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mp3" ContentType="audio/unknown"/>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9" r:id="rId3"/>
    <p:sldId id="260" r:id="rId4"/>
    <p:sldId id="261" r:id="rId5"/>
    <p:sldId id="258" r:id="rId6"/>
    <p:sldId id="271" r:id="rId7"/>
    <p:sldId id="272" r:id="rId8"/>
    <p:sldId id="273" r:id="rId9"/>
    <p:sldId id="263" r:id="rId10"/>
    <p:sldId id="274" r:id="rId11"/>
    <p:sldId id="275" r:id="rId12"/>
    <p:sldId id="276" r:id="rId13"/>
    <p:sldId id="277" r:id="rId14"/>
    <p:sldId id="278" r:id="rId15"/>
    <p:sldId id="279" r:id="rId16"/>
    <p:sldId id="280" r:id="rId17"/>
    <p:sldId id="265" r:id="rId18"/>
    <p:sldId id="281" r:id="rId19"/>
    <p:sldId id="289" r:id="rId20"/>
    <p:sldId id="266" r:id="rId21"/>
    <p:sldId id="288" r:id="rId22"/>
    <p:sldId id="282" r:id="rId23"/>
    <p:sldId id="290" r:id="rId24"/>
    <p:sldId id="291" r:id="rId25"/>
    <p:sldId id="283" r:id="rId26"/>
    <p:sldId id="292" r:id="rId27"/>
    <p:sldId id="293" r:id="rId28"/>
    <p:sldId id="284" r:id="rId29"/>
    <p:sldId id="294" r:id="rId30"/>
    <p:sldId id="285" r:id="rId31"/>
    <p:sldId id="286" r:id="rId32"/>
    <p:sldId id="295" r:id="rId33"/>
    <p:sldId id="25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0EBF0"/>
    <a:srgbClr val="03F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248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365F59-ADCB-B842-BDF8-15F7602E56E6}" type="datetimeFigureOut">
              <a:rPr lang="en-US" smtClean="0"/>
              <a:t>7/28/15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63508-7E25-4B46-9C0F-4AD30B13826B}" type="slidenum">
              <a:rPr lang="en-US" smtClean="0"/>
              <a:t>‹#›</a:t>
            </a:fld>
            <a:endParaRPr lang="en-US"/>
          </a:p>
        </p:txBody>
      </p:sp>
    </p:spTree>
    <p:extLst>
      <p:ext uri="{BB962C8B-B14F-4D97-AF65-F5344CB8AC3E}">
        <p14:creationId xmlns:p14="http://schemas.microsoft.com/office/powerpoint/2010/main" val="39063254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63508-7E25-4B46-9C0F-4AD30B13826B}" type="slidenum">
              <a:rPr lang="en-US" smtClean="0"/>
              <a:t>4</a:t>
            </a:fld>
            <a:endParaRPr lang="en-US"/>
          </a:p>
        </p:txBody>
      </p:sp>
    </p:spTree>
    <p:extLst>
      <p:ext uri="{BB962C8B-B14F-4D97-AF65-F5344CB8AC3E}">
        <p14:creationId xmlns:p14="http://schemas.microsoft.com/office/powerpoint/2010/main" val="2703065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2CEA90-0FDF-46B1-BEFE-29D4E6822243}" type="datetimeFigureOut">
              <a:rPr lang="en-US" smtClean="0"/>
              <a:pPr/>
              <a:t>7/28/15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CEA90-0FDF-46B1-BEFE-29D4E6822243}" type="datetimeFigureOut">
              <a:rPr lang="en-US" smtClean="0"/>
              <a:pPr/>
              <a:t>7/28/15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CEA90-0FDF-46B1-BEFE-29D4E6822243}" type="datetimeFigureOut">
              <a:rPr lang="en-US" smtClean="0"/>
              <a:pPr/>
              <a:t>7/28/15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CEA90-0FDF-46B1-BEFE-29D4E6822243}" type="datetimeFigureOut">
              <a:rPr lang="en-US" smtClean="0"/>
              <a:pPr/>
              <a:t>7/28/15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CEA90-0FDF-46B1-BEFE-29D4E6822243}" type="datetimeFigureOut">
              <a:rPr lang="en-US" smtClean="0"/>
              <a:pPr/>
              <a:t>7/28/15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2CEA90-0FDF-46B1-BEFE-29D4E6822243}" type="datetimeFigureOut">
              <a:rPr lang="en-US" smtClean="0"/>
              <a:pPr/>
              <a:t>7/28/15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2CEA90-0FDF-46B1-BEFE-29D4E6822243}" type="datetimeFigureOut">
              <a:rPr lang="en-US" smtClean="0"/>
              <a:pPr/>
              <a:t>7/28/15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2CEA90-0FDF-46B1-BEFE-29D4E6822243}" type="datetimeFigureOut">
              <a:rPr lang="en-US" smtClean="0"/>
              <a:pPr/>
              <a:t>7/28/15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CEA90-0FDF-46B1-BEFE-29D4E6822243}" type="datetimeFigureOut">
              <a:rPr lang="en-US" smtClean="0"/>
              <a:pPr/>
              <a:t>7/28/15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CEA90-0FDF-46B1-BEFE-29D4E6822243}" type="datetimeFigureOut">
              <a:rPr lang="en-US" smtClean="0"/>
              <a:pPr/>
              <a:t>7/28/15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CEA90-0FDF-46B1-BEFE-29D4E6822243}" type="datetimeFigureOut">
              <a:rPr lang="en-US" smtClean="0"/>
              <a:pPr/>
              <a:t>7/28/15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A90-0FDF-46B1-BEFE-29D4E6822243}" type="datetimeFigureOut">
              <a:rPr lang="en-US" smtClean="0"/>
              <a:pPr/>
              <a:t>7/28/15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A546D-8F77-4F21-AB36-F35D745702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png"/><Relationship Id="rId5" Type="http://schemas.openxmlformats.org/officeDocument/2006/relationships/image" Target="../media/image3.png"/><Relationship Id="rId1" Type="http://schemas.microsoft.com/office/2007/relationships/media" Target="../media/media1.mp3"/><Relationship Id="rId2"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457200" y="838200"/>
            <a:ext cx="8458200" cy="5632311"/>
          </a:xfrm>
          <a:prstGeom prst="rect">
            <a:avLst/>
          </a:prstGeom>
          <a:noFill/>
        </p:spPr>
        <p:txBody>
          <a:bodyPr wrap="square" rtlCol="0">
            <a:spAutoFit/>
          </a:bodyPr>
          <a:lstStyle/>
          <a:p>
            <a:r>
              <a:rPr lang="en-US" sz="3000" b="1" dirty="0">
                <a:solidFill>
                  <a:srgbClr val="000000"/>
                </a:solidFill>
              </a:rPr>
              <a:t>By the ninth century, the rulers that filled the void after the fall of the Roman emperors in Western Europe were often incapable of controlling all of their lands.</a:t>
            </a:r>
            <a:r>
              <a:rPr lang="en-US" sz="3000" b="1" dirty="0">
                <a:solidFill>
                  <a:schemeClr val="tx1">
                    <a:lumMod val="65000"/>
                    <a:lumOff val="35000"/>
                  </a:schemeClr>
                </a:solidFill>
              </a:rPr>
              <a:t>   In exchange for loyalty, a king often granted an estate, </a:t>
            </a:r>
            <a:r>
              <a:rPr lang="en-US" sz="3000" b="1" dirty="0">
                <a:solidFill>
                  <a:schemeClr val="tx1">
                    <a:lumMod val="65000"/>
                    <a:lumOff val="35000"/>
                  </a:schemeClr>
                </a:solidFill>
              </a:rPr>
              <a:t>called </a:t>
            </a:r>
            <a:r>
              <a:rPr lang="en-US" sz="3000" b="1" dirty="0">
                <a:solidFill>
                  <a:schemeClr val="tx1">
                    <a:lumMod val="65000"/>
                    <a:lumOff val="35000"/>
                  </a:schemeClr>
                </a:solidFill>
              </a:rPr>
              <a:t>a fief, to a </a:t>
            </a:r>
            <a:r>
              <a:rPr lang="en-US" sz="3000" b="1" dirty="0">
                <a:solidFill>
                  <a:schemeClr val="tx1">
                    <a:lumMod val="65000"/>
                    <a:lumOff val="35000"/>
                  </a:schemeClr>
                </a:solidFill>
              </a:rPr>
              <a:t>noble</a:t>
            </a:r>
            <a:r>
              <a:rPr lang="en-US" sz="3000" b="1" dirty="0">
                <a:solidFill>
                  <a:schemeClr val="tx1">
                    <a:lumMod val="65000"/>
                    <a:lumOff val="35000"/>
                  </a:schemeClr>
                </a:solidFill>
              </a:rPr>
              <a:t>.  The nobles </a:t>
            </a:r>
            <a:r>
              <a:rPr lang="en-US" sz="3000" b="1" dirty="0">
                <a:solidFill>
                  <a:schemeClr val="tx1">
                    <a:lumMod val="65000"/>
                    <a:lumOff val="35000"/>
                  </a:schemeClr>
                </a:solidFill>
              </a:rPr>
              <a:t>constructed </a:t>
            </a:r>
            <a:r>
              <a:rPr lang="en-US" sz="3000" b="1" dirty="0">
                <a:solidFill>
                  <a:schemeClr val="tx1">
                    <a:lumMod val="65000"/>
                    <a:lumOff val="35000"/>
                  </a:schemeClr>
                </a:solidFill>
              </a:rPr>
              <a:t>large </a:t>
            </a:r>
            <a:r>
              <a:rPr lang="en-US" sz="3000" b="1" dirty="0">
                <a:solidFill>
                  <a:schemeClr val="tx1">
                    <a:lumMod val="65000"/>
                    <a:lumOff val="35000"/>
                  </a:schemeClr>
                </a:solidFill>
              </a:rPr>
              <a:t/>
            </a:r>
            <a:br>
              <a:rPr lang="en-US" sz="3000" b="1" dirty="0">
                <a:solidFill>
                  <a:schemeClr val="tx1">
                    <a:lumMod val="65000"/>
                    <a:lumOff val="35000"/>
                  </a:schemeClr>
                </a:solidFill>
              </a:rPr>
            </a:br>
            <a:r>
              <a:rPr lang="en-US" sz="3000" b="1" dirty="0">
                <a:solidFill>
                  <a:schemeClr val="tx1">
                    <a:lumMod val="65000"/>
                    <a:lumOff val="35000"/>
                  </a:schemeClr>
                </a:solidFill>
              </a:rPr>
              <a:t>estates </a:t>
            </a:r>
            <a:r>
              <a:rPr lang="en-US" sz="3000" b="1" dirty="0">
                <a:solidFill>
                  <a:schemeClr val="tx1">
                    <a:lumMod val="65000"/>
                    <a:lumOff val="35000"/>
                  </a:schemeClr>
                </a:solidFill>
              </a:rPr>
              <a:t>on their fiefs </a:t>
            </a:r>
            <a:r>
              <a:rPr lang="en-US" sz="3000" b="1" dirty="0">
                <a:solidFill>
                  <a:schemeClr val="tx1">
                    <a:lumMod val="65000"/>
                    <a:lumOff val="35000"/>
                  </a:schemeClr>
                </a:solidFill>
              </a:rPr>
              <a:t/>
            </a:r>
            <a:br>
              <a:rPr lang="en-US" sz="3000" b="1" dirty="0">
                <a:solidFill>
                  <a:schemeClr val="tx1">
                    <a:lumMod val="65000"/>
                    <a:lumOff val="35000"/>
                  </a:schemeClr>
                </a:solidFill>
              </a:rPr>
            </a:br>
            <a:r>
              <a:rPr lang="en-US" sz="3000" b="1" dirty="0">
                <a:solidFill>
                  <a:schemeClr val="tx1">
                    <a:lumMod val="65000"/>
                    <a:lumOff val="35000"/>
                  </a:schemeClr>
                </a:solidFill>
              </a:rPr>
              <a:t>called </a:t>
            </a:r>
            <a:r>
              <a:rPr lang="en-US" sz="3000" b="1" dirty="0">
                <a:solidFill>
                  <a:schemeClr val="tx1">
                    <a:lumMod val="65000"/>
                    <a:lumOff val="35000"/>
                  </a:schemeClr>
                </a:solidFill>
              </a:rPr>
              <a:t>manors.  This </a:t>
            </a:r>
            <a:r>
              <a:rPr lang="en-US" sz="3000" b="1" dirty="0">
                <a:solidFill>
                  <a:schemeClr val="tx1">
                    <a:lumMod val="65000"/>
                    <a:lumOff val="35000"/>
                  </a:schemeClr>
                </a:solidFill>
              </a:rPr>
              <a:t/>
            </a:r>
            <a:br>
              <a:rPr lang="en-US" sz="3000" b="1" dirty="0">
                <a:solidFill>
                  <a:schemeClr val="tx1">
                    <a:lumMod val="65000"/>
                    <a:lumOff val="35000"/>
                  </a:schemeClr>
                </a:solidFill>
              </a:rPr>
            </a:br>
            <a:r>
              <a:rPr lang="en-US" sz="3000" b="1" dirty="0">
                <a:solidFill>
                  <a:schemeClr val="tx1">
                    <a:lumMod val="65000"/>
                    <a:lumOff val="35000"/>
                  </a:schemeClr>
                </a:solidFill>
              </a:rPr>
              <a:t>system </a:t>
            </a:r>
            <a:r>
              <a:rPr lang="en-US" sz="3000" b="1" dirty="0">
                <a:solidFill>
                  <a:schemeClr val="tx1">
                    <a:lumMod val="65000"/>
                    <a:lumOff val="35000"/>
                  </a:schemeClr>
                </a:solidFill>
              </a:rPr>
              <a:t>of loyalties </a:t>
            </a:r>
            <a:r>
              <a:rPr lang="en-US" sz="3000" b="1" dirty="0">
                <a:solidFill>
                  <a:schemeClr val="tx1">
                    <a:lumMod val="65000"/>
                    <a:lumOff val="35000"/>
                  </a:schemeClr>
                </a:solidFill>
              </a:rPr>
              <a:t>and </a:t>
            </a:r>
          </a:p>
          <a:p>
            <a:r>
              <a:rPr lang="en-US" sz="3000" b="1" dirty="0">
                <a:solidFill>
                  <a:schemeClr val="tx1">
                    <a:lumMod val="65000"/>
                    <a:lumOff val="35000"/>
                  </a:schemeClr>
                </a:solidFill>
              </a:rPr>
              <a:t>protections </a:t>
            </a:r>
            <a:r>
              <a:rPr lang="en-US" sz="3000" b="1" dirty="0">
                <a:solidFill>
                  <a:schemeClr val="tx1">
                    <a:lumMod val="65000"/>
                    <a:lumOff val="35000"/>
                  </a:schemeClr>
                </a:solidFill>
              </a:rPr>
              <a:t>is </a:t>
            </a:r>
            <a:r>
              <a:rPr lang="en-US" sz="3000" b="1" dirty="0">
                <a:solidFill>
                  <a:schemeClr val="tx1">
                    <a:lumMod val="65000"/>
                    <a:lumOff val="35000"/>
                  </a:schemeClr>
                </a:solidFill>
              </a:rPr>
              <a:t>known </a:t>
            </a:r>
            <a:r>
              <a:rPr lang="en-US" sz="3000" b="1" dirty="0">
                <a:solidFill>
                  <a:schemeClr val="tx1">
                    <a:lumMod val="65000"/>
                    <a:lumOff val="35000"/>
                  </a:schemeClr>
                </a:solidFill>
              </a:rPr>
              <a:t>as </a:t>
            </a:r>
            <a:endParaRPr lang="en-US" sz="3000" b="1" dirty="0">
              <a:solidFill>
                <a:schemeClr val="tx1">
                  <a:lumMod val="65000"/>
                  <a:lumOff val="35000"/>
                </a:schemeClr>
              </a:solidFill>
            </a:endParaRPr>
          </a:p>
          <a:p>
            <a:r>
              <a:rPr lang="en-US" sz="3000" b="1" dirty="0">
                <a:solidFill>
                  <a:schemeClr val="tx1">
                    <a:lumMod val="65000"/>
                    <a:lumOff val="35000"/>
                  </a:schemeClr>
                </a:solidFill>
              </a:rPr>
              <a:t>Feudalism</a:t>
            </a:r>
            <a:r>
              <a:rPr lang="en-US" sz="3000" b="1" dirty="0">
                <a:solidFill>
                  <a:schemeClr val="tx1">
                    <a:lumMod val="65000"/>
                    <a:lumOff val="35000"/>
                  </a:schemeClr>
                </a:solidFill>
              </a:rPr>
              <a:t>, a term </a:t>
            </a:r>
            <a:endParaRPr lang="en-US" sz="3000" b="1" dirty="0">
              <a:solidFill>
                <a:schemeClr val="tx1">
                  <a:lumMod val="65000"/>
                  <a:lumOff val="35000"/>
                </a:schemeClr>
              </a:solidFill>
            </a:endParaRPr>
          </a:p>
          <a:p>
            <a:r>
              <a:rPr lang="en-US" sz="3000" b="1" dirty="0">
                <a:solidFill>
                  <a:schemeClr val="tx1">
                    <a:lumMod val="65000"/>
                    <a:lumOff val="35000"/>
                  </a:schemeClr>
                </a:solidFill>
              </a:rPr>
              <a:t>derived </a:t>
            </a:r>
            <a:r>
              <a:rPr lang="en-US" sz="3000" b="1" dirty="0">
                <a:solidFill>
                  <a:schemeClr val="tx1">
                    <a:lumMod val="65000"/>
                    <a:lumOff val="35000"/>
                  </a:schemeClr>
                </a:solidFill>
              </a:rPr>
              <a:t>from the fiefs.</a:t>
            </a:r>
          </a:p>
        </p:txBody>
      </p:sp>
      <p:pic>
        <p:nvPicPr>
          <p:cNvPr id="5" name="Picture 4"/>
          <p:cNvPicPr>
            <a:picLocks noChangeAspect="1"/>
          </p:cNvPicPr>
          <p:nvPr/>
        </p:nvPicPr>
        <p:blipFill>
          <a:blip r:embed="rId4"/>
          <a:stretch>
            <a:fillRect/>
          </a:stretch>
        </p:blipFill>
        <p:spPr>
          <a:xfrm>
            <a:off x="4572000" y="3352800"/>
            <a:ext cx="4320268" cy="3225800"/>
          </a:xfrm>
          <a:prstGeom prst="rect">
            <a:avLst/>
          </a:prstGeom>
          <a:effectLst>
            <a:softEdge rad="127000"/>
          </a:effectLst>
        </p:spPr>
      </p:pic>
      <p:pic>
        <p:nvPicPr>
          <p:cNvPr id="11" name="703-feudalis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30480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1680">
        <p:fade/>
      </p:transition>
    </mc:Choice>
    <mc:Fallback>
      <p:transition xmlns:p14="http://schemas.microsoft.com/office/powerpoint/2010/main" spd="slow" advTm="1168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0"/>
                                        <p:tgtEl>
                                          <p:spTgt spid="5"/>
                                        </p:tgtEl>
                                      </p:cBhvr>
                                    </p:animEffect>
                                  </p:childTnLst>
                                </p:cTn>
                              </p:par>
                            </p:childTnLst>
                          </p:cTn>
                        </p:par>
                        <p:par>
                          <p:cTn id="8" fill="hold">
                            <p:stCondLst>
                              <p:cond delay="10000"/>
                            </p:stCondLst>
                            <p:childTnLst>
                              <p:par>
                                <p:cTn id="9" presetID="1" presetClass="mediacall" presetSubtype="0" fill="hold" nodeType="afterEffect">
                                  <p:stCondLst>
                                    <p:cond delay="0"/>
                                  </p:stCondLst>
                                  <p:childTnLst>
                                    <p:cmd type="call" cmd="playFrom(0.0)">
                                      <p:cBhvr>
                                        <p:cTn id="10"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1" fill="hold" display="0">
                  <p:stCondLst>
                    <p:cond delay="indefinite"/>
                  </p:stCondLst>
                  <p:endCondLst>
                    <p:cond evt="onStopAudio" delay="0">
                      <p:tgtEl>
                        <p:sldTgt/>
                      </p:tgtEl>
                    </p:cond>
                  </p:endCondLst>
                </p:cTn>
                <p:tgtEl>
                  <p:spTgt spid="11"/>
                </p:tgtEl>
              </p:cMediaNode>
            </p:audio>
          </p:childTnLst>
        </p:cTn>
      </p:par>
    </p:tnLst>
  </p:timing>
  <p:extLst mod="1">
    <p:ext uri="{E180D4A7-C9FB-4DFB-919C-405C955672EB}">
      <p14:showEvtLst xmlns:p14="http://schemas.microsoft.com/office/powerpoint/2010/main">
        <p14:playEvt time="0" objId="11"/>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3962400" y="914400"/>
            <a:ext cx="4953000" cy="5170646"/>
          </a:xfrm>
          <a:prstGeom prst="rect">
            <a:avLst/>
          </a:prstGeom>
          <a:noFill/>
        </p:spPr>
        <p:txBody>
          <a:bodyPr wrap="square" rtlCol="0">
            <a:spAutoFit/>
          </a:bodyPr>
          <a:lstStyle/>
          <a:p>
            <a:r>
              <a:rPr lang="en-US" sz="3000" b="1" dirty="0" err="1">
                <a:solidFill>
                  <a:schemeClr val="tx1">
                    <a:lumMod val="65000"/>
                    <a:lumOff val="35000"/>
                  </a:schemeClr>
                </a:solidFill>
              </a:rPr>
              <a:t>Motte</a:t>
            </a:r>
            <a:r>
              <a:rPr lang="en-US" sz="3000" b="1" dirty="0">
                <a:solidFill>
                  <a:schemeClr val="tx1">
                    <a:lumMod val="65000"/>
                    <a:lumOff val="35000"/>
                  </a:schemeClr>
                </a:solidFill>
              </a:rPr>
              <a:t>-and-bailey castles were constructed on large mounds called </a:t>
            </a:r>
            <a:r>
              <a:rPr lang="en-US" sz="3000" b="1" dirty="0" err="1">
                <a:solidFill>
                  <a:schemeClr val="tx1">
                    <a:lumMod val="65000"/>
                    <a:lumOff val="35000"/>
                  </a:schemeClr>
                </a:solidFill>
              </a:rPr>
              <a:t>mottes</a:t>
            </a:r>
            <a:r>
              <a:rPr lang="en-US" sz="3000" b="1" dirty="0">
                <a:solidFill>
                  <a:schemeClr val="tx1">
                    <a:lumMod val="65000"/>
                    <a:lumOff val="35000"/>
                  </a:schemeClr>
                </a:solidFill>
              </a:rPr>
              <a:t>.  </a:t>
            </a:r>
            <a:r>
              <a:rPr lang="en-US" sz="3000" b="1" dirty="0">
                <a:solidFill>
                  <a:srgbClr val="000000"/>
                </a:solidFill>
              </a:rPr>
              <a:t>The earth used to build the </a:t>
            </a:r>
            <a:r>
              <a:rPr lang="en-US" sz="3000" b="1" dirty="0" err="1">
                <a:solidFill>
                  <a:srgbClr val="000000"/>
                </a:solidFill>
              </a:rPr>
              <a:t>motte</a:t>
            </a:r>
            <a:r>
              <a:rPr lang="en-US" sz="3000" b="1" dirty="0">
                <a:solidFill>
                  <a:srgbClr val="000000"/>
                </a:solidFill>
              </a:rPr>
              <a:t> formed a ditch.</a:t>
            </a:r>
            <a:r>
              <a:rPr lang="en-US" sz="3000" b="1" dirty="0">
                <a:solidFill>
                  <a:schemeClr val="tx1">
                    <a:lumMod val="65000"/>
                    <a:lumOff val="35000"/>
                  </a:schemeClr>
                </a:solidFill>
              </a:rPr>
              <a:t>  A drawbridge over the ditch could be retracted when an enemy approached the manor.  The bailey was the area below the castle where most of work of the manor was done. </a:t>
            </a:r>
            <a:endParaRPr lang="en-US" sz="3000" b="1" dirty="0">
              <a:solidFill>
                <a:schemeClr val="tx1">
                  <a:lumMod val="65000"/>
                  <a:lumOff val="3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00200"/>
            <a:ext cx="3352800" cy="3643376"/>
          </a:xfrm>
          <a:prstGeom prst="rect">
            <a:avLst/>
          </a:prstGeom>
        </p:spPr>
      </p:pic>
    </p:spTree>
    <p:extLst>
      <p:ext uri="{BB962C8B-B14F-4D97-AF65-F5344CB8AC3E}">
        <p14:creationId xmlns:p14="http://schemas.microsoft.com/office/powerpoint/2010/main" val="1300945678"/>
      </p:ext>
    </p:extLst>
  </p:cSld>
  <p:clrMapOvr>
    <a:masterClrMapping/>
  </p:clrMapOvr>
  <p:transition xmlns:p14="http://schemas.microsoft.com/office/powerpoint/2010/main" advTm="3101">
    <p:fade/>
  </p:transition>
  <p:timing>
    <p:tnLst>
      <p:par>
        <p:cTn xmlns:p14="http://schemas.microsoft.com/office/powerpoint/2010/main" id="1" dur="indefinite" restart="never" nodeType="tmRoot"/>
      </p:par>
    </p:tnLst>
  </p:timing>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3962400" y="914400"/>
            <a:ext cx="4953000" cy="5170646"/>
          </a:xfrm>
          <a:prstGeom prst="rect">
            <a:avLst/>
          </a:prstGeom>
          <a:noFill/>
        </p:spPr>
        <p:txBody>
          <a:bodyPr wrap="square" rtlCol="0">
            <a:spAutoFit/>
          </a:bodyPr>
          <a:lstStyle/>
          <a:p>
            <a:r>
              <a:rPr lang="en-US" sz="3000" b="1" dirty="0" err="1">
                <a:solidFill>
                  <a:schemeClr val="tx1">
                    <a:lumMod val="65000"/>
                    <a:lumOff val="35000"/>
                  </a:schemeClr>
                </a:solidFill>
              </a:rPr>
              <a:t>Motte</a:t>
            </a:r>
            <a:r>
              <a:rPr lang="en-US" sz="3000" b="1" dirty="0">
                <a:solidFill>
                  <a:schemeClr val="tx1">
                    <a:lumMod val="65000"/>
                    <a:lumOff val="35000"/>
                  </a:schemeClr>
                </a:solidFill>
              </a:rPr>
              <a:t>-and-bailey castles were constructed on large mounds called </a:t>
            </a:r>
            <a:r>
              <a:rPr lang="en-US" sz="3000" b="1" dirty="0" err="1">
                <a:solidFill>
                  <a:schemeClr val="tx1">
                    <a:lumMod val="65000"/>
                    <a:lumOff val="35000"/>
                  </a:schemeClr>
                </a:solidFill>
              </a:rPr>
              <a:t>mottes</a:t>
            </a:r>
            <a:r>
              <a:rPr lang="en-US" sz="3000" b="1" dirty="0">
                <a:solidFill>
                  <a:schemeClr val="tx1">
                    <a:lumMod val="65000"/>
                    <a:lumOff val="35000"/>
                  </a:schemeClr>
                </a:solidFill>
              </a:rPr>
              <a:t>.  The earth used to build the </a:t>
            </a:r>
            <a:r>
              <a:rPr lang="en-US" sz="3000" b="1" dirty="0" err="1">
                <a:solidFill>
                  <a:schemeClr val="tx1">
                    <a:lumMod val="65000"/>
                    <a:lumOff val="35000"/>
                  </a:schemeClr>
                </a:solidFill>
              </a:rPr>
              <a:t>motte</a:t>
            </a:r>
            <a:r>
              <a:rPr lang="en-US" sz="3000" b="1" dirty="0">
                <a:solidFill>
                  <a:schemeClr val="tx1">
                    <a:lumMod val="65000"/>
                    <a:lumOff val="35000"/>
                  </a:schemeClr>
                </a:solidFill>
              </a:rPr>
              <a:t> formed a ditch</a:t>
            </a:r>
            <a:r>
              <a:rPr lang="en-US" sz="3000" b="1" dirty="0">
                <a:solidFill>
                  <a:srgbClr val="000000"/>
                </a:solidFill>
              </a:rPr>
              <a:t>.  A drawbridge over the ditch could be retracted when an enemy approached the manor.  </a:t>
            </a:r>
            <a:r>
              <a:rPr lang="en-US" sz="3000" b="1" dirty="0">
                <a:solidFill>
                  <a:schemeClr val="tx1">
                    <a:lumMod val="65000"/>
                    <a:lumOff val="35000"/>
                  </a:schemeClr>
                </a:solidFill>
              </a:rPr>
              <a:t>The bailey was the area below the castle where most of work of the manor was done. </a:t>
            </a:r>
            <a:endParaRPr lang="en-US" sz="3000" b="1" dirty="0">
              <a:solidFill>
                <a:schemeClr val="tx1">
                  <a:lumMod val="65000"/>
                  <a:lumOff val="3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00200"/>
            <a:ext cx="3352800" cy="3643376"/>
          </a:xfrm>
          <a:prstGeom prst="rect">
            <a:avLst/>
          </a:prstGeom>
        </p:spPr>
      </p:pic>
    </p:spTree>
    <p:extLst>
      <p:ext uri="{BB962C8B-B14F-4D97-AF65-F5344CB8AC3E}">
        <p14:creationId xmlns:p14="http://schemas.microsoft.com/office/powerpoint/2010/main" val="64219091"/>
      </p:ext>
    </p:extLst>
  </p:cSld>
  <p:clrMapOvr>
    <a:masterClrMapping/>
  </p:clrMapOvr>
  <p:transition xmlns:p14="http://schemas.microsoft.com/office/powerpoint/2010/main" advTm="4800">
    <p:fade/>
  </p:transition>
  <p:timing>
    <p:tnLst>
      <p:par>
        <p:cTn xmlns:p14="http://schemas.microsoft.com/office/powerpoint/2010/main" id="1" dur="indefinite" restart="never" nodeType="tmRoot"/>
      </p:par>
    </p:tnLst>
  </p:timing>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3962400" y="914400"/>
            <a:ext cx="4953000" cy="5170646"/>
          </a:xfrm>
          <a:prstGeom prst="rect">
            <a:avLst/>
          </a:prstGeom>
          <a:noFill/>
        </p:spPr>
        <p:txBody>
          <a:bodyPr wrap="square" rtlCol="0">
            <a:spAutoFit/>
          </a:bodyPr>
          <a:lstStyle/>
          <a:p>
            <a:r>
              <a:rPr lang="en-US" sz="3000" b="1" dirty="0" err="1">
                <a:solidFill>
                  <a:schemeClr val="tx1">
                    <a:lumMod val="65000"/>
                    <a:lumOff val="35000"/>
                  </a:schemeClr>
                </a:solidFill>
              </a:rPr>
              <a:t>Motte</a:t>
            </a:r>
            <a:r>
              <a:rPr lang="en-US" sz="3000" b="1" dirty="0">
                <a:solidFill>
                  <a:schemeClr val="tx1">
                    <a:lumMod val="65000"/>
                    <a:lumOff val="35000"/>
                  </a:schemeClr>
                </a:solidFill>
              </a:rPr>
              <a:t>-and-bailey castles were constructed on large mounds called </a:t>
            </a:r>
            <a:r>
              <a:rPr lang="en-US" sz="3000" b="1" dirty="0" err="1">
                <a:solidFill>
                  <a:schemeClr val="tx1">
                    <a:lumMod val="65000"/>
                    <a:lumOff val="35000"/>
                  </a:schemeClr>
                </a:solidFill>
              </a:rPr>
              <a:t>mottes</a:t>
            </a:r>
            <a:r>
              <a:rPr lang="en-US" sz="3000" b="1" dirty="0">
                <a:solidFill>
                  <a:schemeClr val="tx1">
                    <a:lumMod val="65000"/>
                    <a:lumOff val="35000"/>
                  </a:schemeClr>
                </a:solidFill>
              </a:rPr>
              <a:t>.  The earth used to build the </a:t>
            </a:r>
            <a:r>
              <a:rPr lang="en-US" sz="3000" b="1" dirty="0" err="1">
                <a:solidFill>
                  <a:schemeClr val="tx1">
                    <a:lumMod val="65000"/>
                    <a:lumOff val="35000"/>
                  </a:schemeClr>
                </a:solidFill>
              </a:rPr>
              <a:t>motte</a:t>
            </a:r>
            <a:r>
              <a:rPr lang="en-US" sz="3000" b="1" dirty="0">
                <a:solidFill>
                  <a:schemeClr val="tx1">
                    <a:lumMod val="65000"/>
                    <a:lumOff val="35000"/>
                  </a:schemeClr>
                </a:solidFill>
              </a:rPr>
              <a:t> formed a ditch.  A drawbridge over the ditch could be retracted when an enemy approached the manor.  </a:t>
            </a:r>
            <a:r>
              <a:rPr lang="en-US" sz="3000" b="1" dirty="0">
                <a:solidFill>
                  <a:srgbClr val="000000"/>
                </a:solidFill>
              </a:rPr>
              <a:t>The bailey was the area below the castle where most of work of the manor was done. </a:t>
            </a:r>
            <a:endParaRPr lang="en-US" sz="3000" b="1" dirty="0">
              <a:solidFill>
                <a:srgbClr val="000000"/>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00200"/>
            <a:ext cx="3352800" cy="3643376"/>
          </a:xfrm>
          <a:prstGeom prst="rect">
            <a:avLst/>
          </a:prstGeom>
        </p:spPr>
      </p:pic>
    </p:spTree>
    <p:extLst>
      <p:ext uri="{BB962C8B-B14F-4D97-AF65-F5344CB8AC3E}">
        <p14:creationId xmlns:p14="http://schemas.microsoft.com/office/powerpoint/2010/main" val="3469799357"/>
      </p:ext>
    </p:extLst>
  </p:cSld>
  <p:clrMapOvr>
    <a:masterClrMapping/>
  </p:clrMapOvr>
  <p:transition xmlns:p14="http://schemas.microsoft.com/office/powerpoint/2010/main" advTm="5022">
    <p:fade/>
  </p:transition>
  <p:timing>
    <p:tnLst>
      <p:par>
        <p:cTn xmlns:p14="http://schemas.microsoft.com/office/powerpoint/2010/main" id="1" dur="indefinite" restart="never" nodeType="tmRoot"/>
      </p:par>
    </p:tnLst>
  </p:timing>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457200" y="838200"/>
            <a:ext cx="8458200" cy="5632311"/>
          </a:xfrm>
          <a:prstGeom prst="rect">
            <a:avLst/>
          </a:prstGeom>
          <a:noFill/>
        </p:spPr>
        <p:txBody>
          <a:bodyPr wrap="square" rtlCol="0">
            <a:spAutoFit/>
          </a:bodyPr>
          <a:lstStyle/>
          <a:p>
            <a:r>
              <a:rPr lang="en-US" sz="3000" b="1" dirty="0" smtClean="0">
                <a:solidFill>
                  <a:srgbClr val="000000"/>
                </a:solidFill>
              </a:rPr>
              <a:t>The nobles pledged to train knights, mounted warriors who fought using swords and lances.  </a:t>
            </a:r>
            <a:r>
              <a:rPr lang="en-US" sz="3000" b="1" dirty="0" smtClean="0">
                <a:solidFill>
                  <a:schemeClr val="tx1">
                    <a:lumMod val="65000"/>
                    <a:lumOff val="35000"/>
                  </a:schemeClr>
                </a:solidFill>
              </a:rPr>
              <a:t>The </a:t>
            </a:r>
            <a:r>
              <a:rPr lang="en-US" sz="3000" b="1" dirty="0">
                <a:solidFill>
                  <a:schemeClr val="tx1">
                    <a:lumMod val="65000"/>
                    <a:lumOff val="35000"/>
                  </a:schemeClr>
                </a:solidFill>
              </a:rPr>
              <a:t>introduction of stirrups, supports for the rider’s feet hanging from the saddle, allowed cavalry to remain on their horses.  A knight attacking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on </a:t>
            </a:r>
            <a:r>
              <a:rPr lang="en-US" sz="3000" b="1" dirty="0">
                <a:solidFill>
                  <a:schemeClr val="tx1">
                    <a:lumMod val="65000"/>
                    <a:lumOff val="35000"/>
                  </a:schemeClr>
                </a:solidFill>
              </a:rPr>
              <a:t>horseback with a lance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tucked </a:t>
            </a:r>
            <a:r>
              <a:rPr lang="en-US" sz="3000" b="1" dirty="0">
                <a:solidFill>
                  <a:schemeClr val="tx1">
                    <a:lumMod val="65000"/>
                    <a:lumOff val="35000"/>
                  </a:schemeClr>
                </a:solidFill>
              </a:rPr>
              <a:t>under his arm caused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tremendous </a:t>
            </a:r>
            <a:r>
              <a:rPr lang="en-US" sz="3000" b="1" dirty="0">
                <a:solidFill>
                  <a:schemeClr val="tx1">
                    <a:lumMod val="65000"/>
                    <a:lumOff val="35000"/>
                  </a:schemeClr>
                </a:solidFill>
              </a:rPr>
              <a:t>damage to his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foe</a:t>
            </a:r>
            <a:r>
              <a:rPr lang="en-US" sz="3000" b="1" dirty="0">
                <a:solidFill>
                  <a:schemeClr val="tx1">
                    <a:lumMod val="65000"/>
                    <a:lumOff val="35000"/>
                  </a:schemeClr>
                </a:solidFill>
              </a:rPr>
              <a:t>.  The galloping horse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was </a:t>
            </a:r>
            <a:r>
              <a:rPr lang="en-US" sz="3000" b="1" dirty="0">
                <a:solidFill>
                  <a:schemeClr val="tx1">
                    <a:lumMod val="65000"/>
                    <a:lumOff val="35000"/>
                  </a:schemeClr>
                </a:solidFill>
              </a:rPr>
              <a:t>also a moving target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that </a:t>
            </a:r>
            <a:r>
              <a:rPr lang="en-US" sz="3000" b="1" dirty="0">
                <a:solidFill>
                  <a:schemeClr val="tx1">
                    <a:lumMod val="65000"/>
                    <a:lumOff val="35000"/>
                  </a:schemeClr>
                </a:solidFill>
              </a:rPr>
              <a:t>was difficult for an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enemy </a:t>
            </a:r>
            <a:r>
              <a:rPr lang="en-US" sz="3000" b="1" dirty="0">
                <a:solidFill>
                  <a:schemeClr val="tx1">
                    <a:lumMod val="65000"/>
                    <a:lumOff val="35000"/>
                  </a:schemeClr>
                </a:solidFill>
              </a:rPr>
              <a:t>force to attack. </a:t>
            </a:r>
            <a:endParaRPr lang="en-US" sz="3000" b="1" dirty="0">
              <a:solidFill>
                <a:schemeClr val="tx1">
                  <a:lumMod val="65000"/>
                  <a:lumOff val="35000"/>
                </a:schemeClr>
              </a:solidFill>
            </a:endParaRPr>
          </a:p>
        </p:txBody>
      </p:sp>
      <p:pic>
        <p:nvPicPr>
          <p:cNvPr id="2" name="Picture 1" descr="703kn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895600"/>
            <a:ext cx="3810000" cy="3746500"/>
          </a:xfrm>
          <a:prstGeom prst="rect">
            <a:avLst/>
          </a:prstGeom>
        </p:spPr>
      </p:pic>
    </p:spTree>
    <p:extLst>
      <p:ext uri="{BB962C8B-B14F-4D97-AF65-F5344CB8AC3E}">
        <p14:creationId xmlns:p14="http://schemas.microsoft.com/office/powerpoint/2010/main" val="2641676637"/>
      </p:ext>
    </p:extLst>
  </p:cSld>
  <p:clrMapOvr>
    <a:masterClrMapping/>
  </p:clrMapOvr>
  <p:transition xmlns:p14="http://schemas.microsoft.com/office/powerpoint/2010/main" advTm="5906">
    <p:fade/>
  </p:transition>
  <p:timing>
    <p:tnLst>
      <p:par>
        <p:cTn xmlns:p14="http://schemas.microsoft.com/office/powerpoint/2010/main" id="1" dur="indefinite" restart="never" nodeType="tmRoot"/>
      </p:par>
    </p:tnLst>
  </p:timing>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457200" y="838200"/>
            <a:ext cx="8458200" cy="5632311"/>
          </a:xfrm>
          <a:prstGeom prst="rect">
            <a:avLst/>
          </a:prstGeom>
          <a:noFill/>
        </p:spPr>
        <p:txBody>
          <a:bodyPr wrap="square" rtlCol="0">
            <a:spAutoFit/>
          </a:bodyPr>
          <a:lstStyle/>
          <a:p>
            <a:r>
              <a:rPr lang="en-US" sz="3000" b="1" dirty="0">
                <a:solidFill>
                  <a:schemeClr val="tx1">
                    <a:lumMod val="65000"/>
                    <a:lumOff val="35000"/>
                  </a:schemeClr>
                </a:solidFill>
              </a:rPr>
              <a:t>The nobles pledged to train knights, mounted warriors who fought using swords and lances.  </a:t>
            </a:r>
            <a:r>
              <a:rPr lang="en-US" sz="3000" b="1" dirty="0">
                <a:solidFill>
                  <a:srgbClr val="000000"/>
                </a:solidFill>
              </a:rPr>
              <a:t>The introduction of stirrups, supports for the rider’s feet hanging from the saddle, allowed cavalry to remain on their horses.  </a:t>
            </a:r>
            <a:r>
              <a:rPr lang="en-US" sz="3000" b="1" dirty="0">
                <a:solidFill>
                  <a:schemeClr val="tx1">
                    <a:lumMod val="65000"/>
                    <a:lumOff val="35000"/>
                  </a:schemeClr>
                </a:solidFill>
              </a:rPr>
              <a:t>A knight attacking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on </a:t>
            </a:r>
            <a:r>
              <a:rPr lang="en-US" sz="3000" b="1" dirty="0">
                <a:solidFill>
                  <a:schemeClr val="tx1">
                    <a:lumMod val="65000"/>
                    <a:lumOff val="35000"/>
                  </a:schemeClr>
                </a:solidFill>
              </a:rPr>
              <a:t>horseback with a lance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tucked </a:t>
            </a:r>
            <a:r>
              <a:rPr lang="en-US" sz="3000" b="1" dirty="0">
                <a:solidFill>
                  <a:schemeClr val="tx1">
                    <a:lumMod val="65000"/>
                    <a:lumOff val="35000"/>
                  </a:schemeClr>
                </a:solidFill>
              </a:rPr>
              <a:t>under his arm caused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tremendous </a:t>
            </a:r>
            <a:r>
              <a:rPr lang="en-US" sz="3000" b="1" dirty="0">
                <a:solidFill>
                  <a:schemeClr val="tx1">
                    <a:lumMod val="65000"/>
                    <a:lumOff val="35000"/>
                  </a:schemeClr>
                </a:solidFill>
              </a:rPr>
              <a:t>damage to his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foe</a:t>
            </a:r>
            <a:r>
              <a:rPr lang="en-US" sz="3000" b="1" dirty="0">
                <a:solidFill>
                  <a:schemeClr val="tx1">
                    <a:lumMod val="65000"/>
                    <a:lumOff val="35000"/>
                  </a:schemeClr>
                </a:solidFill>
              </a:rPr>
              <a:t>.  The galloping horse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was </a:t>
            </a:r>
            <a:r>
              <a:rPr lang="en-US" sz="3000" b="1" dirty="0">
                <a:solidFill>
                  <a:schemeClr val="tx1">
                    <a:lumMod val="65000"/>
                    <a:lumOff val="35000"/>
                  </a:schemeClr>
                </a:solidFill>
              </a:rPr>
              <a:t>also a moving target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that </a:t>
            </a:r>
            <a:r>
              <a:rPr lang="en-US" sz="3000" b="1" dirty="0">
                <a:solidFill>
                  <a:schemeClr val="tx1">
                    <a:lumMod val="65000"/>
                    <a:lumOff val="35000"/>
                  </a:schemeClr>
                </a:solidFill>
              </a:rPr>
              <a:t>was difficult for an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enemy </a:t>
            </a:r>
            <a:r>
              <a:rPr lang="en-US" sz="3000" b="1" dirty="0">
                <a:solidFill>
                  <a:schemeClr val="tx1">
                    <a:lumMod val="65000"/>
                    <a:lumOff val="35000"/>
                  </a:schemeClr>
                </a:solidFill>
              </a:rPr>
              <a:t>force to attack. </a:t>
            </a:r>
            <a:endParaRPr lang="en-US" sz="3000" b="1" dirty="0">
              <a:solidFill>
                <a:schemeClr val="tx1">
                  <a:lumMod val="65000"/>
                  <a:lumOff val="35000"/>
                </a:schemeClr>
              </a:solidFill>
            </a:endParaRPr>
          </a:p>
        </p:txBody>
      </p:sp>
      <p:pic>
        <p:nvPicPr>
          <p:cNvPr id="2" name="Picture 1" descr="703kn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895600"/>
            <a:ext cx="3810000" cy="3746500"/>
          </a:xfrm>
          <a:prstGeom prst="rect">
            <a:avLst/>
          </a:prstGeom>
        </p:spPr>
      </p:pic>
    </p:spTree>
    <p:extLst>
      <p:ext uri="{BB962C8B-B14F-4D97-AF65-F5344CB8AC3E}">
        <p14:creationId xmlns:p14="http://schemas.microsoft.com/office/powerpoint/2010/main" val="4030628002"/>
      </p:ext>
    </p:extLst>
  </p:cSld>
  <p:clrMapOvr>
    <a:masterClrMapping/>
  </p:clrMapOvr>
  <p:transition xmlns:p14="http://schemas.microsoft.com/office/powerpoint/2010/main" advTm="7915">
    <p:fade/>
  </p:transition>
  <p:timing>
    <p:tnLst>
      <p:par>
        <p:cTn xmlns:p14="http://schemas.microsoft.com/office/powerpoint/2010/main" id="1" dur="indefinite" restart="never" nodeType="tmRoot"/>
      </p:par>
    </p:tnLst>
  </p:timing>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457200" y="838200"/>
            <a:ext cx="8458200" cy="5632311"/>
          </a:xfrm>
          <a:prstGeom prst="rect">
            <a:avLst/>
          </a:prstGeom>
          <a:noFill/>
        </p:spPr>
        <p:txBody>
          <a:bodyPr wrap="square" rtlCol="0">
            <a:spAutoFit/>
          </a:bodyPr>
          <a:lstStyle/>
          <a:p>
            <a:r>
              <a:rPr lang="en-US" sz="3000" b="1" dirty="0">
                <a:solidFill>
                  <a:schemeClr val="tx1">
                    <a:lumMod val="65000"/>
                    <a:lumOff val="35000"/>
                  </a:schemeClr>
                </a:solidFill>
              </a:rPr>
              <a:t>The nobles pledged to train knights, mounted warriors who fought using swords and lances.  The introduction of stirrups, supports for the rider’s feet hanging from the saddle, allowed cavalry to remain on their horses.  </a:t>
            </a:r>
            <a:r>
              <a:rPr lang="en-US" sz="3000" b="1" dirty="0">
                <a:solidFill>
                  <a:srgbClr val="000000"/>
                </a:solidFill>
              </a:rPr>
              <a:t>A knight attacking </a:t>
            </a:r>
            <a:endParaRPr lang="en-US" sz="3000" b="1" dirty="0" smtClean="0">
              <a:solidFill>
                <a:srgbClr val="000000"/>
              </a:solidFill>
            </a:endParaRPr>
          </a:p>
          <a:p>
            <a:r>
              <a:rPr lang="en-US" sz="3000" b="1" dirty="0" smtClean="0">
                <a:solidFill>
                  <a:srgbClr val="000000"/>
                </a:solidFill>
              </a:rPr>
              <a:t>on </a:t>
            </a:r>
            <a:r>
              <a:rPr lang="en-US" sz="3000" b="1" dirty="0">
                <a:solidFill>
                  <a:srgbClr val="000000"/>
                </a:solidFill>
              </a:rPr>
              <a:t>horseback with a lance </a:t>
            </a:r>
            <a:endParaRPr lang="en-US" sz="3000" b="1" dirty="0" smtClean="0">
              <a:solidFill>
                <a:srgbClr val="000000"/>
              </a:solidFill>
            </a:endParaRPr>
          </a:p>
          <a:p>
            <a:r>
              <a:rPr lang="en-US" sz="3000" b="1" dirty="0" smtClean="0">
                <a:solidFill>
                  <a:srgbClr val="000000"/>
                </a:solidFill>
              </a:rPr>
              <a:t>tucked </a:t>
            </a:r>
            <a:r>
              <a:rPr lang="en-US" sz="3000" b="1" dirty="0">
                <a:solidFill>
                  <a:srgbClr val="000000"/>
                </a:solidFill>
              </a:rPr>
              <a:t>under his arm caused </a:t>
            </a:r>
            <a:endParaRPr lang="en-US" sz="3000" b="1" dirty="0" smtClean="0">
              <a:solidFill>
                <a:srgbClr val="000000"/>
              </a:solidFill>
            </a:endParaRPr>
          </a:p>
          <a:p>
            <a:r>
              <a:rPr lang="en-US" sz="3000" b="1" dirty="0" smtClean="0">
                <a:solidFill>
                  <a:srgbClr val="000000"/>
                </a:solidFill>
              </a:rPr>
              <a:t>tremendous </a:t>
            </a:r>
            <a:r>
              <a:rPr lang="en-US" sz="3000" b="1" dirty="0">
                <a:solidFill>
                  <a:srgbClr val="000000"/>
                </a:solidFill>
              </a:rPr>
              <a:t>damage to his </a:t>
            </a:r>
            <a:endParaRPr lang="en-US" sz="3000" b="1" dirty="0" smtClean="0">
              <a:solidFill>
                <a:srgbClr val="000000"/>
              </a:solidFill>
            </a:endParaRPr>
          </a:p>
          <a:p>
            <a:r>
              <a:rPr lang="en-US" sz="3000" b="1" dirty="0" smtClean="0">
                <a:solidFill>
                  <a:srgbClr val="000000"/>
                </a:solidFill>
              </a:rPr>
              <a:t>foe</a:t>
            </a:r>
            <a:r>
              <a:rPr lang="en-US" sz="3000" b="1" dirty="0">
                <a:solidFill>
                  <a:srgbClr val="000000"/>
                </a:solidFill>
              </a:rPr>
              <a:t>. </a:t>
            </a:r>
            <a:r>
              <a:rPr lang="en-US" sz="3000" b="1" dirty="0">
                <a:solidFill>
                  <a:schemeClr val="tx1">
                    <a:lumMod val="65000"/>
                    <a:lumOff val="35000"/>
                  </a:schemeClr>
                </a:solidFill>
              </a:rPr>
              <a:t> The galloping horse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was </a:t>
            </a:r>
            <a:r>
              <a:rPr lang="en-US" sz="3000" b="1" dirty="0">
                <a:solidFill>
                  <a:schemeClr val="tx1">
                    <a:lumMod val="65000"/>
                    <a:lumOff val="35000"/>
                  </a:schemeClr>
                </a:solidFill>
              </a:rPr>
              <a:t>also a moving target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that </a:t>
            </a:r>
            <a:r>
              <a:rPr lang="en-US" sz="3000" b="1" dirty="0">
                <a:solidFill>
                  <a:schemeClr val="tx1">
                    <a:lumMod val="65000"/>
                    <a:lumOff val="35000"/>
                  </a:schemeClr>
                </a:solidFill>
              </a:rPr>
              <a:t>was difficult for an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enemy </a:t>
            </a:r>
            <a:r>
              <a:rPr lang="en-US" sz="3000" b="1" dirty="0">
                <a:solidFill>
                  <a:schemeClr val="tx1">
                    <a:lumMod val="65000"/>
                    <a:lumOff val="35000"/>
                  </a:schemeClr>
                </a:solidFill>
              </a:rPr>
              <a:t>force to attack. </a:t>
            </a:r>
            <a:endParaRPr lang="en-US" sz="3000" b="1" dirty="0">
              <a:solidFill>
                <a:schemeClr val="tx1">
                  <a:lumMod val="65000"/>
                  <a:lumOff val="35000"/>
                </a:schemeClr>
              </a:solidFill>
            </a:endParaRPr>
          </a:p>
        </p:txBody>
      </p:sp>
      <p:pic>
        <p:nvPicPr>
          <p:cNvPr id="2" name="Picture 1" descr="703kn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895600"/>
            <a:ext cx="3810000" cy="3746500"/>
          </a:xfrm>
          <a:prstGeom prst="rect">
            <a:avLst/>
          </a:prstGeom>
        </p:spPr>
      </p:pic>
    </p:spTree>
    <p:extLst>
      <p:ext uri="{BB962C8B-B14F-4D97-AF65-F5344CB8AC3E}">
        <p14:creationId xmlns:p14="http://schemas.microsoft.com/office/powerpoint/2010/main" val="1021045729"/>
      </p:ext>
    </p:extLst>
  </p:cSld>
  <p:clrMapOvr>
    <a:masterClrMapping/>
  </p:clrMapOvr>
  <p:transition xmlns:p14="http://schemas.microsoft.com/office/powerpoint/2010/main" advTm="6065">
    <p:fade/>
  </p:transition>
  <p:timing>
    <p:tnLst>
      <p:par>
        <p:cTn xmlns:p14="http://schemas.microsoft.com/office/powerpoint/2010/main" id="1" dur="indefinite" restart="never" nodeType="tmRoot"/>
      </p:par>
    </p:tnLst>
  </p:timing>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457200" y="838200"/>
            <a:ext cx="8458200" cy="5632311"/>
          </a:xfrm>
          <a:prstGeom prst="rect">
            <a:avLst/>
          </a:prstGeom>
          <a:noFill/>
        </p:spPr>
        <p:txBody>
          <a:bodyPr wrap="square" rtlCol="0">
            <a:spAutoFit/>
          </a:bodyPr>
          <a:lstStyle/>
          <a:p>
            <a:r>
              <a:rPr lang="en-US" sz="3000" b="1" dirty="0">
                <a:solidFill>
                  <a:schemeClr val="tx1">
                    <a:lumMod val="65000"/>
                    <a:lumOff val="35000"/>
                  </a:schemeClr>
                </a:solidFill>
              </a:rPr>
              <a:t>The nobles pledged to train knights, mounted warriors who fought using swords and lances.  The introduction of stirrups, supports for the rider’s feet hanging from the saddle, allowed cavalry to remain on their horses.  A knight attacking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on </a:t>
            </a:r>
            <a:r>
              <a:rPr lang="en-US" sz="3000" b="1" dirty="0">
                <a:solidFill>
                  <a:schemeClr val="tx1">
                    <a:lumMod val="65000"/>
                    <a:lumOff val="35000"/>
                  </a:schemeClr>
                </a:solidFill>
              </a:rPr>
              <a:t>horseback with a lance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tucked </a:t>
            </a:r>
            <a:r>
              <a:rPr lang="en-US" sz="3000" b="1" dirty="0">
                <a:solidFill>
                  <a:schemeClr val="tx1">
                    <a:lumMod val="65000"/>
                    <a:lumOff val="35000"/>
                  </a:schemeClr>
                </a:solidFill>
              </a:rPr>
              <a:t>under his arm caused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tremendous </a:t>
            </a:r>
            <a:r>
              <a:rPr lang="en-US" sz="3000" b="1" dirty="0">
                <a:solidFill>
                  <a:schemeClr val="tx1">
                    <a:lumMod val="65000"/>
                    <a:lumOff val="35000"/>
                  </a:schemeClr>
                </a:solidFill>
              </a:rPr>
              <a:t>damage to his </a:t>
            </a:r>
            <a:endParaRPr lang="en-US" sz="3000" b="1" dirty="0" smtClean="0">
              <a:solidFill>
                <a:schemeClr val="tx1">
                  <a:lumMod val="65000"/>
                  <a:lumOff val="35000"/>
                </a:schemeClr>
              </a:solidFill>
            </a:endParaRPr>
          </a:p>
          <a:p>
            <a:r>
              <a:rPr lang="en-US" sz="3000" b="1" dirty="0" smtClean="0">
                <a:solidFill>
                  <a:schemeClr val="tx1">
                    <a:lumMod val="65000"/>
                    <a:lumOff val="35000"/>
                  </a:schemeClr>
                </a:solidFill>
              </a:rPr>
              <a:t>foe</a:t>
            </a:r>
            <a:r>
              <a:rPr lang="en-US" sz="3000" b="1" dirty="0">
                <a:solidFill>
                  <a:srgbClr val="000000"/>
                </a:solidFill>
              </a:rPr>
              <a:t>.  The galloping horse </a:t>
            </a:r>
            <a:endParaRPr lang="en-US" sz="3000" b="1" dirty="0" smtClean="0">
              <a:solidFill>
                <a:srgbClr val="000000"/>
              </a:solidFill>
            </a:endParaRPr>
          </a:p>
          <a:p>
            <a:r>
              <a:rPr lang="en-US" sz="3000" b="1" dirty="0" smtClean="0">
                <a:solidFill>
                  <a:srgbClr val="000000"/>
                </a:solidFill>
              </a:rPr>
              <a:t>was </a:t>
            </a:r>
            <a:r>
              <a:rPr lang="en-US" sz="3000" b="1" dirty="0">
                <a:solidFill>
                  <a:srgbClr val="000000"/>
                </a:solidFill>
              </a:rPr>
              <a:t>also a moving target </a:t>
            </a:r>
            <a:endParaRPr lang="en-US" sz="3000" b="1" dirty="0" smtClean="0">
              <a:solidFill>
                <a:srgbClr val="000000"/>
              </a:solidFill>
            </a:endParaRPr>
          </a:p>
          <a:p>
            <a:r>
              <a:rPr lang="en-US" sz="3000" b="1" dirty="0" smtClean="0">
                <a:solidFill>
                  <a:srgbClr val="000000"/>
                </a:solidFill>
              </a:rPr>
              <a:t>that </a:t>
            </a:r>
            <a:r>
              <a:rPr lang="en-US" sz="3000" b="1" dirty="0">
                <a:solidFill>
                  <a:srgbClr val="000000"/>
                </a:solidFill>
              </a:rPr>
              <a:t>was difficult for an </a:t>
            </a:r>
            <a:endParaRPr lang="en-US" sz="3000" b="1" dirty="0" smtClean="0">
              <a:solidFill>
                <a:srgbClr val="000000"/>
              </a:solidFill>
            </a:endParaRPr>
          </a:p>
          <a:p>
            <a:r>
              <a:rPr lang="en-US" sz="3000" b="1" dirty="0" smtClean="0">
                <a:solidFill>
                  <a:srgbClr val="000000"/>
                </a:solidFill>
              </a:rPr>
              <a:t>enemy </a:t>
            </a:r>
            <a:r>
              <a:rPr lang="en-US" sz="3000" b="1" dirty="0">
                <a:solidFill>
                  <a:srgbClr val="000000"/>
                </a:solidFill>
              </a:rPr>
              <a:t>force to attack. </a:t>
            </a:r>
            <a:endParaRPr lang="en-US" sz="3000" b="1" dirty="0">
              <a:solidFill>
                <a:srgbClr val="000000"/>
              </a:solidFill>
            </a:endParaRPr>
          </a:p>
        </p:txBody>
      </p:sp>
      <p:pic>
        <p:nvPicPr>
          <p:cNvPr id="2" name="Picture 1" descr="703kn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895600"/>
            <a:ext cx="3810000" cy="3746500"/>
          </a:xfrm>
          <a:prstGeom prst="rect">
            <a:avLst/>
          </a:prstGeom>
        </p:spPr>
      </p:pic>
    </p:spTree>
    <p:extLst>
      <p:ext uri="{BB962C8B-B14F-4D97-AF65-F5344CB8AC3E}">
        <p14:creationId xmlns:p14="http://schemas.microsoft.com/office/powerpoint/2010/main" val="4268649294"/>
      </p:ext>
    </p:extLst>
  </p:cSld>
  <p:clrMapOvr>
    <a:masterClrMapping/>
  </p:clrMapOvr>
  <p:transition xmlns:p14="http://schemas.microsoft.com/office/powerpoint/2010/main" advTm="5853">
    <p:fade/>
  </p:transition>
  <p:timing>
    <p:tnLst>
      <p:par>
        <p:cTn xmlns:p14="http://schemas.microsoft.com/office/powerpoint/2010/main" id="1" dur="indefinite" restart="never" nodeType="tmRoot"/>
      </p:par>
    </p:tnLst>
  </p:timing>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457200" y="838200"/>
            <a:ext cx="8458200" cy="2400657"/>
          </a:xfrm>
          <a:prstGeom prst="rect">
            <a:avLst/>
          </a:prstGeom>
          <a:noFill/>
        </p:spPr>
        <p:txBody>
          <a:bodyPr wrap="square" rtlCol="0">
            <a:spAutoFit/>
          </a:bodyPr>
          <a:lstStyle/>
          <a:p>
            <a:r>
              <a:rPr lang="en-US" sz="3000" b="1" dirty="0">
                <a:solidFill>
                  <a:srgbClr val="000000"/>
                </a:solidFill>
              </a:rPr>
              <a:t>Peasant farmers needed the noble’s protection as German, Viking, Magyar, and Moorish armies overran small houses and farms throughout Europe.  </a:t>
            </a:r>
            <a:r>
              <a:rPr lang="en-US" sz="3000" b="1" dirty="0">
                <a:solidFill>
                  <a:schemeClr val="tx1">
                    <a:lumMod val="65000"/>
                    <a:lumOff val="35000"/>
                  </a:schemeClr>
                </a:solidFill>
              </a:rPr>
              <a:t>Some peasants were freemen who owned or rented land from the Lord, but most were serfs.</a:t>
            </a:r>
            <a:endParaRPr lang="en-US" sz="3000" b="1" dirty="0">
              <a:solidFill>
                <a:schemeClr val="tx1">
                  <a:lumMod val="65000"/>
                  <a:lumOff val="35000"/>
                </a:schemeClr>
              </a:solidFill>
            </a:endParaRPr>
          </a:p>
        </p:txBody>
      </p:sp>
      <p:pic>
        <p:nvPicPr>
          <p:cNvPr id="2" name="Picture 1"/>
          <p:cNvPicPr>
            <a:picLocks noChangeAspect="1"/>
          </p:cNvPicPr>
          <p:nvPr/>
        </p:nvPicPr>
        <p:blipFill>
          <a:blip r:embed="rId2"/>
          <a:stretch>
            <a:fillRect/>
          </a:stretch>
        </p:blipFill>
        <p:spPr>
          <a:xfrm>
            <a:off x="1600200" y="3276600"/>
            <a:ext cx="6172200" cy="3069190"/>
          </a:xfrm>
          <a:prstGeom prst="rect">
            <a:avLst/>
          </a:prstGeom>
        </p:spPr>
      </p:pic>
    </p:spTree>
    <p:extLst>
      <p:ext uri="{BB962C8B-B14F-4D97-AF65-F5344CB8AC3E}">
        <p14:creationId xmlns:p14="http://schemas.microsoft.com/office/powerpoint/2010/main" val="3474412907"/>
      </p:ext>
    </p:extLst>
  </p:cSld>
  <p:clrMapOvr>
    <a:masterClrMapping/>
  </p:clrMapOvr>
  <p:transition xmlns:p14="http://schemas.microsoft.com/office/powerpoint/2010/main" advTm="9311">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457200" y="838200"/>
            <a:ext cx="8458200" cy="2400657"/>
          </a:xfrm>
          <a:prstGeom prst="rect">
            <a:avLst/>
          </a:prstGeom>
          <a:noFill/>
        </p:spPr>
        <p:txBody>
          <a:bodyPr wrap="square" rtlCol="0">
            <a:spAutoFit/>
          </a:bodyPr>
          <a:lstStyle/>
          <a:p>
            <a:r>
              <a:rPr lang="en-US" sz="3000" b="1" dirty="0">
                <a:solidFill>
                  <a:schemeClr val="tx1">
                    <a:lumMod val="65000"/>
                    <a:lumOff val="35000"/>
                  </a:schemeClr>
                </a:solidFill>
              </a:rPr>
              <a:t>Peasant farmers needed the noble’s protection as German, Viking, Magyar, and Moorish armies overran small houses and farms throughout Europe.  </a:t>
            </a:r>
            <a:r>
              <a:rPr lang="en-US" sz="3000" b="1" dirty="0">
                <a:solidFill>
                  <a:srgbClr val="000000"/>
                </a:solidFill>
              </a:rPr>
              <a:t>Some peasants were freemen who owned or rented land from the Lord, but most were serfs.</a:t>
            </a:r>
            <a:endParaRPr lang="en-US" sz="3000" b="1" dirty="0">
              <a:solidFill>
                <a:srgbClr val="000000"/>
              </a:solidFill>
            </a:endParaRPr>
          </a:p>
        </p:txBody>
      </p:sp>
      <p:pic>
        <p:nvPicPr>
          <p:cNvPr id="2" name="Picture 1"/>
          <p:cNvPicPr>
            <a:picLocks noChangeAspect="1"/>
          </p:cNvPicPr>
          <p:nvPr/>
        </p:nvPicPr>
        <p:blipFill>
          <a:blip r:embed="rId2"/>
          <a:stretch>
            <a:fillRect/>
          </a:stretch>
        </p:blipFill>
        <p:spPr>
          <a:xfrm>
            <a:off x="1600200" y="3276600"/>
            <a:ext cx="6172200" cy="3069190"/>
          </a:xfrm>
          <a:prstGeom prst="rect">
            <a:avLst/>
          </a:prstGeom>
        </p:spPr>
      </p:pic>
    </p:spTree>
    <p:extLst>
      <p:ext uri="{BB962C8B-B14F-4D97-AF65-F5344CB8AC3E}">
        <p14:creationId xmlns:p14="http://schemas.microsoft.com/office/powerpoint/2010/main" val="483326583"/>
      </p:ext>
    </p:extLst>
  </p:cSld>
  <p:clrMapOvr>
    <a:masterClrMapping/>
  </p:clrMapOvr>
  <p:transition xmlns:p14="http://schemas.microsoft.com/office/powerpoint/2010/main" advTm="5701">
    <p:fade/>
  </p:transition>
  <p:timing>
    <p:tnLst>
      <p:par>
        <p:cTn xmlns:p14="http://schemas.microsoft.com/office/powerpoint/2010/main" id="1" dur="indefinite" restart="never" nodeType="tmRoot"/>
      </p:par>
    </p:tnLst>
  </p:timing>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1066800" y="3276600"/>
            <a:ext cx="7315200" cy="3323987"/>
          </a:xfrm>
          <a:prstGeom prst="rect">
            <a:avLst/>
          </a:prstGeom>
          <a:noFill/>
        </p:spPr>
        <p:txBody>
          <a:bodyPr wrap="square" rtlCol="0">
            <a:spAutoFit/>
          </a:bodyPr>
          <a:lstStyle/>
          <a:p>
            <a:r>
              <a:rPr lang="en-US" sz="3000" b="1" dirty="0">
                <a:solidFill>
                  <a:srgbClr val="000000"/>
                </a:solidFill>
              </a:rPr>
              <a:t>Serfs could not be sold like slaves, but they could not leave their manor without permission from the Lord.  </a:t>
            </a:r>
            <a:r>
              <a:rPr lang="en-US" sz="3000" b="1" dirty="0">
                <a:solidFill>
                  <a:schemeClr val="tx1">
                    <a:lumMod val="65000"/>
                    <a:lumOff val="35000"/>
                  </a:schemeClr>
                </a:solidFill>
              </a:rPr>
              <a:t>The Lord provided the serf and his family a safe place to live and land to grow food.  In exchange, serfs were required to work a particular number of days on the lord's personal fields.</a:t>
            </a:r>
            <a:endParaRPr lang="en-US" sz="3000" b="1" dirty="0">
              <a:solidFill>
                <a:schemeClr val="tx1">
                  <a:lumMod val="65000"/>
                  <a:lumOff val="35000"/>
                </a:schemeClr>
              </a:solidFill>
            </a:endParaRPr>
          </a:p>
        </p:txBody>
      </p:sp>
      <p:pic>
        <p:nvPicPr>
          <p:cNvPr id="3" name="Picture 2"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762000"/>
            <a:ext cx="5080000" cy="2400300"/>
          </a:xfrm>
          <a:prstGeom prst="rect">
            <a:avLst/>
          </a:prstGeom>
        </p:spPr>
      </p:pic>
    </p:spTree>
    <p:extLst>
      <p:ext uri="{BB962C8B-B14F-4D97-AF65-F5344CB8AC3E}">
        <p14:creationId xmlns:p14="http://schemas.microsoft.com/office/powerpoint/2010/main" val="1600431094"/>
      </p:ext>
    </p:extLst>
  </p:cSld>
  <p:clrMapOvr>
    <a:masterClrMapping/>
  </p:clrMapOvr>
  <p:transition xmlns:p14="http://schemas.microsoft.com/office/powerpoint/2010/main" advTm="5974">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457200" y="838200"/>
            <a:ext cx="8458200" cy="5632311"/>
          </a:xfrm>
          <a:prstGeom prst="rect">
            <a:avLst/>
          </a:prstGeom>
          <a:noFill/>
        </p:spPr>
        <p:txBody>
          <a:bodyPr wrap="square" rtlCol="0">
            <a:spAutoFit/>
          </a:bodyPr>
          <a:lstStyle/>
          <a:p>
            <a:r>
              <a:rPr lang="en-US" sz="3000" b="1" dirty="0">
                <a:solidFill>
                  <a:schemeClr val="tx1">
                    <a:lumMod val="65000"/>
                    <a:lumOff val="35000"/>
                  </a:schemeClr>
                </a:solidFill>
              </a:rPr>
              <a:t>By the ninth century, the rulers that filled the void after the fall of the Roman emperors in Western Europe were often incapable of controlling all of their lands.   </a:t>
            </a:r>
            <a:r>
              <a:rPr lang="en-US" sz="3000" b="1" dirty="0">
                <a:solidFill>
                  <a:srgbClr val="000000"/>
                </a:solidFill>
              </a:rPr>
              <a:t>In exchange for loyalty, a king often granted an estate, </a:t>
            </a:r>
            <a:r>
              <a:rPr lang="en-US" sz="3000" b="1" dirty="0">
                <a:solidFill>
                  <a:srgbClr val="000000"/>
                </a:solidFill>
              </a:rPr>
              <a:t>called </a:t>
            </a:r>
            <a:r>
              <a:rPr lang="en-US" sz="3000" b="1" dirty="0">
                <a:solidFill>
                  <a:srgbClr val="000000"/>
                </a:solidFill>
              </a:rPr>
              <a:t>a fief, to a </a:t>
            </a:r>
            <a:r>
              <a:rPr lang="en-US" sz="3000" b="1" dirty="0">
                <a:solidFill>
                  <a:srgbClr val="000000"/>
                </a:solidFill>
              </a:rPr>
              <a:t>noble</a:t>
            </a:r>
            <a:r>
              <a:rPr lang="en-US" sz="3000" b="1" dirty="0">
                <a:solidFill>
                  <a:srgbClr val="000000"/>
                </a:solidFill>
              </a:rPr>
              <a:t>.  </a:t>
            </a:r>
            <a:r>
              <a:rPr lang="en-US" sz="3000" b="1" dirty="0">
                <a:solidFill>
                  <a:schemeClr val="tx1">
                    <a:lumMod val="65000"/>
                    <a:lumOff val="35000"/>
                  </a:schemeClr>
                </a:solidFill>
              </a:rPr>
              <a:t>The nobles </a:t>
            </a:r>
            <a:r>
              <a:rPr lang="en-US" sz="3000" b="1" dirty="0">
                <a:solidFill>
                  <a:schemeClr val="tx1">
                    <a:lumMod val="65000"/>
                    <a:lumOff val="35000"/>
                  </a:schemeClr>
                </a:solidFill>
              </a:rPr>
              <a:t>constructed </a:t>
            </a:r>
            <a:r>
              <a:rPr lang="en-US" sz="3000" b="1" dirty="0">
                <a:solidFill>
                  <a:schemeClr val="tx1">
                    <a:lumMod val="65000"/>
                    <a:lumOff val="35000"/>
                  </a:schemeClr>
                </a:solidFill>
              </a:rPr>
              <a:t>large </a:t>
            </a:r>
            <a:r>
              <a:rPr lang="en-US" sz="3000" b="1" dirty="0">
                <a:solidFill>
                  <a:schemeClr val="tx1">
                    <a:lumMod val="65000"/>
                    <a:lumOff val="35000"/>
                  </a:schemeClr>
                </a:solidFill>
              </a:rPr>
              <a:t/>
            </a:r>
            <a:br>
              <a:rPr lang="en-US" sz="3000" b="1" dirty="0">
                <a:solidFill>
                  <a:schemeClr val="tx1">
                    <a:lumMod val="65000"/>
                    <a:lumOff val="35000"/>
                  </a:schemeClr>
                </a:solidFill>
              </a:rPr>
            </a:br>
            <a:r>
              <a:rPr lang="en-US" sz="3000" b="1" dirty="0">
                <a:solidFill>
                  <a:schemeClr val="tx1">
                    <a:lumMod val="65000"/>
                    <a:lumOff val="35000"/>
                  </a:schemeClr>
                </a:solidFill>
              </a:rPr>
              <a:t>estates </a:t>
            </a:r>
            <a:r>
              <a:rPr lang="en-US" sz="3000" b="1" dirty="0">
                <a:solidFill>
                  <a:schemeClr val="tx1">
                    <a:lumMod val="65000"/>
                    <a:lumOff val="35000"/>
                  </a:schemeClr>
                </a:solidFill>
              </a:rPr>
              <a:t>on their fiefs </a:t>
            </a:r>
            <a:r>
              <a:rPr lang="en-US" sz="3000" b="1" dirty="0">
                <a:solidFill>
                  <a:schemeClr val="tx1">
                    <a:lumMod val="65000"/>
                    <a:lumOff val="35000"/>
                  </a:schemeClr>
                </a:solidFill>
              </a:rPr>
              <a:t/>
            </a:r>
            <a:br>
              <a:rPr lang="en-US" sz="3000" b="1" dirty="0">
                <a:solidFill>
                  <a:schemeClr val="tx1">
                    <a:lumMod val="65000"/>
                    <a:lumOff val="35000"/>
                  </a:schemeClr>
                </a:solidFill>
              </a:rPr>
            </a:br>
            <a:r>
              <a:rPr lang="en-US" sz="3000" b="1" dirty="0">
                <a:solidFill>
                  <a:schemeClr val="tx1">
                    <a:lumMod val="65000"/>
                    <a:lumOff val="35000"/>
                  </a:schemeClr>
                </a:solidFill>
              </a:rPr>
              <a:t>called </a:t>
            </a:r>
            <a:r>
              <a:rPr lang="en-US" sz="3000" b="1" dirty="0">
                <a:solidFill>
                  <a:schemeClr val="tx1">
                    <a:lumMod val="65000"/>
                    <a:lumOff val="35000"/>
                  </a:schemeClr>
                </a:solidFill>
              </a:rPr>
              <a:t>manors.  This </a:t>
            </a:r>
            <a:r>
              <a:rPr lang="en-US" sz="3000" b="1" dirty="0">
                <a:solidFill>
                  <a:schemeClr val="tx1">
                    <a:lumMod val="65000"/>
                    <a:lumOff val="35000"/>
                  </a:schemeClr>
                </a:solidFill>
              </a:rPr>
              <a:t/>
            </a:r>
            <a:br>
              <a:rPr lang="en-US" sz="3000" b="1" dirty="0">
                <a:solidFill>
                  <a:schemeClr val="tx1">
                    <a:lumMod val="65000"/>
                    <a:lumOff val="35000"/>
                  </a:schemeClr>
                </a:solidFill>
              </a:rPr>
            </a:br>
            <a:r>
              <a:rPr lang="en-US" sz="3000" b="1" dirty="0">
                <a:solidFill>
                  <a:schemeClr val="tx1">
                    <a:lumMod val="65000"/>
                    <a:lumOff val="35000"/>
                  </a:schemeClr>
                </a:solidFill>
              </a:rPr>
              <a:t>system </a:t>
            </a:r>
            <a:r>
              <a:rPr lang="en-US" sz="3000" b="1" dirty="0">
                <a:solidFill>
                  <a:schemeClr val="tx1">
                    <a:lumMod val="65000"/>
                    <a:lumOff val="35000"/>
                  </a:schemeClr>
                </a:solidFill>
              </a:rPr>
              <a:t>of loyalties </a:t>
            </a:r>
            <a:r>
              <a:rPr lang="en-US" sz="3000" b="1" dirty="0">
                <a:solidFill>
                  <a:schemeClr val="tx1">
                    <a:lumMod val="65000"/>
                    <a:lumOff val="35000"/>
                  </a:schemeClr>
                </a:solidFill>
              </a:rPr>
              <a:t>and </a:t>
            </a:r>
          </a:p>
          <a:p>
            <a:r>
              <a:rPr lang="en-US" sz="3000" b="1" dirty="0">
                <a:solidFill>
                  <a:schemeClr val="tx1">
                    <a:lumMod val="65000"/>
                    <a:lumOff val="35000"/>
                  </a:schemeClr>
                </a:solidFill>
              </a:rPr>
              <a:t>protections </a:t>
            </a:r>
            <a:r>
              <a:rPr lang="en-US" sz="3000" b="1" dirty="0">
                <a:solidFill>
                  <a:schemeClr val="tx1">
                    <a:lumMod val="65000"/>
                    <a:lumOff val="35000"/>
                  </a:schemeClr>
                </a:solidFill>
              </a:rPr>
              <a:t>is </a:t>
            </a:r>
            <a:r>
              <a:rPr lang="en-US" sz="3000" b="1" dirty="0">
                <a:solidFill>
                  <a:schemeClr val="tx1">
                    <a:lumMod val="65000"/>
                    <a:lumOff val="35000"/>
                  </a:schemeClr>
                </a:solidFill>
              </a:rPr>
              <a:t>known </a:t>
            </a:r>
            <a:r>
              <a:rPr lang="en-US" sz="3000" b="1" dirty="0">
                <a:solidFill>
                  <a:schemeClr val="tx1">
                    <a:lumMod val="65000"/>
                    <a:lumOff val="35000"/>
                  </a:schemeClr>
                </a:solidFill>
              </a:rPr>
              <a:t>as </a:t>
            </a:r>
            <a:endParaRPr lang="en-US" sz="3000" b="1" dirty="0">
              <a:solidFill>
                <a:schemeClr val="tx1">
                  <a:lumMod val="65000"/>
                  <a:lumOff val="35000"/>
                </a:schemeClr>
              </a:solidFill>
            </a:endParaRPr>
          </a:p>
          <a:p>
            <a:r>
              <a:rPr lang="en-US" sz="3000" b="1" dirty="0">
                <a:solidFill>
                  <a:schemeClr val="tx1">
                    <a:lumMod val="65000"/>
                    <a:lumOff val="35000"/>
                  </a:schemeClr>
                </a:solidFill>
              </a:rPr>
              <a:t>Feudalism</a:t>
            </a:r>
            <a:r>
              <a:rPr lang="en-US" sz="3000" b="1" dirty="0">
                <a:solidFill>
                  <a:schemeClr val="tx1">
                    <a:lumMod val="65000"/>
                    <a:lumOff val="35000"/>
                  </a:schemeClr>
                </a:solidFill>
              </a:rPr>
              <a:t>, a term </a:t>
            </a:r>
            <a:endParaRPr lang="en-US" sz="3000" b="1" dirty="0">
              <a:solidFill>
                <a:schemeClr val="tx1">
                  <a:lumMod val="65000"/>
                  <a:lumOff val="35000"/>
                </a:schemeClr>
              </a:solidFill>
            </a:endParaRPr>
          </a:p>
          <a:p>
            <a:r>
              <a:rPr lang="en-US" sz="3000" b="1" dirty="0">
                <a:solidFill>
                  <a:schemeClr val="tx1">
                    <a:lumMod val="65000"/>
                    <a:lumOff val="35000"/>
                  </a:schemeClr>
                </a:solidFill>
              </a:rPr>
              <a:t>derived </a:t>
            </a:r>
            <a:r>
              <a:rPr lang="en-US" sz="3000" b="1" dirty="0">
                <a:solidFill>
                  <a:schemeClr val="tx1">
                    <a:lumMod val="65000"/>
                    <a:lumOff val="35000"/>
                  </a:schemeClr>
                </a:solidFill>
              </a:rPr>
              <a:t>from the fiefs.</a:t>
            </a:r>
          </a:p>
        </p:txBody>
      </p:sp>
      <p:pic>
        <p:nvPicPr>
          <p:cNvPr id="5" name="Picture 4"/>
          <p:cNvPicPr>
            <a:picLocks noChangeAspect="1"/>
          </p:cNvPicPr>
          <p:nvPr/>
        </p:nvPicPr>
        <p:blipFill>
          <a:blip r:embed="rId2"/>
          <a:stretch>
            <a:fillRect/>
          </a:stretch>
        </p:blipFill>
        <p:spPr>
          <a:xfrm>
            <a:off x="4572000" y="3352800"/>
            <a:ext cx="4320268" cy="3225800"/>
          </a:xfrm>
          <a:prstGeom prst="rect">
            <a:avLst/>
          </a:prstGeom>
          <a:effectLst>
            <a:softEdge rad="127000"/>
          </a:effectLst>
        </p:spPr>
      </p:pic>
    </p:spTree>
    <p:extLst>
      <p:ext uri="{BB962C8B-B14F-4D97-AF65-F5344CB8AC3E}">
        <p14:creationId xmlns:p14="http://schemas.microsoft.com/office/powerpoint/2010/main" val="675769204"/>
      </p:ext>
    </p:extLst>
  </p:cSld>
  <p:clrMapOvr>
    <a:masterClrMapping/>
  </p:clrMapOvr>
  <p:transition xmlns:p14="http://schemas.microsoft.com/office/powerpoint/2010/main" advTm="5781">
    <p:fade/>
  </p:transition>
  <p:timing>
    <p:tnLst>
      <p:par>
        <p:cTn xmlns:p14="http://schemas.microsoft.com/office/powerpoint/2010/main" id="1" dur="indefinite" restart="never" nodeType="tmRoot"/>
      </p:par>
    </p:tnLst>
  </p:timing>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1066800" y="3276600"/>
            <a:ext cx="7315200" cy="3323987"/>
          </a:xfrm>
          <a:prstGeom prst="rect">
            <a:avLst/>
          </a:prstGeom>
          <a:noFill/>
        </p:spPr>
        <p:txBody>
          <a:bodyPr wrap="square" rtlCol="0">
            <a:spAutoFit/>
          </a:bodyPr>
          <a:lstStyle/>
          <a:p>
            <a:r>
              <a:rPr lang="en-US" sz="3000" b="1" dirty="0">
                <a:solidFill>
                  <a:schemeClr val="tx1">
                    <a:lumMod val="65000"/>
                    <a:lumOff val="35000"/>
                  </a:schemeClr>
                </a:solidFill>
              </a:rPr>
              <a:t>Serfs could not be sold like slaves, but they could not leave their manor without permission from the Lord.  </a:t>
            </a:r>
            <a:r>
              <a:rPr lang="en-US" sz="3000" b="1" dirty="0">
                <a:solidFill>
                  <a:srgbClr val="000000"/>
                </a:solidFill>
              </a:rPr>
              <a:t>The Lord provided the serf and his family a safe place to live and land to grow food.  </a:t>
            </a:r>
            <a:r>
              <a:rPr lang="en-US" sz="3000" b="1" dirty="0">
                <a:solidFill>
                  <a:schemeClr val="tx1">
                    <a:lumMod val="65000"/>
                    <a:lumOff val="35000"/>
                  </a:schemeClr>
                </a:solidFill>
              </a:rPr>
              <a:t>In exchange, serfs were required to work a particular number of days on the lord's personal fields.</a:t>
            </a:r>
            <a:endParaRPr lang="en-US" sz="3000" b="1" dirty="0">
              <a:solidFill>
                <a:schemeClr val="tx1">
                  <a:lumMod val="65000"/>
                  <a:lumOff val="35000"/>
                </a:schemeClr>
              </a:solidFill>
            </a:endParaRPr>
          </a:p>
        </p:txBody>
      </p:sp>
      <p:pic>
        <p:nvPicPr>
          <p:cNvPr id="3" name="Picture 2"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762000"/>
            <a:ext cx="5080000" cy="2400300"/>
          </a:xfrm>
          <a:prstGeom prst="rect">
            <a:avLst/>
          </a:prstGeom>
        </p:spPr>
      </p:pic>
    </p:spTree>
    <p:extLst>
      <p:ext uri="{BB962C8B-B14F-4D97-AF65-F5344CB8AC3E}">
        <p14:creationId xmlns:p14="http://schemas.microsoft.com/office/powerpoint/2010/main" val="2486366041"/>
      </p:ext>
    </p:extLst>
  </p:cSld>
  <p:clrMapOvr>
    <a:masterClrMapping/>
  </p:clrMapOvr>
  <p:transition xmlns:p14="http://schemas.microsoft.com/office/powerpoint/2010/main" advTm="5195">
    <p:fade/>
  </p:transition>
  <p:timing>
    <p:tnLst>
      <p:par>
        <p:cTn xmlns:p14="http://schemas.microsoft.com/office/powerpoint/2010/main" id="1" dur="indefinite" restart="never" nodeType="tmRoot"/>
      </p:par>
    </p:tnLst>
  </p:timing>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1066800" y="3276600"/>
            <a:ext cx="7315200" cy="3323987"/>
          </a:xfrm>
          <a:prstGeom prst="rect">
            <a:avLst/>
          </a:prstGeom>
          <a:noFill/>
        </p:spPr>
        <p:txBody>
          <a:bodyPr wrap="square" rtlCol="0">
            <a:spAutoFit/>
          </a:bodyPr>
          <a:lstStyle/>
          <a:p>
            <a:r>
              <a:rPr lang="en-US" sz="3000" b="1" dirty="0">
                <a:solidFill>
                  <a:schemeClr val="tx1">
                    <a:lumMod val="65000"/>
                    <a:lumOff val="35000"/>
                  </a:schemeClr>
                </a:solidFill>
              </a:rPr>
              <a:t>Serfs could not be sold like slaves, but they could not leave their manor without permission from the Lord.  The Lord provided the serf and his family a safe place to live and land to grow food.  </a:t>
            </a:r>
            <a:r>
              <a:rPr lang="en-US" sz="3000" b="1" dirty="0">
                <a:solidFill>
                  <a:srgbClr val="000000"/>
                </a:solidFill>
              </a:rPr>
              <a:t>In exchange, serfs were required to work a particular number of days on the lord's personal fields.</a:t>
            </a:r>
            <a:endParaRPr lang="en-US" sz="3000" b="1" dirty="0">
              <a:solidFill>
                <a:srgbClr val="000000"/>
              </a:solidFill>
            </a:endParaRPr>
          </a:p>
        </p:txBody>
      </p:sp>
      <p:pic>
        <p:nvPicPr>
          <p:cNvPr id="3" name="Picture 2"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762000"/>
            <a:ext cx="5080000" cy="2400300"/>
          </a:xfrm>
          <a:prstGeom prst="rect">
            <a:avLst/>
          </a:prstGeom>
        </p:spPr>
      </p:pic>
    </p:spTree>
    <p:extLst>
      <p:ext uri="{BB962C8B-B14F-4D97-AF65-F5344CB8AC3E}">
        <p14:creationId xmlns:p14="http://schemas.microsoft.com/office/powerpoint/2010/main" val="2684331426"/>
      </p:ext>
    </p:extLst>
  </p:cSld>
  <p:clrMapOvr>
    <a:masterClrMapping/>
  </p:clrMapOvr>
  <p:transition xmlns:p14="http://schemas.microsoft.com/office/powerpoint/2010/main" advTm="6609">
    <p:fade/>
  </p:transition>
  <p:timing>
    <p:tnLst>
      <p:par>
        <p:cTn xmlns:p14="http://schemas.microsoft.com/office/powerpoint/2010/main" id="1" dur="indefinite" restart="never" nodeType="tmRoot"/>
      </p:par>
    </p:tnLst>
  </p:timing>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457200" y="609600"/>
            <a:ext cx="7924800" cy="6093976"/>
          </a:xfrm>
          <a:prstGeom prst="rect">
            <a:avLst/>
          </a:prstGeom>
          <a:noFill/>
        </p:spPr>
        <p:txBody>
          <a:bodyPr wrap="square" rtlCol="0">
            <a:spAutoFit/>
          </a:bodyPr>
          <a:lstStyle/>
          <a:p>
            <a:r>
              <a:rPr lang="en-US" sz="3000" b="1" dirty="0">
                <a:solidFill>
                  <a:srgbClr val="000000"/>
                </a:solidFill>
              </a:rPr>
              <a:t>Serfs were not allowed to marry </a:t>
            </a:r>
            <a:r>
              <a:rPr lang="en-US" sz="3000" b="1" dirty="0" smtClean="0">
                <a:solidFill>
                  <a:srgbClr val="000000"/>
                </a:solidFill>
              </a:rPr>
              <a:t/>
            </a:r>
            <a:br>
              <a:rPr lang="en-US" sz="3000" b="1" dirty="0" smtClean="0">
                <a:solidFill>
                  <a:srgbClr val="000000"/>
                </a:solidFill>
              </a:rPr>
            </a:br>
            <a:r>
              <a:rPr lang="en-US" sz="3000" b="1" dirty="0" smtClean="0">
                <a:solidFill>
                  <a:srgbClr val="000000"/>
                </a:solidFill>
              </a:rPr>
              <a:t>without </a:t>
            </a:r>
            <a:r>
              <a:rPr lang="en-US" sz="3000" b="1" dirty="0">
                <a:solidFill>
                  <a:srgbClr val="000000"/>
                </a:solidFill>
              </a:rPr>
              <a:t>permission from the Lord; </a:t>
            </a:r>
            <a:r>
              <a:rPr lang="en-US" sz="3000" b="1" dirty="0" smtClean="0">
                <a:solidFill>
                  <a:srgbClr val="000000"/>
                </a:solidFill>
              </a:rPr>
              <a:t/>
            </a:r>
            <a:br>
              <a:rPr lang="en-US" sz="3000" b="1" dirty="0" smtClean="0">
                <a:solidFill>
                  <a:srgbClr val="000000"/>
                </a:solidFill>
              </a:rPr>
            </a:br>
            <a:r>
              <a:rPr lang="en-US" sz="3000" b="1" dirty="0" smtClean="0">
                <a:solidFill>
                  <a:srgbClr val="000000"/>
                </a:solidFill>
              </a:rPr>
              <a:t>the </a:t>
            </a:r>
            <a:r>
              <a:rPr lang="en-US" sz="3000" b="1" dirty="0">
                <a:solidFill>
                  <a:srgbClr val="000000"/>
                </a:solidFill>
              </a:rPr>
              <a:t>family of a serf would have to </a:t>
            </a:r>
            <a:r>
              <a:rPr lang="en-US" sz="3000" b="1" dirty="0" smtClean="0">
                <a:solidFill>
                  <a:srgbClr val="000000"/>
                </a:solidFill>
              </a:rPr>
              <a:t/>
            </a:r>
            <a:br>
              <a:rPr lang="en-US" sz="3000" b="1" dirty="0" smtClean="0">
                <a:solidFill>
                  <a:srgbClr val="000000"/>
                </a:solidFill>
              </a:rPr>
            </a:br>
            <a:r>
              <a:rPr lang="en-US" sz="3000" b="1" dirty="0" smtClean="0">
                <a:solidFill>
                  <a:srgbClr val="000000"/>
                </a:solidFill>
              </a:rPr>
              <a:t>turn </a:t>
            </a:r>
            <a:r>
              <a:rPr lang="en-US" sz="3000" b="1" dirty="0">
                <a:solidFill>
                  <a:srgbClr val="000000"/>
                </a:solidFill>
              </a:rPr>
              <a:t>over additional crops when </a:t>
            </a:r>
            <a:r>
              <a:rPr lang="en-US" sz="3000" b="1" dirty="0" smtClean="0">
                <a:solidFill>
                  <a:srgbClr val="000000"/>
                </a:solidFill>
              </a:rPr>
              <a:t/>
            </a:r>
            <a:br>
              <a:rPr lang="en-US" sz="3000" b="1" dirty="0" smtClean="0">
                <a:solidFill>
                  <a:srgbClr val="000000"/>
                </a:solidFill>
              </a:rPr>
            </a:br>
            <a:r>
              <a:rPr lang="en-US" sz="3000" b="1" dirty="0" smtClean="0">
                <a:solidFill>
                  <a:srgbClr val="000000"/>
                </a:solidFill>
              </a:rPr>
              <a:t>someone </a:t>
            </a:r>
            <a:r>
              <a:rPr lang="en-US" sz="3000" b="1" dirty="0">
                <a:solidFill>
                  <a:srgbClr val="000000"/>
                </a:solidFill>
              </a:rPr>
              <a:t>wanted to marry and leave </a:t>
            </a:r>
            <a:r>
              <a:rPr lang="en-US" sz="3000" b="1" dirty="0" smtClean="0">
                <a:solidFill>
                  <a:srgbClr val="000000"/>
                </a:solidFill>
              </a:rPr>
              <a:t/>
            </a:r>
            <a:br>
              <a:rPr lang="en-US" sz="3000" b="1" dirty="0" smtClean="0">
                <a:solidFill>
                  <a:srgbClr val="000000"/>
                </a:solidFill>
              </a:rPr>
            </a:br>
            <a:r>
              <a:rPr lang="en-US" sz="3000" b="1" dirty="0" smtClean="0">
                <a:solidFill>
                  <a:srgbClr val="000000"/>
                </a:solidFill>
              </a:rPr>
              <a:t>the </a:t>
            </a:r>
            <a:r>
              <a:rPr lang="en-US" sz="3000" b="1" dirty="0">
                <a:solidFill>
                  <a:srgbClr val="000000"/>
                </a:solidFill>
              </a:rPr>
              <a:t>manor.  </a:t>
            </a:r>
            <a:r>
              <a:rPr lang="en-US" sz="3000" b="1" dirty="0">
                <a:solidFill>
                  <a:schemeClr val="tx1">
                    <a:lumMod val="65000"/>
                    <a:lumOff val="35000"/>
                  </a:schemeClr>
                </a:solidFill>
              </a:rPr>
              <a:t>Serfs were encouraged to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have </a:t>
            </a:r>
            <a:r>
              <a:rPr lang="en-US" sz="3000" b="1" dirty="0">
                <a:solidFill>
                  <a:schemeClr val="tx1">
                    <a:lumMod val="65000"/>
                    <a:lumOff val="35000"/>
                  </a:schemeClr>
                </a:solidFill>
              </a:rPr>
              <a:t>many children because a small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family </a:t>
            </a:r>
            <a:r>
              <a:rPr lang="en-US" sz="3000" b="1" dirty="0">
                <a:solidFill>
                  <a:schemeClr val="tx1">
                    <a:lumMod val="65000"/>
                    <a:lumOff val="35000"/>
                  </a:schemeClr>
                </a:solidFill>
              </a:rPr>
              <a:t>might not have enough daylight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hours </a:t>
            </a:r>
            <a:r>
              <a:rPr lang="en-US" sz="3000" b="1" dirty="0">
                <a:solidFill>
                  <a:schemeClr val="tx1">
                    <a:lumMod val="65000"/>
                    <a:lumOff val="35000"/>
                  </a:schemeClr>
                </a:solidFill>
              </a:rPr>
              <a:t>to tend their family plot after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their </a:t>
            </a:r>
            <a:r>
              <a:rPr lang="en-US" sz="3000" b="1" dirty="0">
                <a:solidFill>
                  <a:schemeClr val="tx1">
                    <a:lumMod val="65000"/>
                    <a:lumOff val="35000"/>
                  </a:schemeClr>
                </a:solidFill>
              </a:rPr>
              <a:t>work in the Lord's fields was complete.  Lords often forced families to pay a tax when a member of their household died to compensate </a:t>
            </a:r>
            <a:r>
              <a:rPr lang="en-US" sz="3000" b="1" dirty="0" smtClean="0">
                <a:solidFill>
                  <a:schemeClr val="tx1">
                    <a:lumMod val="65000"/>
                    <a:lumOff val="35000"/>
                  </a:schemeClr>
                </a:solidFill>
              </a:rPr>
              <a:t>for </a:t>
            </a:r>
            <a:r>
              <a:rPr lang="en-US" sz="3000" b="1" dirty="0">
                <a:solidFill>
                  <a:schemeClr val="tx1">
                    <a:lumMod val="65000"/>
                    <a:lumOff val="35000"/>
                  </a:schemeClr>
                </a:solidFill>
              </a:rPr>
              <a:t>the manor's loss of labor.</a:t>
            </a:r>
            <a:endParaRPr lang="en-US" sz="3000" b="1" dirty="0">
              <a:solidFill>
                <a:schemeClr val="tx1">
                  <a:lumMod val="65000"/>
                  <a:lumOff val="35000"/>
                </a:schemeClr>
              </a:solidFill>
            </a:endParaRPr>
          </a:p>
        </p:txBody>
      </p:sp>
      <p:pic>
        <p:nvPicPr>
          <p:cNvPr id="2" name="Picture 1" descr="703ser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685800"/>
            <a:ext cx="2514600" cy="4216146"/>
          </a:xfrm>
          <a:prstGeom prst="rect">
            <a:avLst/>
          </a:prstGeom>
        </p:spPr>
      </p:pic>
    </p:spTree>
    <p:extLst>
      <p:ext uri="{BB962C8B-B14F-4D97-AF65-F5344CB8AC3E}">
        <p14:creationId xmlns:p14="http://schemas.microsoft.com/office/powerpoint/2010/main" val="607432743"/>
      </p:ext>
    </p:extLst>
  </p:cSld>
  <p:clrMapOvr>
    <a:masterClrMapping/>
  </p:clrMapOvr>
  <p:transition xmlns:p14="http://schemas.microsoft.com/office/powerpoint/2010/main" advTm="10753">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457200" y="609600"/>
            <a:ext cx="7924800" cy="6093976"/>
          </a:xfrm>
          <a:prstGeom prst="rect">
            <a:avLst/>
          </a:prstGeom>
          <a:noFill/>
        </p:spPr>
        <p:txBody>
          <a:bodyPr wrap="square" rtlCol="0">
            <a:spAutoFit/>
          </a:bodyPr>
          <a:lstStyle/>
          <a:p>
            <a:r>
              <a:rPr lang="en-US" sz="3000" b="1" dirty="0">
                <a:solidFill>
                  <a:schemeClr val="tx1">
                    <a:lumMod val="65000"/>
                    <a:lumOff val="35000"/>
                  </a:schemeClr>
                </a:solidFill>
              </a:rPr>
              <a:t>Serfs were not allowed to marry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without </a:t>
            </a:r>
            <a:r>
              <a:rPr lang="en-US" sz="3000" b="1" dirty="0">
                <a:solidFill>
                  <a:schemeClr val="tx1">
                    <a:lumMod val="65000"/>
                    <a:lumOff val="35000"/>
                  </a:schemeClr>
                </a:solidFill>
              </a:rPr>
              <a:t>permission from the Lord;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the </a:t>
            </a:r>
            <a:r>
              <a:rPr lang="en-US" sz="3000" b="1" dirty="0">
                <a:solidFill>
                  <a:schemeClr val="tx1">
                    <a:lumMod val="65000"/>
                    <a:lumOff val="35000"/>
                  </a:schemeClr>
                </a:solidFill>
              </a:rPr>
              <a:t>family of a serf would have to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turn </a:t>
            </a:r>
            <a:r>
              <a:rPr lang="en-US" sz="3000" b="1" dirty="0">
                <a:solidFill>
                  <a:schemeClr val="tx1">
                    <a:lumMod val="65000"/>
                    <a:lumOff val="35000"/>
                  </a:schemeClr>
                </a:solidFill>
              </a:rPr>
              <a:t>over additional crops when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someone </a:t>
            </a:r>
            <a:r>
              <a:rPr lang="en-US" sz="3000" b="1" dirty="0">
                <a:solidFill>
                  <a:schemeClr val="tx1">
                    <a:lumMod val="65000"/>
                    <a:lumOff val="35000"/>
                  </a:schemeClr>
                </a:solidFill>
              </a:rPr>
              <a:t>wanted to marry and leave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the </a:t>
            </a:r>
            <a:r>
              <a:rPr lang="en-US" sz="3000" b="1" dirty="0">
                <a:solidFill>
                  <a:schemeClr val="tx1">
                    <a:lumMod val="65000"/>
                    <a:lumOff val="35000"/>
                  </a:schemeClr>
                </a:solidFill>
              </a:rPr>
              <a:t>manor</a:t>
            </a:r>
            <a:r>
              <a:rPr lang="en-US" sz="3000" b="1" dirty="0">
                <a:solidFill>
                  <a:srgbClr val="000000"/>
                </a:solidFill>
              </a:rPr>
              <a:t>.  Serfs were encouraged to </a:t>
            </a:r>
            <a:r>
              <a:rPr lang="en-US" sz="3000" b="1" dirty="0" smtClean="0">
                <a:solidFill>
                  <a:srgbClr val="000000"/>
                </a:solidFill>
              </a:rPr>
              <a:t/>
            </a:r>
            <a:br>
              <a:rPr lang="en-US" sz="3000" b="1" dirty="0" smtClean="0">
                <a:solidFill>
                  <a:srgbClr val="000000"/>
                </a:solidFill>
              </a:rPr>
            </a:br>
            <a:r>
              <a:rPr lang="en-US" sz="3000" b="1" dirty="0" smtClean="0">
                <a:solidFill>
                  <a:srgbClr val="000000"/>
                </a:solidFill>
              </a:rPr>
              <a:t>have </a:t>
            </a:r>
            <a:r>
              <a:rPr lang="en-US" sz="3000" b="1" dirty="0">
                <a:solidFill>
                  <a:srgbClr val="000000"/>
                </a:solidFill>
              </a:rPr>
              <a:t>many children because a small </a:t>
            </a:r>
            <a:r>
              <a:rPr lang="en-US" sz="3000" b="1" dirty="0" smtClean="0">
                <a:solidFill>
                  <a:srgbClr val="000000"/>
                </a:solidFill>
              </a:rPr>
              <a:t/>
            </a:r>
            <a:br>
              <a:rPr lang="en-US" sz="3000" b="1" dirty="0" smtClean="0">
                <a:solidFill>
                  <a:srgbClr val="000000"/>
                </a:solidFill>
              </a:rPr>
            </a:br>
            <a:r>
              <a:rPr lang="en-US" sz="3000" b="1" dirty="0" smtClean="0">
                <a:solidFill>
                  <a:srgbClr val="000000"/>
                </a:solidFill>
              </a:rPr>
              <a:t>family </a:t>
            </a:r>
            <a:r>
              <a:rPr lang="en-US" sz="3000" b="1" dirty="0">
                <a:solidFill>
                  <a:srgbClr val="000000"/>
                </a:solidFill>
              </a:rPr>
              <a:t>might not have enough daylight </a:t>
            </a:r>
            <a:r>
              <a:rPr lang="en-US" sz="3000" b="1" dirty="0" smtClean="0">
                <a:solidFill>
                  <a:srgbClr val="000000"/>
                </a:solidFill>
              </a:rPr>
              <a:t/>
            </a:r>
            <a:br>
              <a:rPr lang="en-US" sz="3000" b="1" dirty="0" smtClean="0">
                <a:solidFill>
                  <a:srgbClr val="000000"/>
                </a:solidFill>
              </a:rPr>
            </a:br>
            <a:r>
              <a:rPr lang="en-US" sz="3000" b="1" dirty="0" smtClean="0">
                <a:solidFill>
                  <a:srgbClr val="000000"/>
                </a:solidFill>
              </a:rPr>
              <a:t>hours </a:t>
            </a:r>
            <a:r>
              <a:rPr lang="en-US" sz="3000" b="1" dirty="0">
                <a:solidFill>
                  <a:srgbClr val="000000"/>
                </a:solidFill>
              </a:rPr>
              <a:t>to tend their family plot after </a:t>
            </a:r>
            <a:r>
              <a:rPr lang="en-US" sz="3000" b="1" dirty="0" smtClean="0">
                <a:solidFill>
                  <a:srgbClr val="000000"/>
                </a:solidFill>
              </a:rPr>
              <a:t/>
            </a:r>
            <a:br>
              <a:rPr lang="en-US" sz="3000" b="1" dirty="0" smtClean="0">
                <a:solidFill>
                  <a:srgbClr val="000000"/>
                </a:solidFill>
              </a:rPr>
            </a:br>
            <a:r>
              <a:rPr lang="en-US" sz="3000" b="1" dirty="0" smtClean="0">
                <a:solidFill>
                  <a:srgbClr val="000000"/>
                </a:solidFill>
              </a:rPr>
              <a:t>their </a:t>
            </a:r>
            <a:r>
              <a:rPr lang="en-US" sz="3000" b="1" dirty="0">
                <a:solidFill>
                  <a:srgbClr val="000000"/>
                </a:solidFill>
              </a:rPr>
              <a:t>work in the Lord's fields was complete. </a:t>
            </a:r>
            <a:r>
              <a:rPr lang="en-US" sz="3000" b="1" dirty="0">
                <a:solidFill>
                  <a:schemeClr val="tx1">
                    <a:lumMod val="65000"/>
                    <a:lumOff val="35000"/>
                  </a:schemeClr>
                </a:solidFill>
              </a:rPr>
              <a:t> Lords often forced families to pay a tax when a member of their household died to compensate </a:t>
            </a:r>
            <a:r>
              <a:rPr lang="en-US" sz="3000" b="1" dirty="0" smtClean="0">
                <a:solidFill>
                  <a:schemeClr val="tx1">
                    <a:lumMod val="65000"/>
                    <a:lumOff val="35000"/>
                  </a:schemeClr>
                </a:solidFill>
              </a:rPr>
              <a:t>for </a:t>
            </a:r>
            <a:r>
              <a:rPr lang="en-US" sz="3000" b="1" dirty="0">
                <a:solidFill>
                  <a:schemeClr val="tx1">
                    <a:lumMod val="65000"/>
                    <a:lumOff val="35000"/>
                  </a:schemeClr>
                </a:solidFill>
              </a:rPr>
              <a:t>the manor's loss of labor.</a:t>
            </a:r>
            <a:endParaRPr lang="en-US" sz="3000" b="1" dirty="0">
              <a:solidFill>
                <a:schemeClr val="tx1">
                  <a:lumMod val="65000"/>
                  <a:lumOff val="35000"/>
                </a:schemeClr>
              </a:solidFill>
            </a:endParaRPr>
          </a:p>
        </p:txBody>
      </p:sp>
      <p:pic>
        <p:nvPicPr>
          <p:cNvPr id="2" name="Picture 1" descr="703ser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685800"/>
            <a:ext cx="2514600" cy="4216146"/>
          </a:xfrm>
          <a:prstGeom prst="rect">
            <a:avLst/>
          </a:prstGeom>
        </p:spPr>
      </p:pic>
    </p:spTree>
    <p:extLst>
      <p:ext uri="{BB962C8B-B14F-4D97-AF65-F5344CB8AC3E}">
        <p14:creationId xmlns:p14="http://schemas.microsoft.com/office/powerpoint/2010/main" val="1179217107"/>
      </p:ext>
    </p:extLst>
  </p:cSld>
  <p:clrMapOvr>
    <a:masterClrMapping/>
  </p:clrMapOvr>
  <p:transition xmlns:p14="http://schemas.microsoft.com/office/powerpoint/2010/main" advTm="11855">
    <p:fade/>
  </p:transition>
  <p:timing>
    <p:tnLst>
      <p:par>
        <p:cTn xmlns:p14="http://schemas.microsoft.com/office/powerpoint/2010/main" id="1" dur="indefinite" restart="never" nodeType="tmRoot"/>
      </p:par>
    </p:tnLst>
  </p:timing>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457200" y="609600"/>
            <a:ext cx="7924800" cy="6093976"/>
          </a:xfrm>
          <a:prstGeom prst="rect">
            <a:avLst/>
          </a:prstGeom>
          <a:noFill/>
        </p:spPr>
        <p:txBody>
          <a:bodyPr wrap="square" rtlCol="0">
            <a:spAutoFit/>
          </a:bodyPr>
          <a:lstStyle/>
          <a:p>
            <a:r>
              <a:rPr lang="en-US" sz="3000" b="1" dirty="0">
                <a:solidFill>
                  <a:schemeClr val="tx1">
                    <a:lumMod val="65000"/>
                    <a:lumOff val="35000"/>
                  </a:schemeClr>
                </a:solidFill>
              </a:rPr>
              <a:t>Serfs were not allowed to marry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without </a:t>
            </a:r>
            <a:r>
              <a:rPr lang="en-US" sz="3000" b="1" dirty="0">
                <a:solidFill>
                  <a:schemeClr val="tx1">
                    <a:lumMod val="65000"/>
                    <a:lumOff val="35000"/>
                  </a:schemeClr>
                </a:solidFill>
              </a:rPr>
              <a:t>permission from the Lord;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the </a:t>
            </a:r>
            <a:r>
              <a:rPr lang="en-US" sz="3000" b="1" dirty="0">
                <a:solidFill>
                  <a:schemeClr val="tx1">
                    <a:lumMod val="65000"/>
                    <a:lumOff val="35000"/>
                  </a:schemeClr>
                </a:solidFill>
              </a:rPr>
              <a:t>family of a serf would have to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turn </a:t>
            </a:r>
            <a:r>
              <a:rPr lang="en-US" sz="3000" b="1" dirty="0">
                <a:solidFill>
                  <a:schemeClr val="tx1">
                    <a:lumMod val="65000"/>
                    <a:lumOff val="35000"/>
                  </a:schemeClr>
                </a:solidFill>
              </a:rPr>
              <a:t>over additional crops when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someone </a:t>
            </a:r>
            <a:r>
              <a:rPr lang="en-US" sz="3000" b="1" dirty="0">
                <a:solidFill>
                  <a:schemeClr val="tx1">
                    <a:lumMod val="65000"/>
                    <a:lumOff val="35000"/>
                  </a:schemeClr>
                </a:solidFill>
              </a:rPr>
              <a:t>wanted to marry and leave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the </a:t>
            </a:r>
            <a:r>
              <a:rPr lang="en-US" sz="3000" b="1" dirty="0">
                <a:solidFill>
                  <a:schemeClr val="tx1">
                    <a:lumMod val="65000"/>
                    <a:lumOff val="35000"/>
                  </a:schemeClr>
                </a:solidFill>
              </a:rPr>
              <a:t>manor.  Serfs were encouraged to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have </a:t>
            </a:r>
            <a:r>
              <a:rPr lang="en-US" sz="3000" b="1" dirty="0">
                <a:solidFill>
                  <a:schemeClr val="tx1">
                    <a:lumMod val="65000"/>
                    <a:lumOff val="35000"/>
                  </a:schemeClr>
                </a:solidFill>
              </a:rPr>
              <a:t>many children because a small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family </a:t>
            </a:r>
            <a:r>
              <a:rPr lang="en-US" sz="3000" b="1" dirty="0">
                <a:solidFill>
                  <a:schemeClr val="tx1">
                    <a:lumMod val="65000"/>
                    <a:lumOff val="35000"/>
                  </a:schemeClr>
                </a:solidFill>
              </a:rPr>
              <a:t>might not have enough daylight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hours </a:t>
            </a:r>
            <a:r>
              <a:rPr lang="en-US" sz="3000" b="1" dirty="0">
                <a:solidFill>
                  <a:schemeClr val="tx1">
                    <a:lumMod val="65000"/>
                    <a:lumOff val="35000"/>
                  </a:schemeClr>
                </a:solidFill>
              </a:rPr>
              <a:t>to tend their family plot after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their </a:t>
            </a:r>
            <a:r>
              <a:rPr lang="en-US" sz="3000" b="1" dirty="0">
                <a:solidFill>
                  <a:schemeClr val="tx1">
                    <a:lumMod val="65000"/>
                    <a:lumOff val="35000"/>
                  </a:schemeClr>
                </a:solidFill>
              </a:rPr>
              <a:t>work in the Lord's fields was complete.  </a:t>
            </a:r>
            <a:r>
              <a:rPr lang="en-US" sz="3000" b="1" dirty="0">
                <a:solidFill>
                  <a:srgbClr val="000000"/>
                </a:solidFill>
              </a:rPr>
              <a:t>Lords often forced families to pay a tax when a member of their household died to </a:t>
            </a:r>
            <a:r>
              <a:rPr lang="en-US" sz="3000" b="1">
                <a:solidFill>
                  <a:srgbClr val="000000"/>
                </a:solidFill>
              </a:rPr>
              <a:t>compensate </a:t>
            </a:r>
            <a:r>
              <a:rPr lang="en-US" sz="3000" b="1" smtClean="0">
                <a:solidFill>
                  <a:srgbClr val="000000"/>
                </a:solidFill>
              </a:rPr>
              <a:t>for </a:t>
            </a:r>
            <a:r>
              <a:rPr lang="en-US" sz="3000" b="1" dirty="0">
                <a:solidFill>
                  <a:srgbClr val="000000"/>
                </a:solidFill>
              </a:rPr>
              <a:t>the manor's loss of labor.</a:t>
            </a:r>
            <a:endParaRPr lang="en-US" sz="3000" b="1" dirty="0">
              <a:solidFill>
                <a:srgbClr val="000000"/>
              </a:solidFill>
            </a:endParaRPr>
          </a:p>
        </p:txBody>
      </p:sp>
      <p:pic>
        <p:nvPicPr>
          <p:cNvPr id="2" name="Picture 1" descr="703ser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685800"/>
            <a:ext cx="2514600" cy="4216146"/>
          </a:xfrm>
          <a:prstGeom prst="rect">
            <a:avLst/>
          </a:prstGeom>
        </p:spPr>
      </p:pic>
    </p:spTree>
    <p:extLst>
      <p:ext uri="{BB962C8B-B14F-4D97-AF65-F5344CB8AC3E}">
        <p14:creationId xmlns:p14="http://schemas.microsoft.com/office/powerpoint/2010/main" val="1131901315"/>
      </p:ext>
    </p:extLst>
  </p:cSld>
  <p:clrMapOvr>
    <a:masterClrMapping/>
  </p:clrMapOvr>
  <p:transition xmlns:p14="http://schemas.microsoft.com/office/powerpoint/2010/main" advTm="8245">
    <p:fade/>
  </p:transition>
  <p:timing>
    <p:tnLst>
      <p:par>
        <p:cTn xmlns:p14="http://schemas.microsoft.com/office/powerpoint/2010/main" id="1" dur="indefinite" restart="never" nodeType="tmRoot"/>
      </p:par>
    </p:tnLst>
  </p:timing>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3733800" y="838200"/>
            <a:ext cx="5181600" cy="5170646"/>
          </a:xfrm>
          <a:prstGeom prst="rect">
            <a:avLst/>
          </a:prstGeom>
          <a:noFill/>
        </p:spPr>
        <p:txBody>
          <a:bodyPr wrap="square" rtlCol="0">
            <a:spAutoFit/>
          </a:bodyPr>
          <a:lstStyle/>
          <a:p>
            <a:r>
              <a:rPr lang="en-US" sz="3000" b="1" dirty="0">
                <a:solidFill>
                  <a:srgbClr val="000000"/>
                </a:solidFill>
              </a:rPr>
              <a:t>There was very little social mobility, or chance to move upward in status during the Middle Ages.  </a:t>
            </a:r>
            <a:r>
              <a:rPr lang="en-US" sz="3000" b="1" dirty="0">
                <a:solidFill>
                  <a:schemeClr val="tx1">
                    <a:lumMod val="65000"/>
                    <a:lumOff val="35000"/>
                  </a:schemeClr>
                </a:solidFill>
              </a:rPr>
              <a:t>A serf who lived on the manor of a Lord was likely the descendant of a peasant who had served the ancestor of that Lord.  For centuries, a person’s life was all but guaranteed to be exactly like their parents' lives.</a:t>
            </a:r>
            <a:endParaRPr lang="en-US" sz="3000" b="1" dirty="0">
              <a:solidFill>
                <a:schemeClr val="tx1">
                  <a:lumMod val="65000"/>
                  <a:lumOff val="35000"/>
                </a:schemeClr>
              </a:solidFill>
            </a:endParaRPr>
          </a:p>
        </p:txBody>
      </p:sp>
      <p:pic>
        <p:nvPicPr>
          <p:cNvPr id="3" name="Picture 2"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19200"/>
            <a:ext cx="2844800" cy="4445000"/>
          </a:xfrm>
          <a:prstGeom prst="rect">
            <a:avLst/>
          </a:prstGeom>
          <a:effectLst>
            <a:softEdge rad="292100"/>
          </a:effectLst>
        </p:spPr>
      </p:pic>
    </p:spTree>
    <p:extLst>
      <p:ext uri="{BB962C8B-B14F-4D97-AF65-F5344CB8AC3E}">
        <p14:creationId xmlns:p14="http://schemas.microsoft.com/office/powerpoint/2010/main" val="3551887883"/>
      </p:ext>
    </p:extLst>
  </p:cSld>
  <p:clrMapOvr>
    <a:masterClrMapping/>
  </p:clrMapOvr>
  <p:transition xmlns:p14="http://schemas.microsoft.com/office/powerpoint/2010/main" advTm="6663">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3733800" y="838200"/>
            <a:ext cx="5181600" cy="5170646"/>
          </a:xfrm>
          <a:prstGeom prst="rect">
            <a:avLst/>
          </a:prstGeom>
          <a:noFill/>
        </p:spPr>
        <p:txBody>
          <a:bodyPr wrap="square" rtlCol="0">
            <a:spAutoFit/>
          </a:bodyPr>
          <a:lstStyle/>
          <a:p>
            <a:r>
              <a:rPr lang="en-US" sz="3000" b="1" dirty="0">
                <a:solidFill>
                  <a:schemeClr val="tx1">
                    <a:lumMod val="65000"/>
                    <a:lumOff val="35000"/>
                  </a:schemeClr>
                </a:solidFill>
              </a:rPr>
              <a:t>There was very little social mobility, or chance to move upward in status during the Middle Ages.  </a:t>
            </a:r>
            <a:r>
              <a:rPr lang="en-US" sz="3000" b="1" dirty="0">
                <a:solidFill>
                  <a:srgbClr val="000000"/>
                </a:solidFill>
              </a:rPr>
              <a:t>A serf who lived on the manor of a Lord was likely the descendant of a peasant who had served the ancestor of that Lord.  </a:t>
            </a:r>
            <a:r>
              <a:rPr lang="en-US" sz="3000" b="1" dirty="0">
                <a:solidFill>
                  <a:schemeClr val="tx1">
                    <a:lumMod val="65000"/>
                    <a:lumOff val="35000"/>
                  </a:schemeClr>
                </a:solidFill>
              </a:rPr>
              <a:t>For centuries, a person’s life was all but guaranteed to be exactly like their parents' lives.</a:t>
            </a:r>
            <a:endParaRPr lang="en-US" sz="3000" b="1" dirty="0">
              <a:solidFill>
                <a:schemeClr val="tx1">
                  <a:lumMod val="65000"/>
                  <a:lumOff val="35000"/>
                </a:schemeClr>
              </a:solidFill>
            </a:endParaRPr>
          </a:p>
        </p:txBody>
      </p:sp>
      <p:pic>
        <p:nvPicPr>
          <p:cNvPr id="3" name="Picture 2"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19200"/>
            <a:ext cx="2844800" cy="4445000"/>
          </a:xfrm>
          <a:prstGeom prst="rect">
            <a:avLst/>
          </a:prstGeom>
          <a:effectLst>
            <a:softEdge rad="292100"/>
          </a:effectLst>
        </p:spPr>
      </p:pic>
    </p:spTree>
    <p:extLst>
      <p:ext uri="{BB962C8B-B14F-4D97-AF65-F5344CB8AC3E}">
        <p14:creationId xmlns:p14="http://schemas.microsoft.com/office/powerpoint/2010/main" val="2770181538"/>
      </p:ext>
    </p:extLst>
  </p:cSld>
  <p:clrMapOvr>
    <a:masterClrMapping/>
  </p:clrMapOvr>
  <p:transition xmlns:p14="http://schemas.microsoft.com/office/powerpoint/2010/main" advTm="6159">
    <p:fade/>
  </p:transition>
  <p:timing>
    <p:tnLst>
      <p:par>
        <p:cTn xmlns:p14="http://schemas.microsoft.com/office/powerpoint/2010/main" id="1" dur="indefinite" restart="never" nodeType="tmRoot"/>
      </p:par>
    </p:tnLst>
  </p:timing>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3733800" y="838200"/>
            <a:ext cx="5181600" cy="5170646"/>
          </a:xfrm>
          <a:prstGeom prst="rect">
            <a:avLst/>
          </a:prstGeom>
          <a:noFill/>
        </p:spPr>
        <p:txBody>
          <a:bodyPr wrap="square" rtlCol="0">
            <a:spAutoFit/>
          </a:bodyPr>
          <a:lstStyle/>
          <a:p>
            <a:r>
              <a:rPr lang="en-US" sz="3000" b="1" dirty="0">
                <a:solidFill>
                  <a:schemeClr val="tx1">
                    <a:lumMod val="65000"/>
                    <a:lumOff val="35000"/>
                  </a:schemeClr>
                </a:solidFill>
              </a:rPr>
              <a:t>There was very little social mobility, or chance to move upward in status during the Middle Ages.  A serf who lived on the manor of a Lord was likely the descendant of a peasant who had served the ancestor of that Lord.  </a:t>
            </a:r>
            <a:r>
              <a:rPr lang="en-US" sz="3000" b="1" dirty="0">
                <a:solidFill>
                  <a:srgbClr val="000000"/>
                </a:solidFill>
              </a:rPr>
              <a:t>For centuries, a person’s life was all but guaranteed to be exactly like their parents' lives.</a:t>
            </a:r>
            <a:endParaRPr lang="en-US" sz="3000" b="1" dirty="0">
              <a:solidFill>
                <a:srgbClr val="000000"/>
              </a:solidFill>
            </a:endParaRPr>
          </a:p>
        </p:txBody>
      </p:sp>
      <p:pic>
        <p:nvPicPr>
          <p:cNvPr id="3" name="Picture 2"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19200"/>
            <a:ext cx="2844800" cy="4445000"/>
          </a:xfrm>
          <a:prstGeom prst="rect">
            <a:avLst/>
          </a:prstGeom>
          <a:effectLst>
            <a:softEdge rad="292100"/>
          </a:effectLst>
        </p:spPr>
      </p:pic>
    </p:spTree>
    <p:extLst>
      <p:ext uri="{BB962C8B-B14F-4D97-AF65-F5344CB8AC3E}">
        <p14:creationId xmlns:p14="http://schemas.microsoft.com/office/powerpoint/2010/main" val="1078712652"/>
      </p:ext>
    </p:extLst>
  </p:cSld>
  <p:clrMapOvr>
    <a:masterClrMapping/>
  </p:clrMapOvr>
  <p:transition xmlns:p14="http://schemas.microsoft.com/office/powerpoint/2010/main" advTm="6342">
    <p:fade/>
  </p:transition>
  <p:timing>
    <p:tnLst>
      <p:par>
        <p:cTn xmlns:p14="http://schemas.microsoft.com/office/powerpoint/2010/main" id="1" dur="indefinite" restart="never" nodeType="tmRoot"/>
      </p:par>
    </p:tnLst>
  </p:timing>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152400" y="1295400"/>
            <a:ext cx="8458200" cy="4247317"/>
          </a:xfrm>
          <a:prstGeom prst="rect">
            <a:avLst/>
          </a:prstGeom>
          <a:noFill/>
        </p:spPr>
        <p:txBody>
          <a:bodyPr wrap="square" rtlCol="0">
            <a:spAutoFit/>
          </a:bodyPr>
          <a:lstStyle/>
          <a:p>
            <a:r>
              <a:rPr lang="en-US" sz="3000" b="1" dirty="0" smtClean="0">
                <a:solidFill>
                  <a:srgbClr val="000000"/>
                </a:solidFill>
              </a:rPr>
              <a:t>The </a:t>
            </a:r>
            <a:r>
              <a:rPr lang="en-US" sz="3000" b="1" dirty="0">
                <a:solidFill>
                  <a:srgbClr val="000000"/>
                </a:solidFill>
              </a:rPr>
              <a:t>feudal system proved impractical by the end of the Middle Ages.  </a:t>
            </a:r>
            <a:r>
              <a:rPr lang="en-US" sz="3000" b="1" dirty="0">
                <a:solidFill>
                  <a:schemeClr val="tx1">
                    <a:lumMod val="65000"/>
                    <a:lumOff val="35000"/>
                  </a:schemeClr>
                </a:solidFill>
              </a:rPr>
              <a:t>A terrible disease called the Black Death claimed the lives of millions of Europeans in the fourteenth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century</a:t>
            </a:r>
            <a:r>
              <a:rPr lang="en-US" sz="3000" b="1" dirty="0">
                <a:solidFill>
                  <a:schemeClr val="tx1">
                    <a:lumMod val="65000"/>
                    <a:lumOff val="35000"/>
                  </a:schemeClr>
                </a:solidFill>
              </a:rPr>
              <a:t>, </a:t>
            </a:r>
            <a:r>
              <a:rPr lang="en-US" sz="3000" b="1" dirty="0" smtClean="0">
                <a:solidFill>
                  <a:schemeClr val="tx1">
                    <a:lumMod val="65000"/>
                    <a:lumOff val="35000"/>
                  </a:schemeClr>
                </a:solidFill>
              </a:rPr>
              <a:t>so </a:t>
            </a:r>
            <a:r>
              <a:rPr lang="en-US" sz="3000" b="1" dirty="0">
                <a:solidFill>
                  <a:schemeClr val="tx1">
                    <a:lumMod val="65000"/>
                    <a:lumOff val="35000"/>
                  </a:schemeClr>
                </a:solidFill>
              </a:rPr>
              <a:t>in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many </a:t>
            </a:r>
            <a:r>
              <a:rPr lang="en-US" sz="3000" b="1" dirty="0">
                <a:solidFill>
                  <a:schemeClr val="tx1">
                    <a:lumMod val="65000"/>
                    <a:lumOff val="35000"/>
                  </a:schemeClr>
                </a:solidFill>
              </a:rPr>
              <a:t>places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there </a:t>
            </a:r>
            <a:r>
              <a:rPr lang="en-US" sz="3000" b="1" dirty="0">
                <a:solidFill>
                  <a:schemeClr val="tx1">
                    <a:lumMod val="65000"/>
                    <a:lumOff val="35000"/>
                  </a:schemeClr>
                </a:solidFill>
              </a:rPr>
              <a:t>were not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enough </a:t>
            </a:r>
            <a:r>
              <a:rPr lang="en-US" sz="3000" b="1" dirty="0">
                <a:solidFill>
                  <a:schemeClr val="tx1">
                    <a:lumMod val="65000"/>
                    <a:lumOff val="35000"/>
                  </a:schemeClr>
                </a:solidFill>
              </a:rPr>
              <a:t>peasants to </a:t>
            </a:r>
            <a:r>
              <a:rPr lang="en-US" sz="3000" b="1" dirty="0" smtClean="0">
                <a:solidFill>
                  <a:schemeClr val="tx1">
                    <a:lumMod val="65000"/>
                    <a:lumOff val="35000"/>
                  </a:schemeClr>
                </a:solidFill>
              </a:rPr>
              <a:t/>
            </a:r>
            <a:br>
              <a:rPr lang="en-US" sz="3000" b="1" dirty="0" smtClean="0">
                <a:solidFill>
                  <a:schemeClr val="tx1">
                    <a:lumMod val="65000"/>
                    <a:lumOff val="35000"/>
                  </a:schemeClr>
                </a:solidFill>
              </a:rPr>
            </a:br>
            <a:r>
              <a:rPr lang="en-US" sz="3000" b="1" dirty="0" smtClean="0">
                <a:solidFill>
                  <a:schemeClr val="tx1">
                    <a:lumMod val="65000"/>
                    <a:lumOff val="35000"/>
                  </a:schemeClr>
                </a:solidFill>
              </a:rPr>
              <a:t>farm </a:t>
            </a:r>
            <a:r>
              <a:rPr lang="en-US" sz="3000" b="1" dirty="0">
                <a:solidFill>
                  <a:schemeClr val="tx1">
                    <a:lumMod val="65000"/>
                    <a:lumOff val="35000"/>
                  </a:schemeClr>
                </a:solidFill>
              </a:rPr>
              <a:t>the vast estates.  </a:t>
            </a:r>
            <a:endParaRPr lang="en-US" sz="3000" b="1" dirty="0">
              <a:solidFill>
                <a:schemeClr val="tx1">
                  <a:lumMod val="65000"/>
                  <a:lumOff val="35000"/>
                </a:schemeClr>
              </a:solidFill>
            </a:endParaRPr>
          </a:p>
        </p:txBody>
      </p:sp>
      <p:pic>
        <p:nvPicPr>
          <p:cNvPr id="3" name="Picture 2"/>
          <p:cNvPicPr>
            <a:picLocks noChangeAspect="1"/>
          </p:cNvPicPr>
          <p:nvPr/>
        </p:nvPicPr>
        <p:blipFill>
          <a:blip r:embed="rId2"/>
          <a:stretch>
            <a:fillRect/>
          </a:stretch>
        </p:blipFill>
        <p:spPr>
          <a:xfrm>
            <a:off x="3886200" y="2895600"/>
            <a:ext cx="4724400" cy="3175000"/>
          </a:xfrm>
          <a:prstGeom prst="rect">
            <a:avLst/>
          </a:prstGeom>
          <a:effectLst>
            <a:softEdge rad="165100"/>
          </a:effectLst>
        </p:spPr>
      </p:pic>
    </p:spTree>
    <p:extLst>
      <p:ext uri="{BB962C8B-B14F-4D97-AF65-F5344CB8AC3E}">
        <p14:creationId xmlns:p14="http://schemas.microsoft.com/office/powerpoint/2010/main" val="3661152070"/>
      </p:ext>
    </p:extLst>
  </p:cSld>
  <p:clrMapOvr>
    <a:masterClrMapping/>
  </p:clrMapOvr>
  <p:transition xmlns:p14="http://schemas.microsoft.com/office/powerpoint/2010/main" advTm="4108">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152400" y="1295400"/>
            <a:ext cx="8458200" cy="4247317"/>
          </a:xfrm>
          <a:prstGeom prst="rect">
            <a:avLst/>
          </a:prstGeom>
          <a:noFill/>
        </p:spPr>
        <p:txBody>
          <a:bodyPr wrap="square" rtlCol="0">
            <a:spAutoFit/>
          </a:bodyPr>
          <a:lstStyle/>
          <a:p>
            <a:r>
              <a:rPr lang="en-US" sz="3000" b="1" dirty="0" smtClean="0">
                <a:solidFill>
                  <a:schemeClr val="tx1">
                    <a:lumMod val="65000"/>
                    <a:lumOff val="35000"/>
                  </a:schemeClr>
                </a:solidFill>
              </a:rPr>
              <a:t>The </a:t>
            </a:r>
            <a:r>
              <a:rPr lang="en-US" sz="3000" b="1" dirty="0">
                <a:solidFill>
                  <a:schemeClr val="tx1">
                    <a:lumMod val="65000"/>
                    <a:lumOff val="35000"/>
                  </a:schemeClr>
                </a:solidFill>
              </a:rPr>
              <a:t>feudal system proved impractical by the end of the Middle Ages.  </a:t>
            </a:r>
            <a:r>
              <a:rPr lang="en-US" sz="3000" b="1" dirty="0">
                <a:solidFill>
                  <a:srgbClr val="000000"/>
                </a:solidFill>
              </a:rPr>
              <a:t>A terrible disease called the Black Death claimed the lives of millions of Europeans in the fourteenth </a:t>
            </a:r>
            <a:r>
              <a:rPr lang="en-US" sz="3000" b="1" dirty="0" smtClean="0">
                <a:solidFill>
                  <a:srgbClr val="000000"/>
                </a:solidFill>
              </a:rPr>
              <a:t/>
            </a:r>
            <a:br>
              <a:rPr lang="en-US" sz="3000" b="1" dirty="0" smtClean="0">
                <a:solidFill>
                  <a:srgbClr val="000000"/>
                </a:solidFill>
              </a:rPr>
            </a:br>
            <a:r>
              <a:rPr lang="en-US" sz="3000" b="1" dirty="0" smtClean="0">
                <a:solidFill>
                  <a:srgbClr val="000000"/>
                </a:solidFill>
              </a:rPr>
              <a:t>century</a:t>
            </a:r>
            <a:r>
              <a:rPr lang="en-US" sz="3000" b="1" dirty="0">
                <a:solidFill>
                  <a:srgbClr val="000000"/>
                </a:solidFill>
              </a:rPr>
              <a:t>, </a:t>
            </a:r>
            <a:r>
              <a:rPr lang="en-US" sz="3000" b="1" dirty="0" smtClean="0">
                <a:solidFill>
                  <a:srgbClr val="000000"/>
                </a:solidFill>
              </a:rPr>
              <a:t>so </a:t>
            </a:r>
            <a:r>
              <a:rPr lang="en-US" sz="3000" b="1" dirty="0">
                <a:solidFill>
                  <a:srgbClr val="000000"/>
                </a:solidFill>
              </a:rPr>
              <a:t>in </a:t>
            </a:r>
            <a:r>
              <a:rPr lang="en-US" sz="3000" b="1" dirty="0" smtClean="0">
                <a:solidFill>
                  <a:srgbClr val="000000"/>
                </a:solidFill>
              </a:rPr>
              <a:t/>
            </a:r>
            <a:br>
              <a:rPr lang="en-US" sz="3000" b="1" dirty="0" smtClean="0">
                <a:solidFill>
                  <a:srgbClr val="000000"/>
                </a:solidFill>
              </a:rPr>
            </a:br>
            <a:r>
              <a:rPr lang="en-US" sz="3000" b="1" dirty="0" smtClean="0">
                <a:solidFill>
                  <a:srgbClr val="000000"/>
                </a:solidFill>
              </a:rPr>
              <a:t>many </a:t>
            </a:r>
            <a:r>
              <a:rPr lang="en-US" sz="3000" b="1" dirty="0">
                <a:solidFill>
                  <a:srgbClr val="000000"/>
                </a:solidFill>
              </a:rPr>
              <a:t>places </a:t>
            </a:r>
            <a:r>
              <a:rPr lang="en-US" sz="3000" b="1" dirty="0" smtClean="0">
                <a:solidFill>
                  <a:srgbClr val="000000"/>
                </a:solidFill>
              </a:rPr>
              <a:t/>
            </a:r>
            <a:br>
              <a:rPr lang="en-US" sz="3000" b="1" dirty="0" smtClean="0">
                <a:solidFill>
                  <a:srgbClr val="000000"/>
                </a:solidFill>
              </a:rPr>
            </a:br>
            <a:r>
              <a:rPr lang="en-US" sz="3000" b="1" dirty="0" smtClean="0">
                <a:solidFill>
                  <a:srgbClr val="000000"/>
                </a:solidFill>
              </a:rPr>
              <a:t>there </a:t>
            </a:r>
            <a:r>
              <a:rPr lang="en-US" sz="3000" b="1" dirty="0">
                <a:solidFill>
                  <a:srgbClr val="000000"/>
                </a:solidFill>
              </a:rPr>
              <a:t>were not </a:t>
            </a:r>
            <a:r>
              <a:rPr lang="en-US" sz="3000" b="1" dirty="0" smtClean="0">
                <a:solidFill>
                  <a:srgbClr val="000000"/>
                </a:solidFill>
              </a:rPr>
              <a:t/>
            </a:r>
            <a:br>
              <a:rPr lang="en-US" sz="3000" b="1" dirty="0" smtClean="0">
                <a:solidFill>
                  <a:srgbClr val="000000"/>
                </a:solidFill>
              </a:rPr>
            </a:br>
            <a:r>
              <a:rPr lang="en-US" sz="3000" b="1" dirty="0" smtClean="0">
                <a:solidFill>
                  <a:srgbClr val="000000"/>
                </a:solidFill>
              </a:rPr>
              <a:t>enough </a:t>
            </a:r>
            <a:r>
              <a:rPr lang="en-US" sz="3000" b="1" dirty="0">
                <a:solidFill>
                  <a:srgbClr val="000000"/>
                </a:solidFill>
              </a:rPr>
              <a:t>peasants to </a:t>
            </a:r>
            <a:r>
              <a:rPr lang="en-US" sz="3000" b="1" dirty="0" smtClean="0">
                <a:solidFill>
                  <a:srgbClr val="000000"/>
                </a:solidFill>
              </a:rPr>
              <a:t/>
            </a:r>
            <a:br>
              <a:rPr lang="en-US" sz="3000" b="1" dirty="0" smtClean="0">
                <a:solidFill>
                  <a:srgbClr val="000000"/>
                </a:solidFill>
              </a:rPr>
            </a:br>
            <a:r>
              <a:rPr lang="en-US" sz="3000" b="1" dirty="0" smtClean="0">
                <a:solidFill>
                  <a:srgbClr val="000000"/>
                </a:solidFill>
              </a:rPr>
              <a:t>farm </a:t>
            </a:r>
            <a:r>
              <a:rPr lang="en-US" sz="3000" b="1" dirty="0">
                <a:solidFill>
                  <a:srgbClr val="000000"/>
                </a:solidFill>
              </a:rPr>
              <a:t>the vast estates.  </a:t>
            </a:r>
            <a:endParaRPr lang="en-US" sz="3000" b="1" dirty="0">
              <a:solidFill>
                <a:srgbClr val="000000"/>
              </a:solidFill>
            </a:endParaRPr>
          </a:p>
        </p:txBody>
      </p:sp>
      <p:pic>
        <p:nvPicPr>
          <p:cNvPr id="3" name="Picture 2"/>
          <p:cNvPicPr>
            <a:picLocks noChangeAspect="1"/>
          </p:cNvPicPr>
          <p:nvPr/>
        </p:nvPicPr>
        <p:blipFill>
          <a:blip r:embed="rId2"/>
          <a:stretch>
            <a:fillRect/>
          </a:stretch>
        </p:blipFill>
        <p:spPr>
          <a:xfrm>
            <a:off x="3886200" y="2895600"/>
            <a:ext cx="4724400" cy="3175000"/>
          </a:xfrm>
          <a:prstGeom prst="rect">
            <a:avLst/>
          </a:prstGeom>
          <a:effectLst>
            <a:softEdge rad="165100"/>
          </a:effectLst>
        </p:spPr>
      </p:pic>
    </p:spTree>
    <p:extLst>
      <p:ext uri="{BB962C8B-B14F-4D97-AF65-F5344CB8AC3E}">
        <p14:creationId xmlns:p14="http://schemas.microsoft.com/office/powerpoint/2010/main" val="690327932"/>
      </p:ext>
    </p:extLst>
  </p:cSld>
  <p:clrMapOvr>
    <a:masterClrMapping/>
  </p:clrMapOvr>
  <p:transition xmlns:p14="http://schemas.microsoft.com/office/powerpoint/2010/main" advTm="11075">
    <p:fade/>
  </p:transition>
  <p:timing>
    <p:tnLst>
      <p:par>
        <p:cTn xmlns:p14="http://schemas.microsoft.com/office/powerpoint/2010/main" id="1" dur="indefinite" restart="never" nodeType="tmRoot"/>
      </p:par>
    </p:tn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457200" y="838200"/>
            <a:ext cx="8458200" cy="5632311"/>
          </a:xfrm>
          <a:prstGeom prst="rect">
            <a:avLst/>
          </a:prstGeom>
          <a:noFill/>
        </p:spPr>
        <p:txBody>
          <a:bodyPr wrap="square" rtlCol="0">
            <a:spAutoFit/>
          </a:bodyPr>
          <a:lstStyle/>
          <a:p>
            <a:r>
              <a:rPr lang="en-US" sz="3000" b="1" dirty="0">
                <a:solidFill>
                  <a:schemeClr val="tx1">
                    <a:lumMod val="65000"/>
                    <a:lumOff val="35000"/>
                  </a:schemeClr>
                </a:solidFill>
              </a:rPr>
              <a:t>By the ninth century, the rulers that filled the void after the fall of the Roman emperors in Western Europe were often incapable of controlling all of their lands.   In exchange for loyalty, a king often granted an estate, </a:t>
            </a:r>
            <a:r>
              <a:rPr lang="en-US" sz="3000" b="1" dirty="0">
                <a:solidFill>
                  <a:schemeClr val="tx1">
                    <a:lumMod val="65000"/>
                    <a:lumOff val="35000"/>
                  </a:schemeClr>
                </a:solidFill>
              </a:rPr>
              <a:t>called </a:t>
            </a:r>
            <a:r>
              <a:rPr lang="en-US" sz="3000" b="1" dirty="0">
                <a:solidFill>
                  <a:schemeClr val="tx1">
                    <a:lumMod val="65000"/>
                    <a:lumOff val="35000"/>
                  </a:schemeClr>
                </a:solidFill>
              </a:rPr>
              <a:t>a fief, to a </a:t>
            </a:r>
            <a:r>
              <a:rPr lang="en-US" sz="3000" b="1" dirty="0">
                <a:solidFill>
                  <a:schemeClr val="tx1">
                    <a:lumMod val="65000"/>
                    <a:lumOff val="35000"/>
                  </a:schemeClr>
                </a:solidFill>
              </a:rPr>
              <a:t>noble</a:t>
            </a:r>
            <a:r>
              <a:rPr lang="en-US" sz="3000" b="1" dirty="0">
                <a:solidFill>
                  <a:schemeClr val="tx1">
                    <a:lumMod val="65000"/>
                    <a:lumOff val="35000"/>
                  </a:schemeClr>
                </a:solidFill>
              </a:rPr>
              <a:t>. </a:t>
            </a:r>
            <a:r>
              <a:rPr lang="en-US" sz="3000" b="1" dirty="0">
                <a:solidFill>
                  <a:srgbClr val="000000"/>
                </a:solidFill>
              </a:rPr>
              <a:t> The nobles </a:t>
            </a:r>
            <a:r>
              <a:rPr lang="en-US" sz="3000" b="1" dirty="0">
                <a:solidFill>
                  <a:srgbClr val="000000"/>
                </a:solidFill>
              </a:rPr>
              <a:t>constructed </a:t>
            </a:r>
            <a:r>
              <a:rPr lang="en-US" sz="3000" b="1" dirty="0">
                <a:solidFill>
                  <a:srgbClr val="000000"/>
                </a:solidFill>
              </a:rPr>
              <a:t>large </a:t>
            </a:r>
            <a:r>
              <a:rPr lang="en-US" sz="3000" b="1" dirty="0">
                <a:solidFill>
                  <a:srgbClr val="000000"/>
                </a:solidFill>
              </a:rPr>
              <a:t/>
            </a:r>
            <a:br>
              <a:rPr lang="en-US" sz="3000" b="1" dirty="0">
                <a:solidFill>
                  <a:srgbClr val="000000"/>
                </a:solidFill>
              </a:rPr>
            </a:br>
            <a:r>
              <a:rPr lang="en-US" sz="3000" b="1" dirty="0">
                <a:solidFill>
                  <a:srgbClr val="000000"/>
                </a:solidFill>
              </a:rPr>
              <a:t>estates </a:t>
            </a:r>
            <a:r>
              <a:rPr lang="en-US" sz="3000" b="1" dirty="0">
                <a:solidFill>
                  <a:srgbClr val="000000"/>
                </a:solidFill>
              </a:rPr>
              <a:t>on their fiefs </a:t>
            </a:r>
            <a:r>
              <a:rPr lang="en-US" sz="3000" b="1" dirty="0">
                <a:solidFill>
                  <a:srgbClr val="000000"/>
                </a:solidFill>
              </a:rPr>
              <a:t/>
            </a:r>
            <a:br>
              <a:rPr lang="en-US" sz="3000" b="1" dirty="0">
                <a:solidFill>
                  <a:srgbClr val="000000"/>
                </a:solidFill>
              </a:rPr>
            </a:br>
            <a:r>
              <a:rPr lang="en-US" sz="3000" b="1" dirty="0">
                <a:solidFill>
                  <a:srgbClr val="000000"/>
                </a:solidFill>
              </a:rPr>
              <a:t>called </a:t>
            </a:r>
            <a:r>
              <a:rPr lang="en-US" sz="3000" b="1" dirty="0">
                <a:solidFill>
                  <a:srgbClr val="000000"/>
                </a:solidFill>
              </a:rPr>
              <a:t>manors.  </a:t>
            </a:r>
            <a:r>
              <a:rPr lang="en-US" sz="3000" b="1" dirty="0">
                <a:solidFill>
                  <a:schemeClr val="tx1">
                    <a:lumMod val="65000"/>
                    <a:lumOff val="35000"/>
                  </a:schemeClr>
                </a:solidFill>
              </a:rPr>
              <a:t>This </a:t>
            </a:r>
            <a:r>
              <a:rPr lang="en-US" sz="3000" b="1" dirty="0">
                <a:solidFill>
                  <a:schemeClr val="tx1">
                    <a:lumMod val="65000"/>
                    <a:lumOff val="35000"/>
                  </a:schemeClr>
                </a:solidFill>
              </a:rPr>
              <a:t/>
            </a:r>
            <a:br>
              <a:rPr lang="en-US" sz="3000" b="1" dirty="0">
                <a:solidFill>
                  <a:schemeClr val="tx1">
                    <a:lumMod val="65000"/>
                    <a:lumOff val="35000"/>
                  </a:schemeClr>
                </a:solidFill>
              </a:rPr>
            </a:br>
            <a:r>
              <a:rPr lang="en-US" sz="3000" b="1" dirty="0">
                <a:solidFill>
                  <a:schemeClr val="tx1">
                    <a:lumMod val="65000"/>
                    <a:lumOff val="35000"/>
                  </a:schemeClr>
                </a:solidFill>
              </a:rPr>
              <a:t>system </a:t>
            </a:r>
            <a:r>
              <a:rPr lang="en-US" sz="3000" b="1" dirty="0">
                <a:solidFill>
                  <a:schemeClr val="tx1">
                    <a:lumMod val="65000"/>
                    <a:lumOff val="35000"/>
                  </a:schemeClr>
                </a:solidFill>
              </a:rPr>
              <a:t>of loyalties </a:t>
            </a:r>
            <a:r>
              <a:rPr lang="en-US" sz="3000" b="1" dirty="0">
                <a:solidFill>
                  <a:schemeClr val="tx1">
                    <a:lumMod val="65000"/>
                    <a:lumOff val="35000"/>
                  </a:schemeClr>
                </a:solidFill>
              </a:rPr>
              <a:t>and </a:t>
            </a:r>
          </a:p>
          <a:p>
            <a:r>
              <a:rPr lang="en-US" sz="3000" b="1" dirty="0">
                <a:solidFill>
                  <a:schemeClr val="tx1">
                    <a:lumMod val="65000"/>
                    <a:lumOff val="35000"/>
                  </a:schemeClr>
                </a:solidFill>
              </a:rPr>
              <a:t>protections </a:t>
            </a:r>
            <a:r>
              <a:rPr lang="en-US" sz="3000" b="1" dirty="0">
                <a:solidFill>
                  <a:schemeClr val="tx1">
                    <a:lumMod val="65000"/>
                    <a:lumOff val="35000"/>
                  </a:schemeClr>
                </a:solidFill>
              </a:rPr>
              <a:t>is </a:t>
            </a:r>
            <a:r>
              <a:rPr lang="en-US" sz="3000" b="1" dirty="0">
                <a:solidFill>
                  <a:schemeClr val="tx1">
                    <a:lumMod val="65000"/>
                    <a:lumOff val="35000"/>
                  </a:schemeClr>
                </a:solidFill>
              </a:rPr>
              <a:t>known </a:t>
            </a:r>
            <a:r>
              <a:rPr lang="en-US" sz="3000" b="1" dirty="0">
                <a:solidFill>
                  <a:schemeClr val="tx1">
                    <a:lumMod val="65000"/>
                    <a:lumOff val="35000"/>
                  </a:schemeClr>
                </a:solidFill>
              </a:rPr>
              <a:t>as </a:t>
            </a:r>
            <a:endParaRPr lang="en-US" sz="3000" b="1" dirty="0">
              <a:solidFill>
                <a:schemeClr val="tx1">
                  <a:lumMod val="65000"/>
                  <a:lumOff val="35000"/>
                </a:schemeClr>
              </a:solidFill>
            </a:endParaRPr>
          </a:p>
          <a:p>
            <a:r>
              <a:rPr lang="en-US" sz="3000" b="1" dirty="0">
                <a:solidFill>
                  <a:schemeClr val="tx1">
                    <a:lumMod val="65000"/>
                    <a:lumOff val="35000"/>
                  </a:schemeClr>
                </a:solidFill>
              </a:rPr>
              <a:t>Feudalism</a:t>
            </a:r>
            <a:r>
              <a:rPr lang="en-US" sz="3000" b="1" dirty="0">
                <a:solidFill>
                  <a:schemeClr val="tx1">
                    <a:lumMod val="65000"/>
                    <a:lumOff val="35000"/>
                  </a:schemeClr>
                </a:solidFill>
              </a:rPr>
              <a:t>, a term </a:t>
            </a:r>
            <a:endParaRPr lang="en-US" sz="3000" b="1" dirty="0">
              <a:solidFill>
                <a:schemeClr val="tx1">
                  <a:lumMod val="65000"/>
                  <a:lumOff val="35000"/>
                </a:schemeClr>
              </a:solidFill>
            </a:endParaRPr>
          </a:p>
          <a:p>
            <a:r>
              <a:rPr lang="en-US" sz="3000" b="1" dirty="0">
                <a:solidFill>
                  <a:schemeClr val="tx1">
                    <a:lumMod val="65000"/>
                    <a:lumOff val="35000"/>
                  </a:schemeClr>
                </a:solidFill>
              </a:rPr>
              <a:t>derived </a:t>
            </a:r>
            <a:r>
              <a:rPr lang="en-US" sz="3000" b="1" dirty="0">
                <a:solidFill>
                  <a:schemeClr val="tx1">
                    <a:lumMod val="65000"/>
                    <a:lumOff val="35000"/>
                  </a:schemeClr>
                </a:solidFill>
              </a:rPr>
              <a:t>from the fiefs.</a:t>
            </a:r>
          </a:p>
        </p:txBody>
      </p:sp>
      <p:pic>
        <p:nvPicPr>
          <p:cNvPr id="5" name="Picture 4"/>
          <p:cNvPicPr>
            <a:picLocks noChangeAspect="1"/>
          </p:cNvPicPr>
          <p:nvPr/>
        </p:nvPicPr>
        <p:blipFill>
          <a:blip r:embed="rId2"/>
          <a:stretch>
            <a:fillRect/>
          </a:stretch>
        </p:blipFill>
        <p:spPr>
          <a:xfrm>
            <a:off x="4572000" y="3352800"/>
            <a:ext cx="4320268" cy="3225800"/>
          </a:xfrm>
          <a:prstGeom prst="rect">
            <a:avLst/>
          </a:prstGeom>
          <a:effectLst>
            <a:softEdge rad="127000"/>
          </a:effectLst>
        </p:spPr>
      </p:pic>
    </p:spTree>
    <p:extLst>
      <p:ext uri="{BB962C8B-B14F-4D97-AF65-F5344CB8AC3E}">
        <p14:creationId xmlns:p14="http://schemas.microsoft.com/office/powerpoint/2010/main" val="1414454296"/>
      </p:ext>
    </p:extLst>
  </p:cSld>
  <p:clrMapOvr>
    <a:masterClrMapping/>
  </p:clrMapOvr>
  <p:transition xmlns:p14="http://schemas.microsoft.com/office/powerpoint/2010/main" advTm="4200">
    <p:fade/>
  </p:transition>
  <p:timing>
    <p:tnLst>
      <p:par>
        <p:cTn xmlns:p14="http://schemas.microsoft.com/office/powerpoint/2010/main" id="1" dur="indefinite" restart="never" nodeType="tmRoot"/>
      </p:par>
    </p:tnLst>
  </p:timing>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457200" y="838200"/>
            <a:ext cx="8458200" cy="1938992"/>
          </a:xfrm>
          <a:prstGeom prst="rect">
            <a:avLst/>
          </a:prstGeom>
          <a:noFill/>
        </p:spPr>
        <p:txBody>
          <a:bodyPr wrap="square" rtlCol="0">
            <a:spAutoFit/>
          </a:bodyPr>
          <a:lstStyle/>
          <a:p>
            <a:r>
              <a:rPr lang="en-US" sz="3000" b="1" dirty="0">
                <a:solidFill>
                  <a:srgbClr val="000000"/>
                </a:solidFill>
              </a:rPr>
              <a:t>The introduction of gunpowder and long-range cannons made knights fighting with swords on horseback an outdated form of warfare that was expensive to train and support. </a:t>
            </a:r>
            <a:endParaRPr lang="en-US" sz="3000" b="1" dirty="0">
              <a:solidFill>
                <a:srgbClr val="000000"/>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733800"/>
            <a:ext cx="2540000" cy="1828800"/>
          </a:xfrm>
          <a:prstGeom prst="rect">
            <a:avLst/>
          </a:prstGeom>
        </p:spPr>
      </p:pic>
      <p:pic>
        <p:nvPicPr>
          <p:cNvPr id="3" name="Picture 2"/>
          <p:cNvPicPr>
            <a:picLocks noChangeAspect="1"/>
          </p:cNvPicPr>
          <p:nvPr/>
        </p:nvPicPr>
        <p:blipFill>
          <a:blip r:embed="rId3"/>
          <a:stretch>
            <a:fillRect/>
          </a:stretch>
        </p:blipFill>
        <p:spPr>
          <a:xfrm>
            <a:off x="3810000" y="3429000"/>
            <a:ext cx="4673600" cy="2446338"/>
          </a:xfrm>
          <a:prstGeom prst="rect">
            <a:avLst/>
          </a:prstGeom>
        </p:spPr>
      </p:pic>
    </p:spTree>
    <p:extLst>
      <p:ext uri="{BB962C8B-B14F-4D97-AF65-F5344CB8AC3E}">
        <p14:creationId xmlns:p14="http://schemas.microsoft.com/office/powerpoint/2010/main" val="1767745052"/>
      </p:ext>
    </p:extLst>
  </p:cSld>
  <p:clrMapOvr>
    <a:masterClrMapping/>
  </p:clrMapOvr>
  <p:transition xmlns:p14="http://schemas.microsoft.com/office/powerpoint/2010/main" advTm="10424">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762000" y="3886200"/>
            <a:ext cx="7543800" cy="2400657"/>
          </a:xfrm>
          <a:prstGeom prst="rect">
            <a:avLst/>
          </a:prstGeom>
          <a:noFill/>
        </p:spPr>
        <p:txBody>
          <a:bodyPr wrap="square" rtlCol="0">
            <a:spAutoFit/>
          </a:bodyPr>
          <a:lstStyle/>
          <a:p>
            <a:r>
              <a:rPr lang="en-US" sz="3000" b="1" dirty="0">
                <a:solidFill>
                  <a:srgbClr val="000000"/>
                </a:solidFill>
              </a:rPr>
              <a:t>At about the same time, cities were growing in population for the first time since the fall of the Roman Empire.  </a:t>
            </a:r>
            <a:r>
              <a:rPr lang="en-US" sz="3000" b="1" dirty="0">
                <a:solidFill>
                  <a:schemeClr val="tx1">
                    <a:lumMod val="65000"/>
                    <a:lumOff val="35000"/>
                  </a:schemeClr>
                </a:solidFill>
              </a:rPr>
              <a:t>These changes in society would lead to the Renaissance—the rebirth of Europe and the beginning of modern history.</a:t>
            </a:r>
            <a:endParaRPr lang="en-US" sz="3000" b="1" dirty="0">
              <a:solidFill>
                <a:schemeClr val="tx1">
                  <a:lumMod val="65000"/>
                  <a:lumOff val="35000"/>
                </a:schemeClr>
              </a:solidFill>
            </a:endParaRPr>
          </a:p>
        </p:txBody>
      </p:sp>
      <p:pic>
        <p:nvPicPr>
          <p:cNvPr id="2" name="Picture 1"/>
          <p:cNvPicPr>
            <a:picLocks noChangeAspect="1"/>
          </p:cNvPicPr>
          <p:nvPr/>
        </p:nvPicPr>
        <p:blipFill>
          <a:blip r:embed="rId2"/>
          <a:stretch>
            <a:fillRect/>
          </a:stretch>
        </p:blipFill>
        <p:spPr>
          <a:xfrm>
            <a:off x="1219200" y="914400"/>
            <a:ext cx="6553200" cy="2670889"/>
          </a:xfrm>
          <a:prstGeom prst="rect">
            <a:avLst/>
          </a:prstGeom>
        </p:spPr>
      </p:pic>
    </p:spTree>
    <p:extLst>
      <p:ext uri="{BB962C8B-B14F-4D97-AF65-F5344CB8AC3E}">
        <p14:creationId xmlns:p14="http://schemas.microsoft.com/office/powerpoint/2010/main" val="1944796048"/>
      </p:ext>
    </p:extLst>
  </p:cSld>
  <p:clrMapOvr>
    <a:masterClrMapping/>
  </p:clrMapOvr>
  <p:transition xmlns:p14="http://schemas.microsoft.com/office/powerpoint/2010/main" advTm="6874">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762000" y="3886200"/>
            <a:ext cx="7543800" cy="2400657"/>
          </a:xfrm>
          <a:prstGeom prst="rect">
            <a:avLst/>
          </a:prstGeom>
          <a:noFill/>
        </p:spPr>
        <p:txBody>
          <a:bodyPr wrap="square" rtlCol="0">
            <a:spAutoFit/>
          </a:bodyPr>
          <a:lstStyle/>
          <a:p>
            <a:r>
              <a:rPr lang="en-US" sz="3000" b="1" dirty="0">
                <a:solidFill>
                  <a:schemeClr val="tx1">
                    <a:lumMod val="65000"/>
                    <a:lumOff val="35000"/>
                  </a:schemeClr>
                </a:solidFill>
              </a:rPr>
              <a:t>At about the same time, cities were growing in population for the first time since the fall of the Roman Empire</a:t>
            </a:r>
            <a:r>
              <a:rPr lang="en-US" sz="3000" b="1" dirty="0">
                <a:solidFill>
                  <a:srgbClr val="000000"/>
                </a:solidFill>
              </a:rPr>
              <a:t>.  These changes in society would lead to the Renaissance—the rebirth of Europe and the beginning of modern history.</a:t>
            </a:r>
            <a:endParaRPr lang="en-US" sz="3000" b="1" dirty="0">
              <a:solidFill>
                <a:srgbClr val="000000"/>
              </a:solidFill>
            </a:endParaRPr>
          </a:p>
        </p:txBody>
      </p:sp>
      <p:pic>
        <p:nvPicPr>
          <p:cNvPr id="2" name="Picture 1"/>
          <p:cNvPicPr>
            <a:picLocks noChangeAspect="1"/>
          </p:cNvPicPr>
          <p:nvPr/>
        </p:nvPicPr>
        <p:blipFill>
          <a:blip r:embed="rId2"/>
          <a:stretch>
            <a:fillRect/>
          </a:stretch>
        </p:blipFill>
        <p:spPr>
          <a:xfrm>
            <a:off x="1219200" y="914400"/>
            <a:ext cx="6553200" cy="2670889"/>
          </a:xfrm>
          <a:prstGeom prst="rect">
            <a:avLst/>
          </a:prstGeom>
        </p:spPr>
      </p:pic>
    </p:spTree>
    <p:extLst>
      <p:ext uri="{BB962C8B-B14F-4D97-AF65-F5344CB8AC3E}">
        <p14:creationId xmlns:p14="http://schemas.microsoft.com/office/powerpoint/2010/main" val="272267213"/>
      </p:ext>
    </p:extLst>
  </p:cSld>
  <p:clrMapOvr>
    <a:masterClrMapping/>
  </p:clrMapOvr>
  <p:transition xmlns:p14="http://schemas.microsoft.com/office/powerpoint/2010/main" advTm="9584">
    <p:fade/>
  </p:transition>
  <p:timing>
    <p:tnLst>
      <p:par>
        <p:cTn xmlns:p14="http://schemas.microsoft.com/office/powerpoint/2010/main" id="1" dur="indefinite" restart="never" nodeType="tmRoot"/>
      </p:par>
    </p:tnLst>
  </p:timing>
  <p:extLst mod="1"/>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4495800"/>
            <a:ext cx="8458200" cy="1077218"/>
          </a:xfrm>
          <a:prstGeom prst="rect">
            <a:avLst/>
          </a:prstGeom>
          <a:ln>
            <a:noFill/>
          </a:ln>
        </p:spPr>
        <p:txBody>
          <a:bodyPr wrap="square">
            <a:spAutoFit/>
          </a:bodyPr>
          <a:lstStyle/>
          <a:p>
            <a:pPr algn="ctr"/>
            <a:r>
              <a:rPr lang="en-US" sz="3200" b="1" dirty="0" smtClean="0">
                <a:solidFill>
                  <a:schemeClr val="tx2">
                    <a:lumMod val="50000"/>
                  </a:schemeClr>
                </a:solidFill>
              </a:rPr>
              <a:t>Learn more about history at</a:t>
            </a:r>
          </a:p>
          <a:p>
            <a:pPr algn="ctr"/>
            <a:r>
              <a:rPr lang="en-US" sz="3200" b="1" dirty="0" smtClean="0">
                <a:solidFill>
                  <a:schemeClr val="tx2">
                    <a:lumMod val="50000"/>
                  </a:schemeClr>
                </a:solidFill>
              </a:rPr>
              <a:t>www.mrdowling.com</a:t>
            </a:r>
            <a:endParaRPr lang="en-US" sz="3200" dirty="0">
              <a:solidFill>
                <a:schemeClr val="tx2">
                  <a:lumMod val="50000"/>
                </a:schemeClr>
              </a:solidFill>
            </a:endParaRPr>
          </a:p>
        </p:txBody>
      </p:sp>
      <p:sp>
        <p:nvSpPr>
          <p:cNvPr id="8" name="TextBox 7"/>
          <p:cNvSpPr txBox="1"/>
          <p:nvPr/>
        </p:nvSpPr>
        <p:spPr>
          <a:xfrm>
            <a:off x="182339" y="838200"/>
            <a:ext cx="4168391" cy="1631216"/>
          </a:xfrm>
          <a:prstGeom prst="rect">
            <a:avLst/>
          </a:prstGeom>
          <a:noFill/>
        </p:spPr>
        <p:txBody>
          <a:bodyPr wrap="none" rtlCol="0">
            <a:spAutoFit/>
          </a:bodyPr>
          <a:lstStyle/>
          <a:p>
            <a:pPr algn="ctr"/>
            <a:r>
              <a:rPr lang="en-US" sz="2400" b="1" dirty="0">
                <a:solidFill>
                  <a:srgbClr val="000000"/>
                </a:solidFill>
              </a:rPr>
              <a:t> Music credit:</a:t>
            </a:r>
          </a:p>
          <a:p>
            <a:pPr algn="ctr"/>
            <a:r>
              <a:rPr lang="en-US" sz="2400" b="1" dirty="0" smtClean="0">
                <a:solidFill>
                  <a:srgbClr val="000000"/>
                </a:solidFill>
              </a:rPr>
              <a:t>Breakdown by </a:t>
            </a:r>
            <a:r>
              <a:rPr lang="en-US" sz="2400" b="1" dirty="0">
                <a:solidFill>
                  <a:srgbClr val="000000"/>
                </a:solidFill>
              </a:rPr>
              <a:t>Kevin MacLeod  </a:t>
            </a:r>
            <a:endParaRPr lang="en-US" sz="2400" b="1" dirty="0" smtClean="0">
              <a:solidFill>
                <a:srgbClr val="000000"/>
              </a:solidFill>
            </a:endParaRPr>
          </a:p>
          <a:p>
            <a:pPr algn="ctr"/>
            <a:r>
              <a:rPr lang="en-US" sz="2400" b="1" dirty="0" smtClean="0">
                <a:solidFill>
                  <a:srgbClr val="000000"/>
                </a:solidFill>
              </a:rPr>
              <a:t>(</a:t>
            </a:r>
            <a:r>
              <a:rPr lang="en-US" sz="2400" b="1" dirty="0" err="1">
                <a:solidFill>
                  <a:srgbClr val="000000"/>
                </a:solidFill>
              </a:rPr>
              <a:t>incompetech.com</a:t>
            </a:r>
            <a:r>
              <a:rPr lang="en-US" sz="2400" b="1" dirty="0">
                <a:solidFill>
                  <a:srgbClr val="000000"/>
                </a:solidFill>
              </a:rPr>
              <a:t>) </a:t>
            </a:r>
          </a:p>
          <a:p>
            <a:pPr algn="ctr"/>
            <a:r>
              <a:rPr lang="en-US" sz="1400" b="1" dirty="0">
                <a:solidFill>
                  <a:srgbClr val="000000"/>
                </a:solidFill>
              </a:rPr>
              <a:t>Licensed under Creative Commons: By Attribution 3.0</a:t>
            </a:r>
          </a:p>
          <a:p>
            <a:pPr algn="ctr"/>
            <a:r>
              <a:rPr lang="en-US" sz="1400" b="1" dirty="0">
                <a:solidFill>
                  <a:srgbClr val="000000"/>
                </a:solidFill>
              </a:rPr>
              <a:t>http://</a:t>
            </a:r>
            <a:r>
              <a:rPr lang="en-US" sz="1400" b="1" dirty="0" err="1">
                <a:solidFill>
                  <a:srgbClr val="000000"/>
                </a:solidFill>
              </a:rPr>
              <a:t>creativecommons.org</a:t>
            </a:r>
            <a:r>
              <a:rPr lang="en-US" sz="1400" b="1" dirty="0">
                <a:solidFill>
                  <a:srgbClr val="000000"/>
                </a:solidFill>
              </a:rPr>
              <a:t>/licenses/by/3.0/</a:t>
            </a:r>
          </a:p>
        </p:txBody>
      </p:sp>
      <p:pic>
        <p:nvPicPr>
          <p:cNvPr id="5" name="Picture 4" descr="logo_powerpoi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743200"/>
            <a:ext cx="3416300" cy="1708150"/>
          </a:xfrm>
          <a:prstGeom prst="rect">
            <a:avLst/>
          </a:prstGeom>
        </p:spPr>
      </p:pic>
      <p:sp>
        <p:nvSpPr>
          <p:cNvPr id="11"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Tree>
  </p:cSld>
  <p:clrMapOvr>
    <a:masterClrMapping/>
  </p:clrMapOvr>
  <p:transition xmlns:p14="http://schemas.microsoft.com/office/powerpoint/2010/main" advTm="7415">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457200" y="838200"/>
            <a:ext cx="8458200" cy="5632311"/>
          </a:xfrm>
          <a:prstGeom prst="rect">
            <a:avLst/>
          </a:prstGeom>
          <a:noFill/>
        </p:spPr>
        <p:txBody>
          <a:bodyPr wrap="square" rtlCol="0">
            <a:spAutoFit/>
          </a:bodyPr>
          <a:lstStyle/>
          <a:p>
            <a:r>
              <a:rPr lang="en-US" sz="3000" b="1" dirty="0">
                <a:solidFill>
                  <a:schemeClr val="tx1">
                    <a:lumMod val="65000"/>
                    <a:lumOff val="35000"/>
                  </a:schemeClr>
                </a:solidFill>
              </a:rPr>
              <a:t>By the ninth century, the rulers that filled the void after the fall of the Roman emperors in Western Europe were often incapable of controlling all of their lands.   In exchange for loyalty, a king often granted an estate, called a fief, to a noble.  The nobles constructed large </a:t>
            </a:r>
            <a:br>
              <a:rPr lang="en-US" sz="3000" b="1" dirty="0">
                <a:solidFill>
                  <a:schemeClr val="tx1">
                    <a:lumMod val="65000"/>
                    <a:lumOff val="35000"/>
                  </a:schemeClr>
                </a:solidFill>
              </a:rPr>
            </a:br>
            <a:r>
              <a:rPr lang="en-US" sz="3000" b="1" dirty="0">
                <a:solidFill>
                  <a:schemeClr val="tx1">
                    <a:lumMod val="65000"/>
                    <a:lumOff val="35000"/>
                  </a:schemeClr>
                </a:solidFill>
              </a:rPr>
              <a:t>estates on their fiefs </a:t>
            </a:r>
            <a:br>
              <a:rPr lang="en-US" sz="3000" b="1" dirty="0">
                <a:solidFill>
                  <a:schemeClr val="tx1">
                    <a:lumMod val="65000"/>
                    <a:lumOff val="35000"/>
                  </a:schemeClr>
                </a:solidFill>
              </a:rPr>
            </a:br>
            <a:r>
              <a:rPr lang="en-US" sz="3000" b="1" dirty="0">
                <a:solidFill>
                  <a:schemeClr val="tx1">
                    <a:lumMod val="65000"/>
                    <a:lumOff val="35000"/>
                  </a:schemeClr>
                </a:solidFill>
              </a:rPr>
              <a:t>called manors.  </a:t>
            </a:r>
            <a:r>
              <a:rPr lang="en-US" sz="3000" b="1" dirty="0">
                <a:solidFill>
                  <a:srgbClr val="000000"/>
                </a:solidFill>
              </a:rPr>
              <a:t>This </a:t>
            </a:r>
            <a:br>
              <a:rPr lang="en-US" sz="3000" b="1" dirty="0">
                <a:solidFill>
                  <a:srgbClr val="000000"/>
                </a:solidFill>
              </a:rPr>
            </a:br>
            <a:r>
              <a:rPr lang="en-US" sz="3000" b="1" dirty="0">
                <a:solidFill>
                  <a:srgbClr val="000000"/>
                </a:solidFill>
              </a:rPr>
              <a:t>system of loyalties and </a:t>
            </a:r>
          </a:p>
          <a:p>
            <a:r>
              <a:rPr lang="en-US" sz="3000" b="1" dirty="0">
                <a:solidFill>
                  <a:srgbClr val="000000"/>
                </a:solidFill>
              </a:rPr>
              <a:t>protections is known as </a:t>
            </a:r>
          </a:p>
          <a:p>
            <a:r>
              <a:rPr lang="en-US" sz="3000" b="1" dirty="0">
                <a:solidFill>
                  <a:srgbClr val="000000"/>
                </a:solidFill>
              </a:rPr>
              <a:t>Feudalism, a term </a:t>
            </a:r>
          </a:p>
          <a:p>
            <a:r>
              <a:rPr lang="en-US" sz="3000" b="1" dirty="0">
                <a:solidFill>
                  <a:srgbClr val="000000"/>
                </a:solidFill>
              </a:rPr>
              <a:t>derived from the fiefs.</a:t>
            </a:r>
          </a:p>
        </p:txBody>
      </p:sp>
      <p:pic>
        <p:nvPicPr>
          <p:cNvPr id="5" name="Picture 4"/>
          <p:cNvPicPr>
            <a:picLocks noChangeAspect="1"/>
          </p:cNvPicPr>
          <p:nvPr/>
        </p:nvPicPr>
        <p:blipFill>
          <a:blip r:embed="rId3"/>
          <a:stretch>
            <a:fillRect/>
          </a:stretch>
        </p:blipFill>
        <p:spPr>
          <a:xfrm>
            <a:off x="4572000" y="3352800"/>
            <a:ext cx="4320268" cy="3225800"/>
          </a:xfrm>
          <a:prstGeom prst="rect">
            <a:avLst/>
          </a:prstGeom>
          <a:effectLst>
            <a:softEdge rad="127000"/>
          </a:effectLst>
        </p:spPr>
      </p:pic>
    </p:spTree>
    <p:extLst>
      <p:ext uri="{BB962C8B-B14F-4D97-AF65-F5344CB8AC3E}">
        <p14:creationId xmlns:p14="http://schemas.microsoft.com/office/powerpoint/2010/main" val="3746071523"/>
      </p:ext>
    </p:extLst>
  </p:cSld>
  <p:clrMapOvr>
    <a:masterClrMapping/>
  </p:clrMapOvr>
  <p:transition xmlns:p14="http://schemas.microsoft.com/office/powerpoint/2010/main" advTm="6441">
    <p:fade/>
  </p:transition>
  <p:timing>
    <p:tnLst>
      <p:par>
        <p:cTn xmlns:p14="http://schemas.microsoft.com/office/powerpoint/2010/main" id="1" dur="indefinite" restart="never" nodeType="tmRoot"/>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381000" y="3200400"/>
            <a:ext cx="8458200" cy="3323987"/>
          </a:xfrm>
          <a:prstGeom prst="rect">
            <a:avLst/>
          </a:prstGeom>
          <a:noFill/>
        </p:spPr>
        <p:txBody>
          <a:bodyPr wrap="square" rtlCol="0">
            <a:spAutoFit/>
          </a:bodyPr>
          <a:lstStyle/>
          <a:p>
            <a:r>
              <a:rPr lang="en-US" sz="3000" b="1" dirty="0">
                <a:solidFill>
                  <a:srgbClr val="000000"/>
                </a:solidFill>
              </a:rPr>
              <a:t>The Lord and his family often lived in a castle, a fortified building constructed to be safe from enemy attack.  </a:t>
            </a:r>
            <a:r>
              <a:rPr lang="en-US" sz="3000" b="1" dirty="0">
                <a:solidFill>
                  <a:schemeClr val="tx1">
                    <a:lumMod val="65000"/>
                    <a:lumOff val="35000"/>
                  </a:schemeClr>
                </a:solidFill>
              </a:rPr>
              <a:t>These castles were unlike the images from fairy tales.   They were built for protection rather than comfort.  When under attack, the people of the manor retreated to the castle for protection.</a:t>
            </a:r>
            <a:endParaRPr lang="en-US" sz="3000" b="1" dirty="0">
              <a:solidFill>
                <a:schemeClr val="tx1">
                  <a:lumMod val="65000"/>
                  <a:lumOff val="35000"/>
                </a:schemeClr>
              </a:solidFill>
            </a:endParaRPr>
          </a:p>
        </p:txBody>
      </p:sp>
      <p:pic>
        <p:nvPicPr>
          <p:cNvPr id="3" name="Picture 2"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04800"/>
            <a:ext cx="5334000" cy="2667000"/>
          </a:xfrm>
          <a:prstGeom prst="rect">
            <a:avLst/>
          </a:prstGeom>
        </p:spPr>
      </p:pic>
    </p:spTree>
    <p:extLst>
      <p:ext uri="{BB962C8B-B14F-4D97-AF65-F5344CB8AC3E}">
        <p14:creationId xmlns:p14="http://schemas.microsoft.com/office/powerpoint/2010/main" val="1320293654"/>
      </p:ext>
    </p:extLst>
  </p:cSld>
  <p:clrMapOvr>
    <a:masterClrMapping/>
  </p:clrMapOvr>
  <p:transition xmlns:p14="http://schemas.microsoft.com/office/powerpoint/2010/main" advTm="7084">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381000" y="3200400"/>
            <a:ext cx="8458200" cy="3323987"/>
          </a:xfrm>
          <a:prstGeom prst="rect">
            <a:avLst/>
          </a:prstGeom>
          <a:noFill/>
        </p:spPr>
        <p:txBody>
          <a:bodyPr wrap="square" rtlCol="0">
            <a:spAutoFit/>
          </a:bodyPr>
          <a:lstStyle/>
          <a:p>
            <a:r>
              <a:rPr lang="en-US" sz="3000" b="1" dirty="0">
                <a:solidFill>
                  <a:schemeClr val="tx1">
                    <a:lumMod val="65000"/>
                    <a:lumOff val="35000"/>
                  </a:schemeClr>
                </a:solidFill>
              </a:rPr>
              <a:t>The Lord and his family often lived in a castle, a fortified building constructed to be safe from enemy attack</a:t>
            </a:r>
            <a:r>
              <a:rPr lang="en-US" sz="3000" b="1" dirty="0">
                <a:solidFill>
                  <a:srgbClr val="000000"/>
                </a:solidFill>
              </a:rPr>
              <a:t>.  These castles were unlike the images from fairy tales.   </a:t>
            </a:r>
            <a:r>
              <a:rPr lang="en-US" sz="3000" b="1" dirty="0">
                <a:solidFill>
                  <a:schemeClr val="tx1">
                    <a:lumMod val="65000"/>
                    <a:lumOff val="35000"/>
                  </a:schemeClr>
                </a:solidFill>
              </a:rPr>
              <a:t>They were built for protection rather than comfort.  When under attack, the people of the manor retreated to the castle for protection.</a:t>
            </a:r>
            <a:endParaRPr lang="en-US" sz="3000" b="1" dirty="0">
              <a:solidFill>
                <a:schemeClr val="tx1">
                  <a:lumMod val="65000"/>
                  <a:lumOff val="35000"/>
                </a:schemeClr>
              </a:solidFill>
            </a:endParaRPr>
          </a:p>
        </p:txBody>
      </p:sp>
      <p:pic>
        <p:nvPicPr>
          <p:cNvPr id="3" name="Picture 2"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04800"/>
            <a:ext cx="5334000" cy="2667000"/>
          </a:xfrm>
          <a:prstGeom prst="rect">
            <a:avLst/>
          </a:prstGeom>
        </p:spPr>
      </p:pic>
    </p:spTree>
    <p:extLst>
      <p:ext uri="{BB962C8B-B14F-4D97-AF65-F5344CB8AC3E}">
        <p14:creationId xmlns:p14="http://schemas.microsoft.com/office/powerpoint/2010/main" val="915132159"/>
      </p:ext>
    </p:extLst>
  </p:cSld>
  <p:clrMapOvr>
    <a:masterClrMapping/>
  </p:clrMapOvr>
  <p:transition xmlns:p14="http://schemas.microsoft.com/office/powerpoint/2010/main" advTm="3427">
    <p:fade/>
  </p:transition>
  <p:timing>
    <p:tnLst>
      <p:par>
        <p:cTn xmlns:p14="http://schemas.microsoft.com/office/powerpoint/2010/main" id="1" dur="indefinite" restart="never" nodeType="tmRoot"/>
      </p:par>
    </p:tn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381000" y="3200400"/>
            <a:ext cx="8458200" cy="3323987"/>
          </a:xfrm>
          <a:prstGeom prst="rect">
            <a:avLst/>
          </a:prstGeom>
          <a:noFill/>
        </p:spPr>
        <p:txBody>
          <a:bodyPr wrap="square" rtlCol="0">
            <a:spAutoFit/>
          </a:bodyPr>
          <a:lstStyle/>
          <a:p>
            <a:r>
              <a:rPr lang="en-US" sz="3000" b="1" dirty="0">
                <a:solidFill>
                  <a:schemeClr val="tx1">
                    <a:lumMod val="65000"/>
                    <a:lumOff val="35000"/>
                  </a:schemeClr>
                </a:solidFill>
              </a:rPr>
              <a:t>The Lord and his family often lived in a castle, a fortified building constructed to be safe from enemy attack.  These castles were unlike the images from fairy tales.   </a:t>
            </a:r>
            <a:r>
              <a:rPr lang="en-US" sz="3000" b="1" dirty="0">
                <a:solidFill>
                  <a:srgbClr val="000000"/>
                </a:solidFill>
              </a:rPr>
              <a:t>They were built for protection rather than comfort.  </a:t>
            </a:r>
            <a:r>
              <a:rPr lang="en-US" sz="3000" b="1" dirty="0">
                <a:solidFill>
                  <a:schemeClr val="tx1">
                    <a:lumMod val="65000"/>
                    <a:lumOff val="35000"/>
                  </a:schemeClr>
                </a:solidFill>
              </a:rPr>
              <a:t>When under attack, the people of the manor retreated to the castle for protection.</a:t>
            </a:r>
            <a:endParaRPr lang="en-US" sz="3000" b="1" dirty="0">
              <a:solidFill>
                <a:schemeClr val="tx1">
                  <a:lumMod val="65000"/>
                  <a:lumOff val="35000"/>
                </a:schemeClr>
              </a:solidFill>
            </a:endParaRPr>
          </a:p>
        </p:txBody>
      </p:sp>
      <p:pic>
        <p:nvPicPr>
          <p:cNvPr id="3" name="Picture 2"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04800"/>
            <a:ext cx="5334000" cy="2667000"/>
          </a:xfrm>
          <a:prstGeom prst="rect">
            <a:avLst/>
          </a:prstGeom>
        </p:spPr>
      </p:pic>
    </p:spTree>
    <p:extLst>
      <p:ext uri="{BB962C8B-B14F-4D97-AF65-F5344CB8AC3E}">
        <p14:creationId xmlns:p14="http://schemas.microsoft.com/office/powerpoint/2010/main" val="2805440881"/>
      </p:ext>
    </p:extLst>
  </p:cSld>
  <p:clrMapOvr>
    <a:masterClrMapping/>
  </p:clrMapOvr>
  <p:transition xmlns:p14="http://schemas.microsoft.com/office/powerpoint/2010/main" advTm="2777">
    <p:fade/>
  </p:transition>
  <p:timing>
    <p:tnLst>
      <p:par>
        <p:cTn xmlns:p14="http://schemas.microsoft.com/office/powerpoint/2010/main" id="1" dur="indefinite" restart="never" nodeType="tmRoot"/>
      </p:par>
    </p:tn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381000" y="3200400"/>
            <a:ext cx="8458200" cy="3323987"/>
          </a:xfrm>
          <a:prstGeom prst="rect">
            <a:avLst/>
          </a:prstGeom>
          <a:noFill/>
        </p:spPr>
        <p:txBody>
          <a:bodyPr wrap="square" rtlCol="0">
            <a:spAutoFit/>
          </a:bodyPr>
          <a:lstStyle/>
          <a:p>
            <a:r>
              <a:rPr lang="en-US" sz="3000" b="1" dirty="0">
                <a:solidFill>
                  <a:schemeClr val="tx1">
                    <a:lumMod val="65000"/>
                    <a:lumOff val="35000"/>
                  </a:schemeClr>
                </a:solidFill>
              </a:rPr>
              <a:t>The Lord and his family often lived in a castle, a fortified building constructed to be safe from enemy attack.  These castles were unlike the images from fairy tales.   They were built for protection rather than comfort.  </a:t>
            </a:r>
            <a:r>
              <a:rPr lang="en-US" sz="3000" b="1" dirty="0">
                <a:solidFill>
                  <a:srgbClr val="000000"/>
                </a:solidFill>
              </a:rPr>
              <a:t>When under attack, the people of the manor retreated to the castle for protection.</a:t>
            </a:r>
            <a:endParaRPr lang="en-US" sz="3000" b="1" dirty="0">
              <a:solidFill>
                <a:srgbClr val="000000"/>
              </a:solidFill>
            </a:endParaRPr>
          </a:p>
        </p:txBody>
      </p:sp>
      <p:pic>
        <p:nvPicPr>
          <p:cNvPr id="3" name="Picture 2"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04800"/>
            <a:ext cx="5334000" cy="2667000"/>
          </a:xfrm>
          <a:prstGeom prst="rect">
            <a:avLst/>
          </a:prstGeom>
        </p:spPr>
      </p:pic>
    </p:spTree>
    <p:extLst>
      <p:ext uri="{BB962C8B-B14F-4D97-AF65-F5344CB8AC3E}">
        <p14:creationId xmlns:p14="http://schemas.microsoft.com/office/powerpoint/2010/main" val="3580252117"/>
      </p:ext>
    </p:extLst>
  </p:cSld>
  <p:clrMapOvr>
    <a:masterClrMapping/>
  </p:clrMapOvr>
  <p:transition xmlns:p14="http://schemas.microsoft.com/office/powerpoint/2010/main" advTm="4433">
    <p:fade/>
  </p:transition>
  <p:timing>
    <p:tnLst>
      <p:par>
        <p:cTn xmlns:p14="http://schemas.microsoft.com/office/powerpoint/2010/main" id="1" dur="indefinite" restart="never" nodeType="tmRoot"/>
      </p:par>
    </p:tn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lumMod val="50000"/>
                  </a:schemeClr>
                </a:solidFill>
                <a:effectLst/>
                <a:uLnTx/>
                <a:uFillTx/>
                <a:latin typeface="Aharoni" pitchFamily="2" charset="-79"/>
                <a:ea typeface="+mj-ea"/>
                <a:cs typeface="Aharoni" pitchFamily="2" charset="-79"/>
              </a:rPr>
              <a:t>Feudalism                                 The Middle Ages</a:t>
            </a:r>
            <a:endParaRPr kumimoji="0" lang="en-US" sz="3200" b="0" i="0" u="none" strike="noStrike" kern="1200" cap="none" spc="0" normalizeH="0" baseline="0" noProof="0" dirty="0">
              <a:ln>
                <a:noFill/>
              </a:ln>
              <a:solidFill>
                <a:schemeClr val="accent3">
                  <a:lumMod val="50000"/>
                </a:schemeClr>
              </a:solidFill>
              <a:effectLst/>
              <a:uLnTx/>
              <a:uFillTx/>
              <a:latin typeface="Aharoni" pitchFamily="2" charset="-79"/>
              <a:ea typeface="+mj-ea"/>
              <a:cs typeface="Aharoni" pitchFamily="2" charset="-79"/>
            </a:endParaRPr>
          </a:p>
        </p:txBody>
      </p:sp>
      <p:sp>
        <p:nvSpPr>
          <p:cNvPr id="9" name="TextBox 8"/>
          <p:cNvSpPr txBox="1"/>
          <p:nvPr/>
        </p:nvSpPr>
        <p:spPr>
          <a:xfrm>
            <a:off x="3962400" y="914400"/>
            <a:ext cx="4953000" cy="5170646"/>
          </a:xfrm>
          <a:prstGeom prst="rect">
            <a:avLst/>
          </a:prstGeom>
          <a:noFill/>
        </p:spPr>
        <p:txBody>
          <a:bodyPr wrap="square" rtlCol="0">
            <a:spAutoFit/>
          </a:bodyPr>
          <a:lstStyle/>
          <a:p>
            <a:r>
              <a:rPr lang="en-US" sz="3000" b="1" dirty="0" err="1">
                <a:solidFill>
                  <a:srgbClr val="000000"/>
                </a:solidFill>
              </a:rPr>
              <a:t>Motte</a:t>
            </a:r>
            <a:r>
              <a:rPr lang="en-US" sz="3000" b="1" dirty="0">
                <a:solidFill>
                  <a:srgbClr val="000000"/>
                </a:solidFill>
              </a:rPr>
              <a:t>-and-bailey castles were constructed on large mounds called </a:t>
            </a:r>
            <a:r>
              <a:rPr lang="en-US" sz="3000" b="1" dirty="0" err="1">
                <a:solidFill>
                  <a:srgbClr val="000000"/>
                </a:solidFill>
              </a:rPr>
              <a:t>mottes</a:t>
            </a:r>
            <a:r>
              <a:rPr lang="en-US" sz="3000" b="1" dirty="0">
                <a:solidFill>
                  <a:srgbClr val="000000"/>
                </a:solidFill>
              </a:rPr>
              <a:t>.  </a:t>
            </a:r>
            <a:r>
              <a:rPr lang="en-US" sz="3000" b="1" dirty="0">
                <a:solidFill>
                  <a:schemeClr val="tx1">
                    <a:lumMod val="65000"/>
                    <a:lumOff val="35000"/>
                  </a:schemeClr>
                </a:solidFill>
              </a:rPr>
              <a:t>The earth used to build the </a:t>
            </a:r>
            <a:r>
              <a:rPr lang="en-US" sz="3000" b="1" dirty="0" err="1">
                <a:solidFill>
                  <a:schemeClr val="tx1">
                    <a:lumMod val="65000"/>
                    <a:lumOff val="35000"/>
                  </a:schemeClr>
                </a:solidFill>
              </a:rPr>
              <a:t>motte</a:t>
            </a:r>
            <a:r>
              <a:rPr lang="en-US" sz="3000" b="1" dirty="0">
                <a:solidFill>
                  <a:schemeClr val="tx1">
                    <a:lumMod val="65000"/>
                    <a:lumOff val="35000"/>
                  </a:schemeClr>
                </a:solidFill>
              </a:rPr>
              <a:t> formed a ditch.  A drawbridge over the ditch could be retracted when an enemy approached the manor.  The bailey was the area below the castle where most of work of the manor was done. </a:t>
            </a:r>
            <a:endParaRPr lang="en-US" sz="3000" b="1" dirty="0">
              <a:solidFill>
                <a:schemeClr val="tx1">
                  <a:lumMod val="65000"/>
                  <a:lumOff val="35000"/>
                </a:schemeClr>
              </a:solidFill>
            </a:endParaRPr>
          </a:p>
        </p:txBody>
      </p:sp>
      <p:pic>
        <p:nvPicPr>
          <p:cNvPr id="2" name="Picture 1" desc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00200"/>
            <a:ext cx="3352800" cy="3643376"/>
          </a:xfrm>
          <a:prstGeom prst="rect">
            <a:avLst/>
          </a:prstGeom>
        </p:spPr>
      </p:pic>
    </p:spTree>
    <p:extLst>
      <p:ext uri="{BB962C8B-B14F-4D97-AF65-F5344CB8AC3E}">
        <p14:creationId xmlns:p14="http://schemas.microsoft.com/office/powerpoint/2010/main" val="1064433694"/>
      </p:ext>
    </p:extLst>
  </p:cSld>
  <p:clrMapOvr>
    <a:masterClrMapping/>
  </p:clrMapOvr>
  <p:transition xmlns:p14="http://schemas.microsoft.com/office/powerpoint/2010/main" advTm="4536">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8098</TotalTime>
  <Words>1802</Words>
  <Application>Microsoft Macintosh PowerPoint</Application>
  <PresentationFormat>On-screen Show (4:3)</PresentationFormat>
  <Paragraphs>113</Paragraphs>
  <Slides>33</Slides>
  <Notes>1</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mikedow1@gmail.com</dc:creator>
  <cp:lastModifiedBy>Mike Dowling</cp:lastModifiedBy>
  <cp:revision>60</cp:revision>
  <dcterms:created xsi:type="dcterms:W3CDTF">2013-11-12T01:38:32Z</dcterms:created>
  <dcterms:modified xsi:type="dcterms:W3CDTF">2015-07-28T15:21:12Z</dcterms:modified>
</cp:coreProperties>
</file>