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3" r:id="rId3"/>
    <p:sldId id="298" r:id="rId4"/>
    <p:sldId id="344" r:id="rId5"/>
    <p:sldId id="342" r:id="rId6"/>
    <p:sldId id="299" r:id="rId7"/>
    <p:sldId id="340" r:id="rId8"/>
    <p:sldId id="341" r:id="rId9"/>
    <p:sldId id="300" r:id="rId10"/>
    <p:sldId id="337" r:id="rId11"/>
    <p:sldId id="338" r:id="rId12"/>
    <p:sldId id="339" r:id="rId13"/>
    <p:sldId id="301" r:id="rId14"/>
    <p:sldId id="333" r:id="rId15"/>
    <p:sldId id="334" r:id="rId16"/>
    <p:sldId id="335" r:id="rId17"/>
    <p:sldId id="336" r:id="rId18"/>
    <p:sldId id="302" r:id="rId19"/>
    <p:sldId id="331" r:id="rId20"/>
    <p:sldId id="332" r:id="rId21"/>
    <p:sldId id="303" r:id="rId22"/>
    <p:sldId id="330" r:id="rId23"/>
    <p:sldId id="304" r:id="rId24"/>
    <p:sldId id="329" r:id="rId25"/>
    <p:sldId id="328" r:id="rId26"/>
    <p:sldId id="305" r:id="rId27"/>
    <p:sldId id="325" r:id="rId28"/>
    <p:sldId id="326" r:id="rId29"/>
    <p:sldId id="327" r:id="rId30"/>
    <p:sldId id="306" r:id="rId31"/>
    <p:sldId id="322" r:id="rId32"/>
    <p:sldId id="323" r:id="rId33"/>
    <p:sldId id="324" r:id="rId34"/>
    <p:sldId id="307" r:id="rId35"/>
    <p:sldId id="321" r:id="rId36"/>
    <p:sldId id="308" r:id="rId37"/>
    <p:sldId id="318" r:id="rId38"/>
    <p:sldId id="319" r:id="rId39"/>
    <p:sldId id="320" r:id="rId40"/>
    <p:sldId id="314" r:id="rId41"/>
    <p:sldId id="315" r:id="rId42"/>
    <p:sldId id="316" r:id="rId43"/>
    <p:sldId id="317" r:id="rId44"/>
    <p:sldId id="310" r:id="rId45"/>
    <p:sldId id="311" r:id="rId46"/>
    <p:sldId id="312" r:id="rId47"/>
    <p:sldId id="313" r:id="rId48"/>
    <p:sldId id="29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CC99"/>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07"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7D469-071F-4F5A-9ED1-7FB48E4F862B}"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77D469-071F-4F5A-9ED1-7FB48E4F862B}"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77D469-071F-4F5A-9ED1-7FB48E4F862B}" type="datetimeFigureOut">
              <a:rPr lang="en-US" smtClean="0"/>
              <a:pPr/>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77D469-071F-4F5A-9ED1-7FB48E4F862B}" type="datetimeFigureOut">
              <a:rPr lang="en-US" smtClean="0"/>
              <a:pPr/>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7D469-071F-4F5A-9ED1-7FB48E4F862B}" type="datetimeFigureOut">
              <a:rPr lang="en-US" smtClean="0"/>
              <a:pPr/>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7D469-071F-4F5A-9ED1-7FB48E4F862B}"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7D469-071F-4F5A-9ED1-7FB48E4F862B}"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7D469-071F-4F5A-9ED1-7FB48E4F862B}" type="datetimeFigureOut">
              <a:rPr lang="en-US" smtClean="0"/>
              <a:pPr/>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47B1B-7AE5-4EB3-9D01-B87B14D814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mrdowling\audio\702-christianity.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355312"/>
          </a:xfrm>
          <a:prstGeom prst="rect">
            <a:avLst/>
          </a:prstGeom>
          <a:noFill/>
        </p:spPr>
        <p:txBody>
          <a:bodyPr wrap="square" rtlCol="0">
            <a:spAutoFit/>
          </a:bodyPr>
          <a:lstStyle/>
          <a:p>
            <a:pPr>
              <a:lnSpc>
                <a:spcPct val="114000"/>
              </a:lnSpc>
            </a:pPr>
            <a:r>
              <a:rPr lang="en-US" sz="3000" b="1" dirty="0" smtClean="0"/>
              <a:t>Christianity is now the religion of over two billion people on every populated continent, but the faith began as a small movement in the city of Jerusalem in the Roman province </a:t>
            </a:r>
            <a:r>
              <a:rPr lang="en-US" sz="3000" b="1" dirty="0" smtClean="0"/>
              <a:t/>
            </a:r>
            <a:br>
              <a:rPr lang="en-US" sz="3000" b="1" dirty="0" smtClean="0"/>
            </a:br>
            <a:r>
              <a:rPr lang="en-US" sz="3000" b="1" dirty="0" smtClean="0"/>
              <a:t>of Judea</a:t>
            </a:r>
            <a:r>
              <a:rPr lang="en-US" sz="3000" b="1" dirty="0" smtClean="0"/>
              <a:t>.  </a:t>
            </a:r>
            <a:r>
              <a:rPr lang="en-US" sz="3000" b="1" dirty="0" smtClean="0">
                <a:solidFill>
                  <a:schemeClr val="accent6">
                    <a:lumMod val="50000"/>
                  </a:schemeClr>
                </a:solidFill>
              </a:rPr>
              <a:t>Jerusalem is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a city on </a:t>
            </a:r>
            <a:r>
              <a:rPr lang="en-US" sz="3000" b="1" dirty="0" smtClean="0">
                <a:solidFill>
                  <a:schemeClr val="accent6">
                    <a:lumMod val="50000"/>
                  </a:schemeClr>
                </a:solidFill>
              </a:rPr>
              <a:t>the eastern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coast of the </a:t>
            </a:r>
            <a:br>
              <a:rPr lang="en-US" sz="3000" b="1" dirty="0" smtClean="0">
                <a:solidFill>
                  <a:schemeClr val="accent6">
                    <a:lumMod val="50000"/>
                  </a:schemeClr>
                </a:solidFill>
              </a:rPr>
            </a:br>
            <a:r>
              <a:rPr lang="en-US" sz="3000" b="1" dirty="0" smtClean="0">
                <a:solidFill>
                  <a:schemeClr val="accent6">
                    <a:lumMod val="50000"/>
                  </a:schemeClr>
                </a:solidFill>
              </a:rPr>
              <a:t>Mediterranean </a:t>
            </a:r>
            <a:r>
              <a:rPr lang="en-US" sz="3000" b="1" dirty="0" smtClean="0">
                <a:solidFill>
                  <a:schemeClr val="accent6">
                    <a:lumMod val="50000"/>
                  </a:schemeClr>
                </a:solidFill>
              </a:rPr>
              <a:t>Sea in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the </a:t>
            </a:r>
            <a:r>
              <a:rPr lang="en-US" sz="3000" b="1" dirty="0" smtClean="0">
                <a:solidFill>
                  <a:schemeClr val="accent6">
                    <a:lumMod val="50000"/>
                  </a:schemeClr>
                </a:solidFill>
              </a:rPr>
              <a:t>modern nation of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Israel</a:t>
            </a:r>
            <a:r>
              <a:rPr lang="en-US" sz="3000" b="1" dirty="0" smtClean="0">
                <a:solidFill>
                  <a:schemeClr val="accent6">
                    <a:lumMod val="50000"/>
                  </a:schemeClr>
                </a:solidFill>
              </a:rPr>
              <a:t>.  </a:t>
            </a:r>
            <a:endParaRPr lang="en-US" sz="3000" b="1" dirty="0">
              <a:solidFill>
                <a:schemeClr val="accent6">
                  <a:lumMod val="50000"/>
                </a:schemeClr>
              </a:solidFill>
            </a:endParaRPr>
          </a:p>
        </p:txBody>
      </p:sp>
      <p:pic>
        <p:nvPicPr>
          <p:cNvPr id="15362" name="Picture 2" descr="http://b.vimeocdn.com/ps/119/290/1192900_300.jpg"/>
          <p:cNvPicPr>
            <a:picLocks noChangeAspect="1" noChangeArrowheads="1"/>
          </p:cNvPicPr>
          <p:nvPr/>
        </p:nvPicPr>
        <p:blipFill>
          <a:blip r:embed="rId3" cstate="print"/>
          <a:srcRect/>
          <a:stretch>
            <a:fillRect/>
          </a:stretch>
        </p:blipFill>
        <p:spPr bwMode="auto">
          <a:xfrm>
            <a:off x="4343400" y="2438400"/>
            <a:ext cx="4076700" cy="4076700"/>
          </a:xfrm>
          <a:prstGeom prst="rect">
            <a:avLst/>
          </a:prstGeom>
          <a:noFill/>
          <a:effectLst>
            <a:outerShdw blurRad="50800" dist="266700" dir="8100000" algn="tr" rotWithShape="0">
              <a:prstClr val="black">
                <a:alpha val="40000"/>
              </a:prstClr>
            </a:outerShdw>
          </a:effectLst>
        </p:spPr>
      </p:pic>
      <p:pic>
        <p:nvPicPr>
          <p:cNvPr id="10" name="702-christianity.mp3">
            <a:hlinkClick r:id="" action="ppaction://media"/>
          </p:cNvPr>
          <p:cNvPicPr>
            <a:picLocks noRot="1" noChangeAspect="1"/>
          </p:cNvPicPr>
          <p:nvPr>
            <a:audioFile r:link="rId1"/>
          </p:nvPr>
        </p:nvPicPr>
        <p:blipFill>
          <a:blip r:embed="rId4" cstate="print"/>
          <a:stretch>
            <a:fillRect/>
          </a:stretch>
        </p:blipFill>
        <p:spPr>
          <a:xfrm>
            <a:off x="10134600" y="2971800"/>
            <a:ext cx="244475" cy="244475"/>
          </a:xfrm>
          <a:prstGeom prst="rect">
            <a:avLst/>
          </a:prstGeom>
        </p:spPr>
      </p:pic>
    </p:spTree>
  </p:cSld>
  <p:clrMapOvr>
    <a:masterClrMapping/>
  </p:clrMapOvr>
  <p:transition advClick="0" advTm="142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10"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animEffect transition="in" filter="fade">
                                      <p:cBhvr>
                                        <p:cTn id="9" dur="5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0"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276600" y="762000"/>
            <a:ext cx="55625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The followers of Jesus angered Roman authorities because they refused to follow either Jewish or Roman laws.  </a:t>
            </a:r>
            <a:r>
              <a:rPr lang="en-US" sz="3000" b="1" dirty="0" smtClean="0"/>
              <a:t>The authorities arrested and executed Jesus by nailing him to a cross.  </a:t>
            </a:r>
            <a:r>
              <a:rPr lang="en-US" sz="3000" b="1" dirty="0" smtClean="0">
                <a:solidFill>
                  <a:schemeClr val="accent6">
                    <a:lumMod val="50000"/>
                  </a:schemeClr>
                </a:solidFill>
              </a:rPr>
              <a:t>This form of execution is known as crucifixion.  Three days after his execution, Jesus’ followers said they saw him risen from the dead.</a:t>
            </a:r>
            <a:endParaRPr lang="en-US" sz="3000" b="1" dirty="0">
              <a:solidFill>
                <a:schemeClr val="accent6">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304800" y="990600"/>
            <a:ext cx="2743200" cy="5081587"/>
          </a:xfrm>
          <a:prstGeom prst="rect">
            <a:avLst/>
          </a:prstGeom>
          <a:noFill/>
          <a:ln w="9525">
            <a:noFill/>
            <a:miter lim="800000"/>
            <a:headEnd/>
            <a:tailEnd/>
          </a:ln>
          <a:effectLst>
            <a:outerShdw blurRad="50800" dist="190500" dir="8100000" algn="tr" rotWithShape="0">
              <a:prstClr val="black">
                <a:alpha val="40000"/>
              </a:prstClr>
            </a:outerShdw>
          </a:effectLst>
        </p:spPr>
      </p:pic>
    </p:spTree>
  </p:cSld>
  <p:clrMapOvr>
    <a:masterClrMapping/>
  </p:clrMapOvr>
  <p:transition advClick="0" advTm="4797">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276600" y="762000"/>
            <a:ext cx="55625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The followers of Jesus angered Roman authorities because they refused to follow either Jewish or Roman laws.  The authorities arrested and executed Jesus by nailing him to a cross.  </a:t>
            </a:r>
            <a:r>
              <a:rPr lang="en-US" sz="3000" b="1" dirty="0" smtClean="0"/>
              <a:t>This form of execution is known as crucifixion.  </a:t>
            </a:r>
            <a:r>
              <a:rPr lang="en-US" sz="3000" b="1" dirty="0" smtClean="0">
                <a:solidFill>
                  <a:schemeClr val="accent6">
                    <a:lumMod val="50000"/>
                  </a:schemeClr>
                </a:solidFill>
              </a:rPr>
              <a:t>Three days after his execution, Jesus’ followers said they saw him risen from the dead.</a:t>
            </a:r>
            <a:endParaRPr lang="en-US" sz="3000" b="1" dirty="0">
              <a:solidFill>
                <a:schemeClr val="accent6">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304800" y="990600"/>
            <a:ext cx="2743200" cy="5081587"/>
          </a:xfrm>
          <a:prstGeom prst="rect">
            <a:avLst/>
          </a:prstGeom>
          <a:noFill/>
          <a:ln w="9525">
            <a:noFill/>
            <a:miter lim="800000"/>
            <a:headEnd/>
            <a:tailEnd/>
          </a:ln>
          <a:effectLst>
            <a:outerShdw blurRad="50800" dist="190500" dir="8100000" algn="tr" rotWithShape="0">
              <a:prstClr val="black">
                <a:alpha val="40000"/>
              </a:prstClr>
            </a:outerShdw>
          </a:effectLst>
        </p:spPr>
      </p:pic>
    </p:spTree>
  </p:cSld>
  <p:clrMapOvr>
    <a:masterClrMapping/>
  </p:clrMapOvr>
  <p:transition advClick="0" advTm="3344">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276600" y="762000"/>
            <a:ext cx="55625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The followers of Jesus angered Roman authorities because they refused to follow either Jewish or Roman laws.  The authorities arrested and executed Jesus by nailing him to a cross.  This form of execution is known as crucifixion.  </a:t>
            </a:r>
            <a:r>
              <a:rPr lang="en-US" sz="3000" b="1" dirty="0" smtClean="0"/>
              <a:t>Three days after his execution, Jesus’ followers said they saw him risen from the dead.</a:t>
            </a:r>
            <a:endParaRPr lang="en-US" sz="3000" b="1" dirty="0"/>
          </a:p>
        </p:txBody>
      </p:sp>
      <p:pic>
        <p:nvPicPr>
          <p:cNvPr id="7" name="Picture 1"/>
          <p:cNvPicPr>
            <a:picLocks noChangeAspect="1" noChangeArrowheads="1"/>
          </p:cNvPicPr>
          <p:nvPr/>
        </p:nvPicPr>
        <p:blipFill>
          <a:blip r:embed="rId2" cstate="print"/>
          <a:srcRect/>
          <a:stretch>
            <a:fillRect/>
          </a:stretch>
        </p:blipFill>
        <p:spPr bwMode="auto">
          <a:xfrm>
            <a:off x="304800" y="990600"/>
            <a:ext cx="2743200" cy="5081587"/>
          </a:xfrm>
          <a:prstGeom prst="rect">
            <a:avLst/>
          </a:prstGeom>
          <a:noFill/>
          <a:ln w="9525">
            <a:noFill/>
            <a:miter lim="800000"/>
            <a:headEnd/>
            <a:tailEnd/>
          </a:ln>
          <a:effectLst>
            <a:outerShdw blurRad="50800" dist="190500" dir="8100000" algn="tr" rotWithShape="0">
              <a:prstClr val="black">
                <a:alpha val="40000"/>
              </a:prstClr>
            </a:outerShdw>
          </a:effectLst>
        </p:spPr>
      </p:pic>
    </p:spTree>
  </p:cSld>
  <p:clrMapOvr>
    <a:masterClrMapping/>
  </p:clrMapOvr>
  <p:transition advClick="0" advTm="5938">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763000" cy="5881610"/>
          </a:xfrm>
          <a:prstGeom prst="rect">
            <a:avLst/>
          </a:prstGeom>
          <a:noFill/>
        </p:spPr>
        <p:txBody>
          <a:bodyPr wrap="square" rtlCol="0">
            <a:spAutoFit/>
          </a:bodyPr>
          <a:lstStyle/>
          <a:p>
            <a:pPr>
              <a:lnSpc>
                <a:spcPct val="114000"/>
              </a:lnSpc>
            </a:pPr>
            <a:r>
              <a:rPr lang="en-US" sz="3000" b="1" dirty="0" smtClean="0"/>
              <a:t>The followers of Jesus called him Christ.  </a:t>
            </a:r>
            <a:r>
              <a:rPr lang="en-US" sz="3000" b="1" dirty="0" smtClean="0">
                <a:solidFill>
                  <a:schemeClr val="accent6">
                    <a:lumMod val="50000"/>
                  </a:schemeClr>
                </a:solidFill>
              </a:rPr>
              <a:t>Christ is a Greek word that means “chosen one,” because his followers believed Jesus was chosen by God to be his messenger.  In time, the followers of Jesus became known as Christians.  The Christians taught that people’s sins would be forgiven if they became Christian.  Their message was not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successful </a:t>
            </a:r>
            <a:r>
              <a:rPr lang="en-US" sz="3000" b="1" dirty="0" smtClean="0">
                <a:solidFill>
                  <a:schemeClr val="accent6">
                    <a:lumMod val="50000"/>
                  </a:schemeClr>
                </a:solidFill>
              </a:rPr>
              <a:t>with many Jews, but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countless pagans </a:t>
            </a:r>
            <a:r>
              <a:rPr lang="en-US" sz="3000" b="1" dirty="0" smtClean="0">
                <a:solidFill>
                  <a:schemeClr val="accent6">
                    <a:lumMod val="50000"/>
                  </a:schemeClr>
                </a:solidFill>
              </a:rPr>
              <a:t>throughout the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Roman </a:t>
            </a:r>
            <a:r>
              <a:rPr lang="en-US" sz="3000" b="1" dirty="0" smtClean="0">
                <a:solidFill>
                  <a:schemeClr val="accent6">
                    <a:lumMod val="50000"/>
                  </a:schemeClr>
                </a:solidFill>
              </a:rPr>
              <a:t>Empire responded to the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idea </a:t>
            </a:r>
            <a:r>
              <a:rPr lang="en-US" sz="3000" b="1" dirty="0" smtClean="0">
                <a:solidFill>
                  <a:schemeClr val="accent6">
                    <a:lumMod val="50000"/>
                  </a:schemeClr>
                </a:solidFill>
              </a:rPr>
              <a:t>of Christian salvation.</a:t>
            </a:r>
            <a:endParaRPr lang="en-US" sz="3000" b="1" dirty="0">
              <a:solidFill>
                <a:schemeClr val="accent6">
                  <a:lumMod val="50000"/>
                </a:schemeClr>
              </a:solidFill>
            </a:endParaRPr>
          </a:p>
        </p:txBody>
      </p:sp>
      <p:pic>
        <p:nvPicPr>
          <p:cNvPr id="10242" name="Picture 2" descr="http://upload.wikimedia.org/wikipedia/commons/9/9f/Otsy.jpg"/>
          <p:cNvPicPr>
            <a:picLocks noChangeAspect="1" noChangeArrowheads="1"/>
          </p:cNvPicPr>
          <p:nvPr/>
        </p:nvPicPr>
        <p:blipFill>
          <a:blip r:embed="rId2" cstate="print"/>
          <a:srcRect/>
          <a:stretch>
            <a:fillRect/>
          </a:stretch>
        </p:blipFill>
        <p:spPr bwMode="auto">
          <a:xfrm>
            <a:off x="5867400" y="4085996"/>
            <a:ext cx="3276600" cy="2772003"/>
          </a:xfrm>
          <a:prstGeom prst="rect">
            <a:avLst/>
          </a:prstGeom>
          <a:noFill/>
          <a:effectLst>
            <a:outerShdw blurRad="165100" dist="139700" dir="13200000" algn="r" rotWithShape="0">
              <a:prstClr val="black">
                <a:alpha val="40000"/>
              </a:prstClr>
            </a:outerShdw>
          </a:effectLst>
        </p:spPr>
      </p:pic>
    </p:spTree>
  </p:cSld>
  <p:clrMapOvr>
    <a:masterClrMapping/>
  </p:clrMapOvr>
  <p:transition advClick="0" advTm="30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763000"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The followers of Jesus called him Christ.  </a:t>
            </a:r>
            <a:r>
              <a:rPr lang="en-US" sz="3000" b="1" dirty="0" smtClean="0"/>
              <a:t>Christ is a Greek word that means “chosen one,” because his followers believed Jesus was chosen by God to be his messenger.  </a:t>
            </a:r>
            <a:r>
              <a:rPr lang="en-US" sz="3000" b="1" dirty="0" smtClean="0">
                <a:solidFill>
                  <a:schemeClr val="accent6">
                    <a:lumMod val="50000"/>
                  </a:schemeClr>
                </a:solidFill>
              </a:rPr>
              <a:t>In time, the followers of Jesus became known as Christians.  The Christians taught that people’s sins would be forgiven if they became Christian.  Their message was not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successful </a:t>
            </a:r>
            <a:r>
              <a:rPr lang="en-US" sz="3000" b="1" dirty="0" smtClean="0">
                <a:solidFill>
                  <a:schemeClr val="accent6">
                    <a:lumMod val="50000"/>
                  </a:schemeClr>
                </a:solidFill>
              </a:rPr>
              <a:t>with many Jews, but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 countless </a:t>
            </a:r>
            <a:r>
              <a:rPr lang="en-US" sz="3000" b="1" dirty="0" smtClean="0">
                <a:solidFill>
                  <a:schemeClr val="accent6">
                    <a:lumMod val="50000"/>
                  </a:schemeClr>
                </a:solidFill>
              </a:rPr>
              <a:t>pagans </a:t>
            </a:r>
            <a:r>
              <a:rPr lang="en-US" sz="3000" b="1" dirty="0" smtClean="0">
                <a:solidFill>
                  <a:schemeClr val="accent6">
                    <a:lumMod val="50000"/>
                  </a:schemeClr>
                </a:solidFill>
              </a:rPr>
              <a:t>throughout the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Roman </a:t>
            </a:r>
            <a:r>
              <a:rPr lang="en-US" sz="3000" b="1" dirty="0" smtClean="0">
                <a:solidFill>
                  <a:schemeClr val="accent6">
                    <a:lumMod val="50000"/>
                  </a:schemeClr>
                </a:solidFill>
              </a:rPr>
              <a:t>Empire responded to the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idea </a:t>
            </a:r>
            <a:r>
              <a:rPr lang="en-US" sz="3000" b="1" dirty="0" smtClean="0">
                <a:solidFill>
                  <a:schemeClr val="accent6">
                    <a:lumMod val="50000"/>
                  </a:schemeClr>
                </a:solidFill>
              </a:rPr>
              <a:t>of Christian salvation.</a:t>
            </a:r>
            <a:endParaRPr lang="en-US" sz="3000" b="1" dirty="0">
              <a:solidFill>
                <a:schemeClr val="accent6">
                  <a:lumMod val="50000"/>
                </a:schemeClr>
              </a:solidFill>
            </a:endParaRPr>
          </a:p>
        </p:txBody>
      </p:sp>
      <p:pic>
        <p:nvPicPr>
          <p:cNvPr id="5" name="Picture 2" descr="http://upload.wikimedia.org/wikipedia/commons/9/9f/Otsy.jpg"/>
          <p:cNvPicPr>
            <a:picLocks noChangeAspect="1" noChangeArrowheads="1"/>
          </p:cNvPicPr>
          <p:nvPr/>
        </p:nvPicPr>
        <p:blipFill>
          <a:blip r:embed="rId2" cstate="print"/>
          <a:srcRect/>
          <a:stretch>
            <a:fillRect/>
          </a:stretch>
        </p:blipFill>
        <p:spPr bwMode="auto">
          <a:xfrm>
            <a:off x="5867400" y="4085996"/>
            <a:ext cx="3276600" cy="2772003"/>
          </a:xfrm>
          <a:prstGeom prst="rect">
            <a:avLst/>
          </a:prstGeom>
          <a:noFill/>
          <a:effectLst>
            <a:outerShdw blurRad="165100" dist="139700" dir="13200000" algn="r" rotWithShape="0">
              <a:prstClr val="black">
                <a:alpha val="40000"/>
              </a:prstClr>
            </a:outerShdw>
          </a:effectLst>
        </p:spPr>
      </p:pic>
    </p:spTree>
  </p:cSld>
  <p:clrMapOvr>
    <a:masterClrMapping/>
  </p:clrMapOvr>
  <p:transition advClick="0" advTm="8547">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763000"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The followers of Jesus called him Christ.  Christ is a Greek word that means “chosen one,” because his followers believed Jesus was chosen by God to be his messenger.  </a:t>
            </a:r>
            <a:r>
              <a:rPr lang="en-US" sz="3000" b="1" dirty="0" smtClean="0"/>
              <a:t>In time, the followers of Jesus became known as Christians.  </a:t>
            </a:r>
            <a:r>
              <a:rPr lang="en-US" sz="3000" b="1" dirty="0" smtClean="0">
                <a:solidFill>
                  <a:schemeClr val="accent6">
                    <a:lumMod val="50000"/>
                  </a:schemeClr>
                </a:solidFill>
              </a:rPr>
              <a:t>The Christians taught that people’s sins would be forgiven if they became Christian.  Their message was not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successful </a:t>
            </a:r>
            <a:r>
              <a:rPr lang="en-US" sz="3000" b="1" dirty="0" smtClean="0">
                <a:solidFill>
                  <a:schemeClr val="accent6">
                    <a:lumMod val="50000"/>
                  </a:schemeClr>
                </a:solidFill>
              </a:rPr>
              <a:t>with many Jews, but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 countless </a:t>
            </a:r>
            <a:r>
              <a:rPr lang="en-US" sz="3000" b="1" dirty="0" smtClean="0">
                <a:solidFill>
                  <a:schemeClr val="accent6">
                    <a:lumMod val="50000"/>
                  </a:schemeClr>
                </a:solidFill>
              </a:rPr>
              <a:t>pagans </a:t>
            </a:r>
            <a:r>
              <a:rPr lang="en-US" sz="3000" b="1" dirty="0" smtClean="0">
                <a:solidFill>
                  <a:schemeClr val="accent6">
                    <a:lumMod val="50000"/>
                  </a:schemeClr>
                </a:solidFill>
              </a:rPr>
              <a:t>throughout the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Roman </a:t>
            </a:r>
            <a:r>
              <a:rPr lang="en-US" sz="3000" b="1" dirty="0" smtClean="0">
                <a:solidFill>
                  <a:schemeClr val="accent6">
                    <a:lumMod val="50000"/>
                  </a:schemeClr>
                </a:solidFill>
              </a:rPr>
              <a:t>Empire responded to the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idea </a:t>
            </a:r>
            <a:r>
              <a:rPr lang="en-US" sz="3000" b="1" dirty="0" smtClean="0">
                <a:solidFill>
                  <a:schemeClr val="accent6">
                    <a:lumMod val="50000"/>
                  </a:schemeClr>
                </a:solidFill>
              </a:rPr>
              <a:t>of Christian salvation.</a:t>
            </a:r>
            <a:endParaRPr lang="en-US" sz="3000" b="1" dirty="0">
              <a:solidFill>
                <a:schemeClr val="accent6">
                  <a:lumMod val="50000"/>
                </a:schemeClr>
              </a:solidFill>
            </a:endParaRPr>
          </a:p>
        </p:txBody>
      </p:sp>
      <p:pic>
        <p:nvPicPr>
          <p:cNvPr id="5" name="Picture 2" descr="http://upload.wikimedia.org/wikipedia/commons/9/9f/Otsy.jpg"/>
          <p:cNvPicPr>
            <a:picLocks noChangeAspect="1" noChangeArrowheads="1"/>
          </p:cNvPicPr>
          <p:nvPr/>
        </p:nvPicPr>
        <p:blipFill>
          <a:blip r:embed="rId2" cstate="print"/>
          <a:srcRect/>
          <a:stretch>
            <a:fillRect/>
          </a:stretch>
        </p:blipFill>
        <p:spPr bwMode="auto">
          <a:xfrm>
            <a:off x="5867400" y="4085996"/>
            <a:ext cx="3276600" cy="2772003"/>
          </a:xfrm>
          <a:prstGeom prst="rect">
            <a:avLst/>
          </a:prstGeom>
          <a:noFill/>
          <a:effectLst>
            <a:outerShdw blurRad="165100" dist="139700" dir="13200000" algn="r" rotWithShape="0">
              <a:prstClr val="black">
                <a:alpha val="40000"/>
              </a:prstClr>
            </a:outerShdw>
          </a:effectLst>
        </p:spPr>
      </p:pic>
    </p:spTree>
  </p:cSld>
  <p:clrMapOvr>
    <a:masterClrMapping/>
  </p:clrMapOvr>
  <p:transition advClick="0" advTm="4625">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763000"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The followers of Jesus called him Christ.  Christ is a Greek word that means “chosen one,” because his followers believed Jesus was chosen by God to be his messenger.  In time, the followers of Jesus became known as Christians.  </a:t>
            </a:r>
            <a:r>
              <a:rPr lang="en-US" sz="3000" b="1" dirty="0" smtClean="0"/>
              <a:t>The Christians taught that people’s sins would be forgiven if they became Christian.  </a:t>
            </a:r>
            <a:r>
              <a:rPr lang="en-US" sz="3000" b="1" dirty="0" smtClean="0">
                <a:solidFill>
                  <a:schemeClr val="accent6">
                    <a:lumMod val="50000"/>
                  </a:schemeClr>
                </a:solidFill>
              </a:rPr>
              <a:t>Their message was not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successful </a:t>
            </a:r>
            <a:r>
              <a:rPr lang="en-US" sz="3000" b="1" dirty="0" smtClean="0">
                <a:solidFill>
                  <a:schemeClr val="accent6">
                    <a:lumMod val="50000"/>
                  </a:schemeClr>
                </a:solidFill>
              </a:rPr>
              <a:t>with many Jews, but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 countless </a:t>
            </a:r>
            <a:r>
              <a:rPr lang="en-US" sz="3000" b="1" dirty="0" smtClean="0">
                <a:solidFill>
                  <a:schemeClr val="accent6">
                    <a:lumMod val="50000"/>
                  </a:schemeClr>
                </a:solidFill>
              </a:rPr>
              <a:t>pagans </a:t>
            </a:r>
            <a:r>
              <a:rPr lang="en-US" sz="3000" b="1" dirty="0" smtClean="0">
                <a:solidFill>
                  <a:schemeClr val="accent6">
                    <a:lumMod val="50000"/>
                  </a:schemeClr>
                </a:solidFill>
              </a:rPr>
              <a:t>throughout the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Roman </a:t>
            </a:r>
            <a:r>
              <a:rPr lang="en-US" sz="3000" b="1" dirty="0" smtClean="0">
                <a:solidFill>
                  <a:schemeClr val="accent6">
                    <a:lumMod val="50000"/>
                  </a:schemeClr>
                </a:solidFill>
              </a:rPr>
              <a:t>Empire responded to the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idea </a:t>
            </a:r>
            <a:r>
              <a:rPr lang="en-US" sz="3000" b="1" dirty="0" smtClean="0">
                <a:solidFill>
                  <a:schemeClr val="accent6">
                    <a:lumMod val="50000"/>
                  </a:schemeClr>
                </a:solidFill>
              </a:rPr>
              <a:t>of Christian salvation.</a:t>
            </a:r>
            <a:endParaRPr lang="en-US" sz="3000" b="1" dirty="0">
              <a:solidFill>
                <a:schemeClr val="accent6">
                  <a:lumMod val="50000"/>
                </a:schemeClr>
              </a:solidFill>
            </a:endParaRPr>
          </a:p>
        </p:txBody>
      </p:sp>
      <p:pic>
        <p:nvPicPr>
          <p:cNvPr id="5" name="Picture 2" descr="http://upload.wikimedia.org/wikipedia/commons/9/9f/Otsy.jpg"/>
          <p:cNvPicPr>
            <a:picLocks noChangeAspect="1" noChangeArrowheads="1"/>
          </p:cNvPicPr>
          <p:nvPr/>
        </p:nvPicPr>
        <p:blipFill>
          <a:blip r:embed="rId2" cstate="print"/>
          <a:srcRect/>
          <a:stretch>
            <a:fillRect/>
          </a:stretch>
        </p:blipFill>
        <p:spPr bwMode="auto">
          <a:xfrm>
            <a:off x="5867400" y="4085996"/>
            <a:ext cx="3276600" cy="2772003"/>
          </a:xfrm>
          <a:prstGeom prst="rect">
            <a:avLst/>
          </a:prstGeom>
          <a:noFill/>
          <a:effectLst>
            <a:outerShdw blurRad="165100" dist="139700" dir="13200000" algn="r" rotWithShape="0">
              <a:prstClr val="black">
                <a:alpha val="40000"/>
              </a:prstClr>
            </a:outerShdw>
          </a:effectLst>
        </p:spPr>
      </p:pic>
    </p:spTree>
  </p:cSld>
  <p:clrMapOvr>
    <a:masterClrMapping/>
  </p:clrMapOvr>
  <p:transition advClick="0" advTm="439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763000"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The followers of Jesus called him Christ.  Christ is a Greek word that means “chosen one,” because his followers believed Jesus was chosen by God to be his messenger.  In time, the followers of Jesus became known as Christians.  The Christians taught that people’s sins would be forgiven if they became Christian.  </a:t>
            </a:r>
            <a:r>
              <a:rPr lang="en-US" sz="3000" b="1" dirty="0" smtClean="0"/>
              <a:t>Their message was not </a:t>
            </a:r>
            <a:r>
              <a:rPr lang="en-US" sz="3000" b="1" dirty="0" smtClean="0"/>
              <a:t/>
            </a:r>
            <a:br>
              <a:rPr lang="en-US" sz="3000" b="1" dirty="0" smtClean="0"/>
            </a:br>
            <a:r>
              <a:rPr lang="en-US" sz="3000" b="1" dirty="0" smtClean="0"/>
              <a:t>successful </a:t>
            </a:r>
            <a:r>
              <a:rPr lang="en-US" sz="3000" b="1" dirty="0" smtClean="0"/>
              <a:t>with many Jews, but </a:t>
            </a:r>
            <a:r>
              <a:rPr lang="en-US" sz="3000" b="1" dirty="0" smtClean="0"/>
              <a:t/>
            </a:r>
            <a:br>
              <a:rPr lang="en-US" sz="3000" b="1" dirty="0" smtClean="0"/>
            </a:br>
            <a:r>
              <a:rPr lang="en-US" sz="3000" b="1" dirty="0" smtClean="0"/>
              <a:t>countless pagans </a:t>
            </a:r>
            <a:r>
              <a:rPr lang="en-US" sz="3000" b="1" dirty="0" smtClean="0"/>
              <a:t>throughout the </a:t>
            </a:r>
            <a:r>
              <a:rPr lang="en-US" sz="3000" b="1" dirty="0" smtClean="0"/>
              <a:t/>
            </a:r>
            <a:br>
              <a:rPr lang="en-US" sz="3000" b="1" dirty="0" smtClean="0"/>
            </a:br>
            <a:r>
              <a:rPr lang="en-US" sz="3000" b="1" dirty="0" smtClean="0"/>
              <a:t>Roman </a:t>
            </a:r>
            <a:r>
              <a:rPr lang="en-US" sz="3000" b="1" dirty="0" smtClean="0"/>
              <a:t>Empire responded to the </a:t>
            </a:r>
            <a:r>
              <a:rPr lang="en-US" sz="3000" b="1" dirty="0" smtClean="0"/>
              <a:t/>
            </a:r>
            <a:br>
              <a:rPr lang="en-US" sz="3000" b="1" dirty="0" smtClean="0"/>
            </a:br>
            <a:r>
              <a:rPr lang="en-US" sz="3000" b="1" dirty="0" smtClean="0"/>
              <a:t>idea </a:t>
            </a:r>
            <a:r>
              <a:rPr lang="en-US" sz="3000" b="1" dirty="0" smtClean="0"/>
              <a:t>of Christian salvation.</a:t>
            </a:r>
            <a:endParaRPr lang="en-US" sz="3000" b="1" dirty="0"/>
          </a:p>
        </p:txBody>
      </p:sp>
      <p:pic>
        <p:nvPicPr>
          <p:cNvPr id="5" name="Picture 2" descr="http://upload.wikimedia.org/wikipedia/commons/9/9f/Otsy.jpg"/>
          <p:cNvPicPr>
            <a:picLocks noChangeAspect="1" noChangeArrowheads="1"/>
          </p:cNvPicPr>
          <p:nvPr/>
        </p:nvPicPr>
        <p:blipFill>
          <a:blip r:embed="rId2" cstate="print"/>
          <a:srcRect/>
          <a:stretch>
            <a:fillRect/>
          </a:stretch>
        </p:blipFill>
        <p:spPr bwMode="auto">
          <a:xfrm>
            <a:off x="5867400" y="4085996"/>
            <a:ext cx="3276600" cy="2772003"/>
          </a:xfrm>
          <a:prstGeom prst="rect">
            <a:avLst/>
          </a:prstGeom>
          <a:noFill/>
          <a:effectLst>
            <a:outerShdw blurRad="165100" dist="139700" dir="13200000" algn="r" rotWithShape="0">
              <a:prstClr val="black">
                <a:alpha val="40000"/>
              </a:prstClr>
            </a:outerShdw>
          </a:effectLst>
        </p:spPr>
      </p:pic>
    </p:spTree>
  </p:cSld>
  <p:clrMapOvr>
    <a:masterClrMapping/>
  </p:clrMapOvr>
  <p:transition advClick="0" advTm="8781">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743200" y="762000"/>
            <a:ext cx="6095999" cy="5881610"/>
          </a:xfrm>
          <a:prstGeom prst="rect">
            <a:avLst/>
          </a:prstGeom>
          <a:noFill/>
        </p:spPr>
        <p:txBody>
          <a:bodyPr wrap="square" rtlCol="0">
            <a:spAutoFit/>
          </a:bodyPr>
          <a:lstStyle/>
          <a:p>
            <a:pPr>
              <a:lnSpc>
                <a:spcPct val="114000"/>
              </a:lnSpc>
            </a:pPr>
            <a:r>
              <a:rPr lang="en-US" sz="3000" b="1" dirty="0" smtClean="0"/>
              <a:t>Many passionate believers carried the message of Jesus throughout the Roman Empire.  </a:t>
            </a:r>
            <a:r>
              <a:rPr lang="en-US" sz="3000" b="1" dirty="0" smtClean="0">
                <a:solidFill>
                  <a:schemeClr val="accent6">
                    <a:lumMod val="50000"/>
                  </a:schemeClr>
                </a:solidFill>
              </a:rPr>
              <a:t>One of the most successful was a Greek-speaking Jew named Saul of Tarsus, known to Christians as Saint Paul.  As a young man, Paul helped to persecute Christians, but one day, shortly after the crucifixion of Jesus, Paul had a vision in which he believed Jesus spoke to him from heaven.  </a:t>
            </a:r>
            <a:endParaRPr lang="en-US" sz="3000" b="1" dirty="0">
              <a:solidFill>
                <a:schemeClr val="accent6">
                  <a:lumMod val="50000"/>
                </a:schemeClr>
              </a:solidFill>
            </a:endParaRPr>
          </a:p>
        </p:txBody>
      </p:sp>
      <p:pic>
        <p:nvPicPr>
          <p:cNvPr id="9217" name="Picture 1"/>
          <p:cNvPicPr>
            <a:picLocks noChangeAspect="1" noChangeArrowheads="1"/>
          </p:cNvPicPr>
          <p:nvPr/>
        </p:nvPicPr>
        <p:blipFill>
          <a:blip r:embed="rId2" cstate="print"/>
          <a:srcRect/>
          <a:stretch>
            <a:fillRect/>
          </a:stretch>
        </p:blipFill>
        <p:spPr bwMode="auto">
          <a:xfrm>
            <a:off x="304800" y="914400"/>
            <a:ext cx="2286000" cy="5081587"/>
          </a:xfrm>
          <a:prstGeom prst="rect">
            <a:avLst/>
          </a:prstGeom>
          <a:noFill/>
          <a:ln w="9525">
            <a:noFill/>
            <a:miter lim="800000"/>
            <a:headEnd/>
            <a:tailEnd/>
          </a:ln>
          <a:effectLst/>
        </p:spPr>
      </p:pic>
    </p:spTree>
  </p:cSld>
  <p:clrMapOvr>
    <a:masterClrMapping/>
  </p:clrMapOvr>
  <p:transition advClick="0" advTm="478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fade">
                                      <p:cBhvr>
                                        <p:cTn id="7" dur="20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743200" y="762000"/>
            <a:ext cx="60959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Many passionate believers carried the message of Jesus throughout the Roman Empire.  </a:t>
            </a:r>
            <a:r>
              <a:rPr lang="en-US" sz="3000" b="1" dirty="0" smtClean="0"/>
              <a:t>One of the most successful was a Greek-speaking Jew named Saul of Tarsus, known to Christians as Saint Paul.  </a:t>
            </a:r>
            <a:r>
              <a:rPr lang="en-US" sz="3000" b="1" dirty="0" smtClean="0">
                <a:solidFill>
                  <a:schemeClr val="accent6">
                    <a:lumMod val="50000"/>
                  </a:schemeClr>
                </a:solidFill>
              </a:rPr>
              <a:t>As a young man, Paul helped to persecute Christians, but one day, shortly after the crucifixion of Jesus, Paul had a vision in which he believed Jesus spoke to him from heaven.  </a:t>
            </a:r>
            <a:endParaRPr lang="en-US" sz="3000" b="1" dirty="0">
              <a:solidFill>
                <a:schemeClr val="accent6">
                  <a:lumMod val="50000"/>
                </a:schemeClr>
              </a:solidFill>
            </a:endParaRPr>
          </a:p>
        </p:txBody>
      </p:sp>
      <p:pic>
        <p:nvPicPr>
          <p:cNvPr id="9217" name="Picture 1"/>
          <p:cNvPicPr>
            <a:picLocks noChangeAspect="1" noChangeArrowheads="1"/>
          </p:cNvPicPr>
          <p:nvPr/>
        </p:nvPicPr>
        <p:blipFill>
          <a:blip r:embed="rId2" cstate="print"/>
          <a:srcRect/>
          <a:stretch>
            <a:fillRect/>
          </a:stretch>
        </p:blipFill>
        <p:spPr bwMode="auto">
          <a:xfrm>
            <a:off x="304800" y="914400"/>
            <a:ext cx="2286000" cy="5081587"/>
          </a:xfrm>
          <a:prstGeom prst="rect">
            <a:avLst/>
          </a:prstGeom>
          <a:noFill/>
          <a:ln w="9525">
            <a:noFill/>
            <a:miter lim="800000"/>
            <a:headEnd/>
            <a:tailEnd/>
          </a:ln>
          <a:effectLst/>
        </p:spPr>
      </p:pic>
    </p:spTree>
  </p:cSld>
  <p:clrMapOvr>
    <a:masterClrMapping/>
  </p:clrMapOvr>
  <p:transition advClick="0" advTm="7843">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355312"/>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Christianity is now the religion of over two billion people on every populated continent, but the faith began as a small movement in the city of Jerusalem in the Roman province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of Judea</a:t>
            </a:r>
            <a:r>
              <a:rPr lang="en-US" sz="3000" b="1" dirty="0" smtClean="0">
                <a:solidFill>
                  <a:schemeClr val="accent6">
                    <a:lumMod val="50000"/>
                  </a:schemeClr>
                </a:solidFill>
              </a:rPr>
              <a:t>.</a:t>
            </a:r>
            <a:r>
              <a:rPr lang="en-US" sz="3000" b="1" dirty="0" smtClean="0"/>
              <a:t>  Jerusalem is </a:t>
            </a:r>
            <a:r>
              <a:rPr lang="en-US" sz="3000" b="1" dirty="0" smtClean="0"/>
              <a:t/>
            </a:r>
            <a:br>
              <a:rPr lang="en-US" sz="3000" b="1" dirty="0" smtClean="0"/>
            </a:br>
            <a:r>
              <a:rPr lang="en-US" sz="3000" b="1" dirty="0" smtClean="0"/>
              <a:t>a city on </a:t>
            </a:r>
            <a:r>
              <a:rPr lang="en-US" sz="3000" b="1" dirty="0" smtClean="0"/>
              <a:t>the eastern </a:t>
            </a:r>
            <a:r>
              <a:rPr lang="en-US" sz="3000" b="1" dirty="0" smtClean="0"/>
              <a:t/>
            </a:r>
            <a:br>
              <a:rPr lang="en-US" sz="3000" b="1" dirty="0" smtClean="0"/>
            </a:br>
            <a:r>
              <a:rPr lang="en-US" sz="3000" b="1" dirty="0" smtClean="0"/>
              <a:t>coast of the </a:t>
            </a:r>
            <a:br>
              <a:rPr lang="en-US" sz="3000" b="1" dirty="0" smtClean="0"/>
            </a:br>
            <a:r>
              <a:rPr lang="en-US" sz="3000" b="1" dirty="0" smtClean="0"/>
              <a:t>Mediterranean </a:t>
            </a:r>
            <a:r>
              <a:rPr lang="en-US" sz="3000" b="1" dirty="0" smtClean="0"/>
              <a:t>Sea in </a:t>
            </a:r>
            <a:r>
              <a:rPr lang="en-US" sz="3000" b="1" dirty="0" smtClean="0"/>
              <a:t/>
            </a:r>
            <a:br>
              <a:rPr lang="en-US" sz="3000" b="1" dirty="0" smtClean="0"/>
            </a:br>
            <a:r>
              <a:rPr lang="en-US" sz="3000" b="1" dirty="0" smtClean="0"/>
              <a:t>the </a:t>
            </a:r>
            <a:r>
              <a:rPr lang="en-US" sz="3000" b="1" dirty="0" smtClean="0"/>
              <a:t>modern nation of </a:t>
            </a:r>
            <a:r>
              <a:rPr lang="en-US" sz="3000" b="1" dirty="0" smtClean="0"/>
              <a:t/>
            </a:r>
            <a:br>
              <a:rPr lang="en-US" sz="3000" b="1" dirty="0" smtClean="0"/>
            </a:br>
            <a:r>
              <a:rPr lang="en-US" sz="3000" b="1" dirty="0" smtClean="0"/>
              <a:t>Israel</a:t>
            </a:r>
            <a:r>
              <a:rPr lang="en-US" sz="3000" b="1" dirty="0" smtClean="0"/>
              <a:t>.  </a:t>
            </a:r>
            <a:endParaRPr lang="en-US" sz="3000" b="1" dirty="0"/>
          </a:p>
        </p:txBody>
      </p:sp>
      <p:pic>
        <p:nvPicPr>
          <p:cNvPr id="15362" name="Picture 2" descr="http://b.vimeocdn.com/ps/119/290/1192900_300.jpg"/>
          <p:cNvPicPr>
            <a:picLocks noChangeAspect="1" noChangeArrowheads="1"/>
          </p:cNvPicPr>
          <p:nvPr/>
        </p:nvPicPr>
        <p:blipFill>
          <a:blip r:embed="rId2" cstate="print"/>
          <a:srcRect/>
          <a:stretch>
            <a:fillRect/>
          </a:stretch>
        </p:blipFill>
        <p:spPr bwMode="auto">
          <a:xfrm>
            <a:off x="4343400" y="2438400"/>
            <a:ext cx="4076700" cy="4076700"/>
          </a:xfrm>
          <a:prstGeom prst="rect">
            <a:avLst/>
          </a:prstGeom>
          <a:noFill/>
          <a:effectLst>
            <a:outerShdw blurRad="50800" dist="266700" dir="8100000" algn="tr" rotWithShape="0">
              <a:prstClr val="black">
                <a:alpha val="40000"/>
              </a:prstClr>
            </a:outerShdw>
          </a:effectLst>
        </p:spPr>
      </p:pic>
    </p:spTree>
  </p:cSld>
  <p:clrMapOvr>
    <a:masterClrMapping/>
  </p:clrMapOvr>
  <p:transition advClick="0" advTm="6672">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743200" y="762000"/>
            <a:ext cx="60959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Many passionate believers carried the message of Jesus throughout the Roman Empire.  One of the most successful was a Greek-speaking Jew named Saul of Tarsus, known to Christians as Saint Paul.  </a:t>
            </a:r>
            <a:r>
              <a:rPr lang="en-US" sz="3000" b="1" dirty="0" smtClean="0"/>
              <a:t>As a young man, Paul helped to persecute Christians, but one day, shortly after the crucifixion of Jesus, Paul had a vision in which he believed Jesus spoke to him from heaven.  </a:t>
            </a:r>
            <a:endParaRPr lang="en-US" sz="3000" b="1" dirty="0"/>
          </a:p>
        </p:txBody>
      </p:sp>
      <p:pic>
        <p:nvPicPr>
          <p:cNvPr id="9217" name="Picture 1"/>
          <p:cNvPicPr>
            <a:picLocks noChangeAspect="1" noChangeArrowheads="1"/>
          </p:cNvPicPr>
          <p:nvPr/>
        </p:nvPicPr>
        <p:blipFill>
          <a:blip r:embed="rId2" cstate="print"/>
          <a:srcRect/>
          <a:stretch>
            <a:fillRect/>
          </a:stretch>
        </p:blipFill>
        <p:spPr bwMode="auto">
          <a:xfrm>
            <a:off x="304800" y="914400"/>
            <a:ext cx="2286000" cy="5081587"/>
          </a:xfrm>
          <a:prstGeom prst="rect">
            <a:avLst/>
          </a:prstGeom>
          <a:noFill/>
          <a:ln w="9525">
            <a:noFill/>
            <a:miter lim="800000"/>
            <a:headEnd/>
            <a:tailEnd/>
          </a:ln>
          <a:effectLst/>
        </p:spPr>
      </p:pic>
    </p:spTree>
  </p:cSld>
  <p:clrMapOvr>
    <a:masterClrMapping/>
  </p:clrMapOvr>
  <p:transition advClick="0" advTm="11485">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4267200" y="762000"/>
            <a:ext cx="4572000" cy="5355312"/>
          </a:xfrm>
          <a:prstGeom prst="rect">
            <a:avLst/>
          </a:prstGeom>
          <a:noFill/>
        </p:spPr>
        <p:txBody>
          <a:bodyPr wrap="square" rtlCol="0">
            <a:spAutoFit/>
          </a:bodyPr>
          <a:lstStyle/>
          <a:p>
            <a:pPr>
              <a:lnSpc>
                <a:spcPct val="114000"/>
              </a:lnSpc>
            </a:pPr>
            <a:r>
              <a:rPr lang="en-US" sz="3000" b="1" dirty="0" smtClean="0"/>
              <a:t>Paul </a:t>
            </a:r>
            <a:r>
              <a:rPr lang="en-US" sz="3000" b="1" dirty="0" smtClean="0"/>
              <a:t>spent the rest of </a:t>
            </a:r>
            <a:r>
              <a:rPr lang="en-US" sz="3000" b="1" dirty="0" smtClean="0"/>
              <a:t>his life </a:t>
            </a:r>
            <a:r>
              <a:rPr lang="en-US" sz="3000" b="1" dirty="0" smtClean="0"/>
              <a:t>writing about </a:t>
            </a:r>
            <a:r>
              <a:rPr lang="en-US" sz="3000" b="1" dirty="0" smtClean="0"/>
              <a:t>                                                Christianity </a:t>
            </a:r>
            <a:r>
              <a:rPr lang="en-US" sz="3000" b="1" dirty="0" smtClean="0"/>
              <a:t>and winning </a:t>
            </a:r>
            <a:r>
              <a:rPr lang="en-US" sz="3000" b="1" dirty="0" smtClean="0"/>
              <a:t>new </a:t>
            </a:r>
            <a:r>
              <a:rPr lang="en-US" sz="3000" b="1" dirty="0" smtClean="0"/>
              <a:t>converts to </a:t>
            </a:r>
            <a:r>
              <a:rPr lang="en-US" sz="3000" b="1" dirty="0" smtClean="0"/>
              <a:t>the faith</a:t>
            </a:r>
            <a:r>
              <a:rPr lang="en-US" sz="3000" b="1" dirty="0" smtClean="0"/>
              <a:t>.  </a:t>
            </a:r>
            <a:r>
              <a:rPr lang="en-US" sz="3000" b="1" dirty="0" smtClean="0">
                <a:solidFill>
                  <a:schemeClr val="accent6">
                    <a:lumMod val="50000"/>
                  </a:schemeClr>
                </a:solidFill>
              </a:rPr>
              <a:t>Through </a:t>
            </a:r>
            <a:r>
              <a:rPr lang="en-US" sz="3000" b="1" dirty="0" smtClean="0">
                <a:solidFill>
                  <a:schemeClr val="accent6">
                    <a:lumMod val="50000"/>
                  </a:schemeClr>
                </a:solidFill>
              </a:rPr>
              <a:t>the </a:t>
            </a:r>
            <a:r>
              <a:rPr lang="en-US" sz="3000" b="1" dirty="0" smtClean="0">
                <a:solidFill>
                  <a:schemeClr val="accent6">
                    <a:lumMod val="50000"/>
                  </a:schemeClr>
                </a:solidFill>
              </a:rPr>
              <a:t>persistence of Paul </a:t>
            </a:r>
            <a:r>
              <a:rPr lang="en-US" sz="3000" b="1" dirty="0" smtClean="0">
                <a:solidFill>
                  <a:schemeClr val="accent6">
                    <a:lumMod val="50000"/>
                  </a:schemeClr>
                </a:solidFill>
              </a:rPr>
              <a:t>and other </a:t>
            </a:r>
            <a:r>
              <a:rPr lang="en-US" sz="3000" b="1" dirty="0" smtClean="0">
                <a:solidFill>
                  <a:schemeClr val="accent6">
                    <a:lumMod val="50000"/>
                  </a:schemeClr>
                </a:solidFill>
              </a:rPr>
              <a:t>Christian missionaries, small Christian communities developed throughout the Roman Empire.</a:t>
            </a:r>
            <a:endParaRPr lang="en-US" sz="3000" b="1" dirty="0">
              <a:solidFill>
                <a:schemeClr val="accent6">
                  <a:lumMod val="50000"/>
                </a:schemeClr>
              </a:solidFill>
            </a:endParaRPr>
          </a:p>
        </p:txBody>
      </p:sp>
      <p:pic>
        <p:nvPicPr>
          <p:cNvPr id="8196" name="Picture 4"/>
          <p:cNvPicPr>
            <a:picLocks noChangeAspect="1" noChangeArrowheads="1"/>
          </p:cNvPicPr>
          <p:nvPr/>
        </p:nvPicPr>
        <p:blipFill>
          <a:blip r:embed="rId2" cstate="print"/>
          <a:srcRect/>
          <a:stretch>
            <a:fillRect/>
          </a:stretch>
        </p:blipFill>
        <p:spPr bwMode="auto">
          <a:xfrm>
            <a:off x="304800" y="2057400"/>
            <a:ext cx="3734671" cy="2871787"/>
          </a:xfrm>
          <a:prstGeom prst="rect">
            <a:avLst/>
          </a:prstGeom>
          <a:noFill/>
          <a:ln w="9525">
            <a:noFill/>
            <a:miter lim="800000"/>
            <a:headEnd/>
            <a:tailEnd/>
          </a:ln>
          <a:effectLst/>
        </p:spPr>
      </p:pic>
    </p:spTree>
  </p:cSld>
  <p:clrMapOvr>
    <a:masterClrMapping/>
  </p:clrMapOvr>
  <p:transition advClick="0" advTm="57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4267200" y="762000"/>
            <a:ext cx="4572000" cy="5355312"/>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Paul </a:t>
            </a:r>
            <a:r>
              <a:rPr lang="en-US" sz="3000" b="1" dirty="0" smtClean="0">
                <a:solidFill>
                  <a:schemeClr val="accent6">
                    <a:lumMod val="50000"/>
                  </a:schemeClr>
                </a:solidFill>
              </a:rPr>
              <a:t>spent the rest of </a:t>
            </a:r>
            <a:r>
              <a:rPr lang="en-US" sz="3000" b="1" dirty="0" smtClean="0">
                <a:solidFill>
                  <a:schemeClr val="accent6">
                    <a:lumMod val="50000"/>
                  </a:schemeClr>
                </a:solidFill>
              </a:rPr>
              <a:t>his life </a:t>
            </a:r>
            <a:r>
              <a:rPr lang="en-US" sz="3000" b="1" dirty="0" smtClean="0">
                <a:solidFill>
                  <a:schemeClr val="accent6">
                    <a:lumMod val="50000"/>
                  </a:schemeClr>
                </a:solidFill>
              </a:rPr>
              <a:t>writing about </a:t>
            </a:r>
            <a:r>
              <a:rPr lang="en-US" sz="3000" b="1" dirty="0" smtClean="0">
                <a:solidFill>
                  <a:schemeClr val="accent6">
                    <a:lumMod val="50000"/>
                  </a:schemeClr>
                </a:solidFill>
              </a:rPr>
              <a:t>                                                Christianity </a:t>
            </a:r>
            <a:r>
              <a:rPr lang="en-US" sz="3000" b="1" dirty="0" smtClean="0">
                <a:solidFill>
                  <a:schemeClr val="accent6">
                    <a:lumMod val="50000"/>
                  </a:schemeClr>
                </a:solidFill>
              </a:rPr>
              <a:t>and winning </a:t>
            </a:r>
            <a:r>
              <a:rPr lang="en-US" sz="3000" b="1" dirty="0" smtClean="0">
                <a:solidFill>
                  <a:schemeClr val="accent6">
                    <a:lumMod val="50000"/>
                  </a:schemeClr>
                </a:solidFill>
              </a:rPr>
              <a:t>new </a:t>
            </a:r>
            <a:r>
              <a:rPr lang="en-US" sz="3000" b="1" dirty="0" smtClean="0">
                <a:solidFill>
                  <a:schemeClr val="accent6">
                    <a:lumMod val="50000"/>
                  </a:schemeClr>
                </a:solidFill>
              </a:rPr>
              <a:t>converts to </a:t>
            </a:r>
            <a:r>
              <a:rPr lang="en-US" sz="3000" b="1" dirty="0" smtClean="0">
                <a:solidFill>
                  <a:schemeClr val="accent6">
                    <a:lumMod val="50000"/>
                  </a:schemeClr>
                </a:solidFill>
              </a:rPr>
              <a:t>the faith</a:t>
            </a:r>
            <a:r>
              <a:rPr lang="en-US" sz="3000" b="1" dirty="0" smtClean="0">
                <a:solidFill>
                  <a:schemeClr val="accent6">
                    <a:lumMod val="50000"/>
                  </a:schemeClr>
                </a:solidFill>
              </a:rPr>
              <a:t>.  </a:t>
            </a:r>
            <a:r>
              <a:rPr lang="en-US" sz="3000" b="1" dirty="0" smtClean="0"/>
              <a:t>Through </a:t>
            </a:r>
            <a:r>
              <a:rPr lang="en-US" sz="3000" b="1" dirty="0" smtClean="0"/>
              <a:t>the </a:t>
            </a:r>
            <a:r>
              <a:rPr lang="en-US" sz="3000" b="1" dirty="0" smtClean="0"/>
              <a:t>persistence of Paul </a:t>
            </a:r>
            <a:r>
              <a:rPr lang="en-US" sz="3000" b="1" dirty="0" smtClean="0"/>
              <a:t>and other </a:t>
            </a:r>
            <a:r>
              <a:rPr lang="en-US" sz="3000" b="1" dirty="0" smtClean="0"/>
              <a:t>Christian missionaries, small Christian communities developed throughout the Roman Empire.</a:t>
            </a:r>
            <a:endParaRPr lang="en-US" sz="3000" b="1" dirty="0"/>
          </a:p>
        </p:txBody>
      </p:sp>
      <p:pic>
        <p:nvPicPr>
          <p:cNvPr id="8196" name="Picture 4"/>
          <p:cNvPicPr>
            <a:picLocks noChangeAspect="1" noChangeArrowheads="1"/>
          </p:cNvPicPr>
          <p:nvPr/>
        </p:nvPicPr>
        <p:blipFill>
          <a:blip r:embed="rId2" cstate="print"/>
          <a:srcRect/>
          <a:stretch>
            <a:fillRect/>
          </a:stretch>
        </p:blipFill>
        <p:spPr bwMode="auto">
          <a:xfrm>
            <a:off x="304800" y="2057400"/>
            <a:ext cx="3734671" cy="2871787"/>
          </a:xfrm>
          <a:prstGeom prst="rect">
            <a:avLst/>
          </a:prstGeom>
          <a:noFill/>
          <a:ln w="9525">
            <a:noFill/>
            <a:miter lim="800000"/>
            <a:headEnd/>
            <a:tailEnd/>
          </a:ln>
          <a:effectLst/>
        </p:spPr>
      </p:pic>
    </p:spTree>
  </p:cSld>
  <p:clrMapOvr>
    <a:masterClrMapping/>
  </p:clrMapOvr>
  <p:transition advClick="0" advTm="7562">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04800" y="762000"/>
            <a:ext cx="5105400" cy="5881610"/>
          </a:xfrm>
          <a:prstGeom prst="rect">
            <a:avLst/>
          </a:prstGeom>
          <a:noFill/>
        </p:spPr>
        <p:txBody>
          <a:bodyPr wrap="square" rtlCol="0">
            <a:spAutoFit/>
          </a:bodyPr>
          <a:lstStyle/>
          <a:p>
            <a:pPr>
              <a:lnSpc>
                <a:spcPct val="114000"/>
              </a:lnSpc>
            </a:pPr>
            <a:r>
              <a:rPr lang="en-US" sz="3000" b="1" dirty="0" smtClean="0"/>
              <a:t>The first Christians believed that Jesus would quickly return to earth, and so saw no need to create any written records of his life.  </a:t>
            </a:r>
            <a:r>
              <a:rPr lang="en-US" sz="3000" b="1" dirty="0" smtClean="0">
                <a:solidFill>
                  <a:schemeClr val="accent6">
                    <a:lumMod val="50000"/>
                  </a:schemeClr>
                </a:solidFill>
              </a:rPr>
              <a:t>About fifty years after the crucifixion of Jesus, Christians combined the stories of the life and wisdom of Jesus into four books known as Gospels.  Gospel means “good news.” </a:t>
            </a:r>
            <a:endParaRPr lang="en-US" sz="3000" b="1" dirty="0">
              <a:solidFill>
                <a:schemeClr val="accent6">
                  <a:lumMod val="50000"/>
                </a:schemeClr>
              </a:solidFill>
            </a:endParaRPr>
          </a:p>
        </p:txBody>
      </p:sp>
      <p:pic>
        <p:nvPicPr>
          <p:cNvPr id="7170" name="Picture 2" descr="http://spiritstirrer.files.wordpress.com/2012/01/gospels-kells.jpg"/>
          <p:cNvPicPr>
            <a:picLocks noChangeAspect="1" noChangeArrowheads="1"/>
          </p:cNvPicPr>
          <p:nvPr/>
        </p:nvPicPr>
        <p:blipFill>
          <a:blip r:embed="rId2" cstate="print"/>
          <a:srcRect/>
          <a:stretch>
            <a:fillRect/>
          </a:stretch>
        </p:blipFill>
        <p:spPr bwMode="auto">
          <a:xfrm>
            <a:off x="5638800" y="1447800"/>
            <a:ext cx="3124200" cy="3874009"/>
          </a:xfrm>
          <a:prstGeom prst="rect">
            <a:avLst/>
          </a:prstGeom>
          <a:noFill/>
        </p:spPr>
      </p:pic>
    </p:spTree>
  </p:cSld>
  <p:clrMapOvr>
    <a:masterClrMapping/>
  </p:clrMapOvr>
  <p:transition advClick="0" advTm="80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04800" y="762000"/>
            <a:ext cx="5105400"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The first Christians believed that Jesus would quickly return to earth, and so saw no need to create any written records of his life.  </a:t>
            </a:r>
            <a:r>
              <a:rPr lang="en-US" sz="3000" b="1" dirty="0" smtClean="0"/>
              <a:t>About fifty years after the crucifixion of Jesus, Christians combined the stories of the life and wisdom of Jesus into four books known as Gospels.  </a:t>
            </a:r>
            <a:r>
              <a:rPr lang="en-US" sz="3000" b="1" dirty="0" smtClean="0">
                <a:solidFill>
                  <a:schemeClr val="accent6">
                    <a:lumMod val="50000"/>
                  </a:schemeClr>
                </a:solidFill>
              </a:rPr>
              <a:t>Gospel means “good news.” </a:t>
            </a:r>
          </a:p>
        </p:txBody>
      </p:sp>
      <p:pic>
        <p:nvPicPr>
          <p:cNvPr id="7170" name="Picture 2" descr="http://spiritstirrer.files.wordpress.com/2012/01/gospels-kells.jpg"/>
          <p:cNvPicPr>
            <a:picLocks noChangeAspect="1" noChangeArrowheads="1"/>
          </p:cNvPicPr>
          <p:nvPr/>
        </p:nvPicPr>
        <p:blipFill>
          <a:blip r:embed="rId2" cstate="print"/>
          <a:srcRect/>
          <a:stretch>
            <a:fillRect/>
          </a:stretch>
        </p:blipFill>
        <p:spPr bwMode="auto">
          <a:xfrm>
            <a:off x="5638800" y="1447800"/>
            <a:ext cx="3124200" cy="3874009"/>
          </a:xfrm>
          <a:prstGeom prst="rect">
            <a:avLst/>
          </a:prstGeom>
          <a:noFill/>
        </p:spPr>
      </p:pic>
    </p:spTree>
  </p:cSld>
  <p:clrMapOvr>
    <a:masterClrMapping/>
  </p:clrMapOvr>
  <p:transition advClick="0" advTm="10297">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04800" y="762000"/>
            <a:ext cx="5105400"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The first Christians believed that Jesus would quickly return to earth, and so saw no need to create any written records of his life.  About fifty years after the crucifixion of Jesus, Christians combined the stories of the life and wisdom of Jesus into four books known as Gospels.  </a:t>
            </a:r>
            <a:r>
              <a:rPr lang="en-US" sz="3000" b="1" dirty="0" smtClean="0"/>
              <a:t>Gospel means “good news.” </a:t>
            </a:r>
            <a:endParaRPr lang="en-US" sz="3000" b="1" dirty="0"/>
          </a:p>
        </p:txBody>
      </p:sp>
      <p:pic>
        <p:nvPicPr>
          <p:cNvPr id="7170" name="Picture 2" descr="http://spiritstirrer.files.wordpress.com/2012/01/gospels-kells.jpg"/>
          <p:cNvPicPr>
            <a:picLocks noChangeAspect="1" noChangeArrowheads="1"/>
          </p:cNvPicPr>
          <p:nvPr/>
        </p:nvPicPr>
        <p:blipFill>
          <a:blip r:embed="rId2" cstate="print"/>
          <a:srcRect/>
          <a:stretch>
            <a:fillRect/>
          </a:stretch>
        </p:blipFill>
        <p:spPr bwMode="auto">
          <a:xfrm>
            <a:off x="5638800" y="1447800"/>
            <a:ext cx="3124200" cy="3874009"/>
          </a:xfrm>
          <a:prstGeom prst="rect">
            <a:avLst/>
          </a:prstGeom>
          <a:noFill/>
        </p:spPr>
      </p:pic>
    </p:spTree>
  </p:cSld>
  <p:clrMapOvr>
    <a:masterClrMapping/>
  </p:clrMapOvr>
  <p:transition advClick="0" advTm="2109">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881610"/>
          </a:xfrm>
          <a:prstGeom prst="rect">
            <a:avLst/>
          </a:prstGeom>
          <a:noFill/>
        </p:spPr>
        <p:txBody>
          <a:bodyPr wrap="square" rtlCol="0">
            <a:spAutoFit/>
          </a:bodyPr>
          <a:lstStyle/>
          <a:p>
            <a:pPr>
              <a:lnSpc>
                <a:spcPct val="114000"/>
              </a:lnSpc>
            </a:pPr>
            <a:r>
              <a:rPr lang="en-US" sz="3000" b="1" dirty="0" smtClean="0"/>
              <a:t>                                               The </a:t>
            </a:r>
            <a:r>
              <a:rPr lang="en-US" sz="3000" b="1" dirty="0" smtClean="0"/>
              <a:t>Bible is the holy </a:t>
            </a:r>
            <a:r>
              <a:rPr lang="en-US" sz="3000" b="1" dirty="0" smtClean="0"/>
              <a:t>book </a:t>
            </a:r>
            <a:br>
              <a:rPr lang="en-US" sz="3000" b="1" dirty="0" smtClean="0"/>
            </a:br>
            <a:r>
              <a:rPr lang="en-US" sz="3000" b="1" dirty="0" smtClean="0"/>
              <a:t>                                               of </a:t>
            </a:r>
            <a:r>
              <a:rPr lang="en-US" sz="3000" b="1" dirty="0" smtClean="0"/>
              <a:t>Christianity; it consists </a:t>
            </a:r>
            <a:r>
              <a:rPr lang="en-US" sz="3000" b="1" dirty="0" smtClean="0"/>
              <a:t>of</a:t>
            </a:r>
            <a:br>
              <a:rPr lang="en-US" sz="3000" b="1" dirty="0" smtClean="0"/>
            </a:br>
            <a:r>
              <a:rPr lang="en-US" sz="3000" b="1" dirty="0" smtClean="0"/>
              <a:t>                                               </a:t>
            </a:r>
            <a:r>
              <a:rPr lang="en-US" sz="3000" b="1" dirty="0" smtClean="0"/>
              <a:t>the Old Testament and the </a:t>
            </a:r>
            <a:r>
              <a:rPr lang="en-US" sz="3000" b="1" dirty="0" smtClean="0"/>
              <a:t/>
            </a:r>
            <a:br>
              <a:rPr lang="en-US" sz="3000" b="1" dirty="0" smtClean="0"/>
            </a:br>
            <a:r>
              <a:rPr lang="en-US" sz="3000" b="1" dirty="0" smtClean="0"/>
              <a:t>                                               New </a:t>
            </a:r>
            <a:r>
              <a:rPr lang="en-US" sz="3000" b="1" dirty="0" smtClean="0"/>
              <a:t>Testament.  </a:t>
            </a:r>
            <a:r>
              <a:rPr lang="en-US" sz="3000" b="1" dirty="0" smtClean="0">
                <a:solidFill>
                  <a:schemeClr val="accent6">
                    <a:lumMod val="50000"/>
                  </a:schemeClr>
                </a:solidFill>
              </a:rPr>
              <a:t>The Old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                                               Testament </a:t>
            </a:r>
            <a:r>
              <a:rPr lang="en-US" sz="3000" b="1" dirty="0" smtClean="0">
                <a:solidFill>
                  <a:schemeClr val="accent6">
                    <a:lumMod val="50000"/>
                  </a:schemeClr>
                </a:solidFill>
              </a:rPr>
              <a:t>was written long before the time of Jesus; it contains the sacred writings of the Jewish people.  The New Testament includes the Gospels, along with letters written by Paul and other Christian writers.  The Bible has been translated into more than 1,500 languages and has been read by more people than any other book.</a:t>
            </a:r>
            <a:endParaRPr lang="en-US" sz="3000" b="1" dirty="0">
              <a:solidFill>
                <a:schemeClr val="accent6">
                  <a:lumMod val="50000"/>
                </a:schemeClr>
              </a:solidFill>
            </a:endParaRPr>
          </a:p>
        </p:txBody>
      </p:sp>
      <p:pic>
        <p:nvPicPr>
          <p:cNvPr id="6145" name="Picture 1"/>
          <p:cNvPicPr>
            <a:picLocks noChangeAspect="1" noChangeArrowheads="1"/>
          </p:cNvPicPr>
          <p:nvPr/>
        </p:nvPicPr>
        <p:blipFill>
          <a:blip r:embed="rId2" cstate="print"/>
          <a:srcRect/>
          <a:stretch>
            <a:fillRect/>
          </a:stretch>
        </p:blipFill>
        <p:spPr bwMode="auto">
          <a:xfrm>
            <a:off x="304800" y="965200"/>
            <a:ext cx="3811587" cy="2387600"/>
          </a:xfrm>
          <a:prstGeom prst="rect">
            <a:avLst/>
          </a:prstGeom>
          <a:noFill/>
          <a:ln w="9525">
            <a:noFill/>
            <a:miter lim="800000"/>
            <a:headEnd/>
            <a:tailEnd/>
          </a:ln>
          <a:effectLst/>
        </p:spPr>
      </p:pic>
    </p:spTree>
  </p:cSld>
  <p:clrMapOvr>
    <a:masterClrMapping/>
  </p:clrMapOvr>
  <p:transition advClick="0" advTm="773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2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                                               The </a:t>
            </a:r>
            <a:r>
              <a:rPr lang="en-US" sz="3000" b="1" dirty="0" smtClean="0">
                <a:solidFill>
                  <a:schemeClr val="accent6">
                    <a:lumMod val="50000"/>
                  </a:schemeClr>
                </a:solidFill>
              </a:rPr>
              <a:t>Bible is the holy </a:t>
            </a:r>
            <a:r>
              <a:rPr lang="en-US" sz="3000" b="1" dirty="0" smtClean="0">
                <a:solidFill>
                  <a:schemeClr val="accent6">
                    <a:lumMod val="50000"/>
                  </a:schemeClr>
                </a:solidFill>
              </a:rPr>
              <a:t>book </a:t>
            </a:r>
            <a:br>
              <a:rPr lang="en-US" sz="3000" b="1" dirty="0" smtClean="0">
                <a:solidFill>
                  <a:schemeClr val="accent6">
                    <a:lumMod val="50000"/>
                  </a:schemeClr>
                </a:solidFill>
              </a:rPr>
            </a:br>
            <a:r>
              <a:rPr lang="en-US" sz="3000" b="1" dirty="0" smtClean="0">
                <a:solidFill>
                  <a:schemeClr val="accent6">
                    <a:lumMod val="50000"/>
                  </a:schemeClr>
                </a:solidFill>
              </a:rPr>
              <a:t>                                               of </a:t>
            </a:r>
            <a:r>
              <a:rPr lang="en-US" sz="3000" b="1" dirty="0" smtClean="0">
                <a:solidFill>
                  <a:schemeClr val="accent6">
                    <a:lumMod val="50000"/>
                  </a:schemeClr>
                </a:solidFill>
              </a:rPr>
              <a:t>Christianity; it consists </a:t>
            </a:r>
            <a:r>
              <a:rPr lang="en-US" sz="3000" b="1" dirty="0" smtClean="0">
                <a:solidFill>
                  <a:schemeClr val="accent6">
                    <a:lumMod val="50000"/>
                  </a:schemeClr>
                </a:solidFill>
              </a:rPr>
              <a:t>of</a:t>
            </a:r>
            <a:br>
              <a:rPr lang="en-US" sz="3000" b="1" dirty="0" smtClean="0">
                <a:solidFill>
                  <a:schemeClr val="accent6">
                    <a:lumMod val="50000"/>
                  </a:schemeClr>
                </a:solidFill>
              </a:rPr>
            </a:br>
            <a:r>
              <a:rPr lang="en-US" sz="3000" b="1" dirty="0" smtClean="0">
                <a:solidFill>
                  <a:schemeClr val="accent6">
                    <a:lumMod val="50000"/>
                  </a:schemeClr>
                </a:solidFill>
              </a:rPr>
              <a:t>                                               </a:t>
            </a:r>
            <a:r>
              <a:rPr lang="en-US" sz="3000" b="1" dirty="0" smtClean="0">
                <a:solidFill>
                  <a:schemeClr val="accent6">
                    <a:lumMod val="50000"/>
                  </a:schemeClr>
                </a:solidFill>
              </a:rPr>
              <a:t>the Old Testament and the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                                               New </a:t>
            </a:r>
            <a:r>
              <a:rPr lang="en-US" sz="3000" b="1" dirty="0" smtClean="0">
                <a:solidFill>
                  <a:schemeClr val="accent6">
                    <a:lumMod val="50000"/>
                  </a:schemeClr>
                </a:solidFill>
              </a:rPr>
              <a:t>Testament.  </a:t>
            </a:r>
            <a:r>
              <a:rPr lang="en-US" sz="3000" b="1" dirty="0" smtClean="0"/>
              <a:t>The Old </a:t>
            </a:r>
            <a:r>
              <a:rPr lang="en-US" sz="3000" b="1" dirty="0" smtClean="0"/>
              <a:t/>
            </a:r>
            <a:br>
              <a:rPr lang="en-US" sz="3000" b="1" dirty="0" smtClean="0"/>
            </a:br>
            <a:r>
              <a:rPr lang="en-US" sz="3000" b="1" dirty="0" smtClean="0"/>
              <a:t>                                               Testament </a:t>
            </a:r>
            <a:r>
              <a:rPr lang="en-US" sz="3000" b="1" dirty="0" smtClean="0"/>
              <a:t>was written long before the time of Jesus; it contains the sacred writings of the Jewish people. </a:t>
            </a:r>
            <a:r>
              <a:rPr lang="en-US" sz="3000" b="1" dirty="0" smtClean="0">
                <a:solidFill>
                  <a:schemeClr val="accent6">
                    <a:lumMod val="50000"/>
                  </a:schemeClr>
                </a:solidFill>
              </a:rPr>
              <a:t> The New Testament includes the Gospels, along with letters written by Paul and other Christian writers.  The Bible has been translated into more than 1,500 languages and has been read by more people than any other book.</a:t>
            </a:r>
            <a:endParaRPr lang="en-US" sz="3000" b="1" dirty="0">
              <a:solidFill>
                <a:schemeClr val="accent6">
                  <a:lumMod val="50000"/>
                </a:schemeClr>
              </a:solidFill>
            </a:endParaRPr>
          </a:p>
        </p:txBody>
      </p:sp>
      <p:pic>
        <p:nvPicPr>
          <p:cNvPr id="6145" name="Picture 1"/>
          <p:cNvPicPr>
            <a:picLocks noChangeAspect="1" noChangeArrowheads="1"/>
          </p:cNvPicPr>
          <p:nvPr/>
        </p:nvPicPr>
        <p:blipFill>
          <a:blip r:embed="rId2" cstate="print"/>
          <a:srcRect/>
          <a:stretch>
            <a:fillRect/>
          </a:stretch>
        </p:blipFill>
        <p:spPr bwMode="auto">
          <a:xfrm>
            <a:off x="304800" y="965200"/>
            <a:ext cx="3811587" cy="2387600"/>
          </a:xfrm>
          <a:prstGeom prst="rect">
            <a:avLst/>
          </a:prstGeom>
          <a:noFill/>
          <a:ln w="9525">
            <a:noFill/>
            <a:miter lim="800000"/>
            <a:headEnd/>
            <a:tailEnd/>
          </a:ln>
          <a:effectLst/>
        </p:spPr>
      </p:pic>
    </p:spTree>
  </p:cSld>
  <p:clrMapOvr>
    <a:masterClrMapping/>
  </p:clrMapOvr>
  <p:transition advClick="0" advTm="7265">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                                               The </a:t>
            </a:r>
            <a:r>
              <a:rPr lang="en-US" sz="3000" b="1" dirty="0" smtClean="0">
                <a:solidFill>
                  <a:schemeClr val="accent6">
                    <a:lumMod val="50000"/>
                  </a:schemeClr>
                </a:solidFill>
              </a:rPr>
              <a:t>Bible is the holy </a:t>
            </a:r>
            <a:r>
              <a:rPr lang="en-US" sz="3000" b="1" dirty="0" smtClean="0">
                <a:solidFill>
                  <a:schemeClr val="accent6">
                    <a:lumMod val="50000"/>
                  </a:schemeClr>
                </a:solidFill>
              </a:rPr>
              <a:t>book </a:t>
            </a:r>
            <a:br>
              <a:rPr lang="en-US" sz="3000" b="1" dirty="0" smtClean="0">
                <a:solidFill>
                  <a:schemeClr val="accent6">
                    <a:lumMod val="50000"/>
                  </a:schemeClr>
                </a:solidFill>
              </a:rPr>
            </a:br>
            <a:r>
              <a:rPr lang="en-US" sz="3000" b="1" dirty="0" smtClean="0">
                <a:solidFill>
                  <a:schemeClr val="accent6">
                    <a:lumMod val="50000"/>
                  </a:schemeClr>
                </a:solidFill>
              </a:rPr>
              <a:t>                                               of </a:t>
            </a:r>
            <a:r>
              <a:rPr lang="en-US" sz="3000" b="1" dirty="0" smtClean="0">
                <a:solidFill>
                  <a:schemeClr val="accent6">
                    <a:lumMod val="50000"/>
                  </a:schemeClr>
                </a:solidFill>
              </a:rPr>
              <a:t>Christianity; it consists </a:t>
            </a:r>
            <a:r>
              <a:rPr lang="en-US" sz="3000" b="1" dirty="0" smtClean="0">
                <a:solidFill>
                  <a:schemeClr val="accent6">
                    <a:lumMod val="50000"/>
                  </a:schemeClr>
                </a:solidFill>
              </a:rPr>
              <a:t>of</a:t>
            </a:r>
            <a:br>
              <a:rPr lang="en-US" sz="3000" b="1" dirty="0" smtClean="0">
                <a:solidFill>
                  <a:schemeClr val="accent6">
                    <a:lumMod val="50000"/>
                  </a:schemeClr>
                </a:solidFill>
              </a:rPr>
            </a:br>
            <a:r>
              <a:rPr lang="en-US" sz="3000" b="1" dirty="0" smtClean="0">
                <a:solidFill>
                  <a:schemeClr val="accent6">
                    <a:lumMod val="50000"/>
                  </a:schemeClr>
                </a:solidFill>
              </a:rPr>
              <a:t>                                               </a:t>
            </a:r>
            <a:r>
              <a:rPr lang="en-US" sz="3000" b="1" dirty="0" smtClean="0">
                <a:solidFill>
                  <a:schemeClr val="accent6">
                    <a:lumMod val="50000"/>
                  </a:schemeClr>
                </a:solidFill>
              </a:rPr>
              <a:t>the Old Testament and the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                                               New </a:t>
            </a:r>
            <a:r>
              <a:rPr lang="en-US" sz="3000" b="1" dirty="0" smtClean="0">
                <a:solidFill>
                  <a:schemeClr val="accent6">
                    <a:lumMod val="50000"/>
                  </a:schemeClr>
                </a:solidFill>
              </a:rPr>
              <a:t>Testament.  The Old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                                               Testament </a:t>
            </a:r>
            <a:r>
              <a:rPr lang="en-US" sz="3000" b="1" dirty="0" smtClean="0">
                <a:solidFill>
                  <a:schemeClr val="accent6">
                    <a:lumMod val="50000"/>
                  </a:schemeClr>
                </a:solidFill>
              </a:rPr>
              <a:t>was written long before the time of Jesus; it contains the sacred writings of the Jewish people.  </a:t>
            </a:r>
            <a:r>
              <a:rPr lang="en-US" sz="3000" b="1" dirty="0" smtClean="0"/>
              <a:t>The New Testament includes the Gospels, along with letters written by Paul and other Christian writers.  </a:t>
            </a:r>
            <a:r>
              <a:rPr lang="en-US" sz="3000" b="1" dirty="0" smtClean="0">
                <a:solidFill>
                  <a:schemeClr val="accent6">
                    <a:lumMod val="50000"/>
                  </a:schemeClr>
                </a:solidFill>
              </a:rPr>
              <a:t>The Bible has been translated into more than 1,500 languages and has been read by more people than any other book.</a:t>
            </a:r>
            <a:endParaRPr lang="en-US" sz="3000" b="1" dirty="0">
              <a:solidFill>
                <a:schemeClr val="accent6">
                  <a:lumMod val="50000"/>
                </a:schemeClr>
              </a:solidFill>
            </a:endParaRPr>
          </a:p>
        </p:txBody>
      </p:sp>
      <p:pic>
        <p:nvPicPr>
          <p:cNvPr id="6145" name="Picture 1"/>
          <p:cNvPicPr>
            <a:picLocks noChangeAspect="1" noChangeArrowheads="1"/>
          </p:cNvPicPr>
          <p:nvPr/>
        </p:nvPicPr>
        <p:blipFill>
          <a:blip r:embed="rId2" cstate="print"/>
          <a:srcRect/>
          <a:stretch>
            <a:fillRect/>
          </a:stretch>
        </p:blipFill>
        <p:spPr bwMode="auto">
          <a:xfrm>
            <a:off x="304800" y="965200"/>
            <a:ext cx="3811587" cy="2387600"/>
          </a:xfrm>
          <a:prstGeom prst="rect">
            <a:avLst/>
          </a:prstGeom>
          <a:noFill/>
          <a:ln w="9525">
            <a:noFill/>
            <a:miter lim="800000"/>
            <a:headEnd/>
            <a:tailEnd/>
          </a:ln>
          <a:effectLst/>
        </p:spPr>
      </p:pic>
    </p:spTree>
  </p:cSld>
  <p:clrMapOvr>
    <a:masterClrMapping/>
  </p:clrMapOvr>
  <p:transition advClick="0" advTm="6094">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                                               The </a:t>
            </a:r>
            <a:r>
              <a:rPr lang="en-US" sz="3000" b="1" dirty="0" smtClean="0">
                <a:solidFill>
                  <a:schemeClr val="accent6">
                    <a:lumMod val="50000"/>
                  </a:schemeClr>
                </a:solidFill>
              </a:rPr>
              <a:t>Bible is the holy </a:t>
            </a:r>
            <a:r>
              <a:rPr lang="en-US" sz="3000" b="1" dirty="0" smtClean="0">
                <a:solidFill>
                  <a:schemeClr val="accent6">
                    <a:lumMod val="50000"/>
                  </a:schemeClr>
                </a:solidFill>
              </a:rPr>
              <a:t>book </a:t>
            </a:r>
            <a:br>
              <a:rPr lang="en-US" sz="3000" b="1" dirty="0" smtClean="0">
                <a:solidFill>
                  <a:schemeClr val="accent6">
                    <a:lumMod val="50000"/>
                  </a:schemeClr>
                </a:solidFill>
              </a:rPr>
            </a:br>
            <a:r>
              <a:rPr lang="en-US" sz="3000" b="1" dirty="0" smtClean="0">
                <a:solidFill>
                  <a:schemeClr val="accent6">
                    <a:lumMod val="50000"/>
                  </a:schemeClr>
                </a:solidFill>
              </a:rPr>
              <a:t>                                               of </a:t>
            </a:r>
            <a:r>
              <a:rPr lang="en-US" sz="3000" b="1" dirty="0" smtClean="0">
                <a:solidFill>
                  <a:schemeClr val="accent6">
                    <a:lumMod val="50000"/>
                  </a:schemeClr>
                </a:solidFill>
              </a:rPr>
              <a:t>Christianity; it consists </a:t>
            </a:r>
            <a:r>
              <a:rPr lang="en-US" sz="3000" b="1" dirty="0" smtClean="0">
                <a:solidFill>
                  <a:schemeClr val="accent6">
                    <a:lumMod val="50000"/>
                  </a:schemeClr>
                </a:solidFill>
              </a:rPr>
              <a:t>of</a:t>
            </a:r>
            <a:br>
              <a:rPr lang="en-US" sz="3000" b="1" dirty="0" smtClean="0">
                <a:solidFill>
                  <a:schemeClr val="accent6">
                    <a:lumMod val="50000"/>
                  </a:schemeClr>
                </a:solidFill>
              </a:rPr>
            </a:br>
            <a:r>
              <a:rPr lang="en-US" sz="3000" b="1" dirty="0" smtClean="0">
                <a:solidFill>
                  <a:schemeClr val="accent6">
                    <a:lumMod val="50000"/>
                  </a:schemeClr>
                </a:solidFill>
              </a:rPr>
              <a:t>                                               </a:t>
            </a:r>
            <a:r>
              <a:rPr lang="en-US" sz="3000" b="1" dirty="0" smtClean="0">
                <a:solidFill>
                  <a:schemeClr val="accent6">
                    <a:lumMod val="50000"/>
                  </a:schemeClr>
                </a:solidFill>
              </a:rPr>
              <a:t>the Old Testament and the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                                               New </a:t>
            </a:r>
            <a:r>
              <a:rPr lang="en-US" sz="3000" b="1" dirty="0" smtClean="0">
                <a:solidFill>
                  <a:schemeClr val="accent6">
                    <a:lumMod val="50000"/>
                  </a:schemeClr>
                </a:solidFill>
              </a:rPr>
              <a:t>Testament.  The Old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                                               Testament </a:t>
            </a:r>
            <a:r>
              <a:rPr lang="en-US" sz="3000" b="1" dirty="0" smtClean="0">
                <a:solidFill>
                  <a:schemeClr val="accent6">
                    <a:lumMod val="50000"/>
                  </a:schemeClr>
                </a:solidFill>
              </a:rPr>
              <a:t>was written long before the time of Jesus; it contains the sacred writings of the Jewish people.  The New Testament includes the Gospels, along with letters written by Paul and other Christian writers.  </a:t>
            </a:r>
            <a:r>
              <a:rPr lang="en-US" sz="3000" b="1" dirty="0" smtClean="0"/>
              <a:t>The Bible has been translated into more than 1,500 languages and has been read by more people than any other book.</a:t>
            </a:r>
            <a:endParaRPr lang="en-US" sz="3000" b="1" dirty="0"/>
          </a:p>
        </p:txBody>
      </p:sp>
      <p:pic>
        <p:nvPicPr>
          <p:cNvPr id="6145" name="Picture 1"/>
          <p:cNvPicPr>
            <a:picLocks noChangeAspect="1" noChangeArrowheads="1"/>
          </p:cNvPicPr>
          <p:nvPr/>
        </p:nvPicPr>
        <p:blipFill>
          <a:blip r:embed="rId2" cstate="print"/>
          <a:srcRect/>
          <a:stretch>
            <a:fillRect/>
          </a:stretch>
        </p:blipFill>
        <p:spPr bwMode="auto">
          <a:xfrm>
            <a:off x="304800" y="965200"/>
            <a:ext cx="3811587" cy="2387600"/>
          </a:xfrm>
          <a:prstGeom prst="rect">
            <a:avLst/>
          </a:prstGeom>
          <a:noFill/>
          <a:ln w="9525">
            <a:noFill/>
            <a:miter lim="800000"/>
            <a:headEnd/>
            <a:tailEnd/>
          </a:ln>
          <a:effectLst/>
        </p:spPr>
      </p:pic>
    </p:spTree>
  </p:cSld>
  <p:clrMapOvr>
    <a:masterClrMapping/>
  </p:clrMapOvr>
  <p:transition advClick="0" advTm="7641">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2723823"/>
          </a:xfrm>
          <a:prstGeom prst="rect">
            <a:avLst/>
          </a:prstGeom>
          <a:noFill/>
        </p:spPr>
        <p:txBody>
          <a:bodyPr wrap="square" rtlCol="0">
            <a:spAutoFit/>
          </a:bodyPr>
          <a:lstStyle/>
          <a:p>
            <a:pPr>
              <a:lnSpc>
                <a:spcPct val="114000"/>
              </a:lnSpc>
            </a:pPr>
            <a:r>
              <a:rPr lang="en-US" sz="3000" b="1" dirty="0" smtClean="0"/>
              <a:t>Most of the people who lived in and near Jerusalem during the reign of Caesar Augustus were Jews who believed in one God.  </a:t>
            </a:r>
            <a:r>
              <a:rPr lang="en-US" sz="3000" b="1" dirty="0" smtClean="0">
                <a:solidFill>
                  <a:schemeClr val="accent6">
                    <a:lumMod val="50000"/>
                  </a:schemeClr>
                </a:solidFill>
              </a:rPr>
              <a:t>This was unusual because at that time, most Romans were polytheists.  Polytheists are people who believe in many gods.</a:t>
            </a:r>
            <a:endParaRPr lang="en-US" sz="3000" b="1" dirty="0">
              <a:solidFill>
                <a:schemeClr val="accent6">
                  <a:lumMod val="50000"/>
                </a:schemeClr>
              </a:solidFill>
            </a:endParaRPr>
          </a:p>
        </p:txBody>
      </p:sp>
      <p:pic>
        <p:nvPicPr>
          <p:cNvPr id="13315" name="Picture 3"/>
          <p:cNvPicPr>
            <a:picLocks noChangeAspect="1" noChangeArrowheads="1"/>
          </p:cNvPicPr>
          <p:nvPr/>
        </p:nvPicPr>
        <p:blipFill>
          <a:blip r:embed="rId2" cstate="print"/>
          <a:srcRect/>
          <a:stretch>
            <a:fillRect/>
          </a:stretch>
        </p:blipFill>
        <p:spPr bwMode="auto">
          <a:xfrm>
            <a:off x="838200" y="3581400"/>
            <a:ext cx="7608887" cy="2959100"/>
          </a:xfrm>
          <a:prstGeom prst="rect">
            <a:avLst/>
          </a:prstGeom>
          <a:noFill/>
          <a:ln w="9525">
            <a:noFill/>
            <a:miter lim="800000"/>
            <a:headEnd/>
            <a:tailEnd/>
          </a:ln>
          <a:effectLst>
            <a:outerShdw blurRad="50800" dist="215900" dir="8400000" algn="t" rotWithShape="0">
              <a:prstClr val="black">
                <a:alpha val="40000"/>
              </a:prstClr>
            </a:outerShdw>
          </a:effectLst>
        </p:spPr>
      </p:pic>
    </p:spTree>
  </p:cSld>
  <p:clrMapOvr>
    <a:masterClrMapping/>
  </p:clrMapOvr>
  <p:transition advClick="0" advTm="78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200400" y="762000"/>
            <a:ext cx="5638800" cy="5355312"/>
          </a:xfrm>
          <a:prstGeom prst="rect">
            <a:avLst/>
          </a:prstGeom>
          <a:noFill/>
        </p:spPr>
        <p:txBody>
          <a:bodyPr wrap="square" rtlCol="0">
            <a:spAutoFit/>
          </a:bodyPr>
          <a:lstStyle/>
          <a:p>
            <a:pPr>
              <a:lnSpc>
                <a:spcPct val="114000"/>
              </a:lnSpc>
            </a:pPr>
            <a:r>
              <a:rPr lang="en-US" sz="3000" b="1" dirty="0" smtClean="0"/>
              <a:t>At first, the Romans did not mind that Christians did not worship Roman gods.  </a:t>
            </a:r>
            <a:r>
              <a:rPr lang="en-US" sz="3000" b="1" dirty="0" smtClean="0">
                <a:solidFill>
                  <a:schemeClr val="accent6">
                    <a:lumMod val="50000"/>
                  </a:schemeClr>
                </a:solidFill>
              </a:rPr>
              <a:t>The Roman Empire was prosperous, and there were not many Christians.  The Emperor Nero began persecuting Christians in </a:t>
            </a:r>
            <a:r>
              <a:rPr lang="en-US" sz="2400" b="1" dirty="0" smtClean="0">
                <a:solidFill>
                  <a:schemeClr val="accent6">
                    <a:lumMod val="50000"/>
                  </a:schemeClr>
                </a:solidFill>
              </a:rPr>
              <a:t>AD</a:t>
            </a:r>
            <a:r>
              <a:rPr lang="en-US" sz="3000" b="1" dirty="0" smtClean="0">
                <a:solidFill>
                  <a:schemeClr val="accent6">
                    <a:lumMod val="50000"/>
                  </a:schemeClr>
                </a:solidFill>
              </a:rPr>
              <a:t>64.  Nero blamed Christians for causing a great fire that burned for more than five days and destroyed much of Rome.  </a:t>
            </a:r>
            <a:endParaRPr lang="en-US" sz="3000" b="1" dirty="0">
              <a:solidFill>
                <a:schemeClr val="accent6">
                  <a:lumMod val="50000"/>
                </a:schemeClr>
              </a:solidFill>
            </a:endParaRPr>
          </a:p>
        </p:txBody>
      </p:sp>
      <p:pic>
        <p:nvPicPr>
          <p:cNvPr id="5" name="Picture 4" descr="702nero.png"/>
          <p:cNvPicPr>
            <a:picLocks noChangeAspect="1"/>
          </p:cNvPicPr>
          <p:nvPr/>
        </p:nvPicPr>
        <p:blipFill>
          <a:blip r:embed="rId2" cstate="print"/>
          <a:stretch>
            <a:fillRect/>
          </a:stretch>
        </p:blipFill>
        <p:spPr>
          <a:xfrm>
            <a:off x="381000" y="1905000"/>
            <a:ext cx="2559823" cy="3430163"/>
          </a:xfrm>
          <a:prstGeom prst="rect">
            <a:avLst/>
          </a:prstGeom>
        </p:spPr>
      </p:pic>
    </p:spTree>
  </p:cSld>
  <p:clrMapOvr>
    <a:masterClrMapping/>
  </p:clrMapOvr>
  <p:transition advClick="0" advTm="52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200400" y="762000"/>
            <a:ext cx="5638800" cy="5355312"/>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At first, the Romans did not mind that Christians did not worship Roman gods.  </a:t>
            </a:r>
            <a:r>
              <a:rPr lang="en-US" sz="3000" b="1" dirty="0" smtClean="0"/>
              <a:t>The Roman Empire was prosperous, and there were not many Christians.  </a:t>
            </a:r>
            <a:r>
              <a:rPr lang="en-US" sz="3000" b="1" dirty="0" smtClean="0">
                <a:solidFill>
                  <a:schemeClr val="accent6">
                    <a:lumMod val="50000"/>
                  </a:schemeClr>
                </a:solidFill>
              </a:rPr>
              <a:t>The Emperor Nero began persecuting Christians in </a:t>
            </a:r>
            <a:r>
              <a:rPr lang="en-US" sz="2400" b="1" dirty="0" smtClean="0">
                <a:solidFill>
                  <a:schemeClr val="accent6">
                    <a:lumMod val="50000"/>
                  </a:schemeClr>
                </a:solidFill>
              </a:rPr>
              <a:t>AD</a:t>
            </a:r>
            <a:r>
              <a:rPr lang="en-US" sz="3000" b="1" dirty="0" smtClean="0">
                <a:solidFill>
                  <a:schemeClr val="accent6">
                    <a:lumMod val="50000"/>
                  </a:schemeClr>
                </a:solidFill>
              </a:rPr>
              <a:t>64.  Nero blamed Christians for causing a great fire that burned for more than five days and destroyed much of Rome.  </a:t>
            </a:r>
            <a:endParaRPr lang="en-US" sz="3000" b="1" dirty="0">
              <a:solidFill>
                <a:schemeClr val="accent6">
                  <a:lumMod val="50000"/>
                </a:schemeClr>
              </a:solidFill>
            </a:endParaRPr>
          </a:p>
        </p:txBody>
      </p:sp>
      <p:pic>
        <p:nvPicPr>
          <p:cNvPr id="5" name="Picture 4" descr="702nero.png"/>
          <p:cNvPicPr>
            <a:picLocks noChangeAspect="1"/>
          </p:cNvPicPr>
          <p:nvPr/>
        </p:nvPicPr>
        <p:blipFill>
          <a:blip r:embed="rId2" cstate="print"/>
          <a:stretch>
            <a:fillRect/>
          </a:stretch>
        </p:blipFill>
        <p:spPr>
          <a:xfrm>
            <a:off x="381000" y="1905000"/>
            <a:ext cx="2559823" cy="3430163"/>
          </a:xfrm>
          <a:prstGeom prst="rect">
            <a:avLst/>
          </a:prstGeom>
        </p:spPr>
      </p:pic>
    </p:spTree>
  </p:cSld>
  <p:clrMapOvr>
    <a:masterClrMapping/>
  </p:clrMapOvr>
  <p:transition advClick="0" advTm="3282">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200400" y="762000"/>
            <a:ext cx="5638800" cy="5355312"/>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At first, the Romans did not mind that Christians did not worship Roman gods.  The Roman Empire was prosperous, and there were not many Christians.  </a:t>
            </a:r>
            <a:r>
              <a:rPr lang="en-US" sz="3000" b="1" dirty="0" smtClean="0"/>
              <a:t>The Emperor Nero began persecuting Christians in </a:t>
            </a:r>
            <a:r>
              <a:rPr lang="en-US" sz="2400" b="1" dirty="0" smtClean="0"/>
              <a:t>AD</a:t>
            </a:r>
            <a:r>
              <a:rPr lang="en-US" sz="3000" b="1" dirty="0" smtClean="0"/>
              <a:t>64.</a:t>
            </a:r>
            <a:r>
              <a:rPr lang="en-US" sz="3000" b="1" dirty="0" smtClean="0">
                <a:solidFill>
                  <a:schemeClr val="accent6">
                    <a:lumMod val="50000"/>
                  </a:schemeClr>
                </a:solidFill>
              </a:rPr>
              <a:t>  Nero blamed Christians for causing a great fire that burned for more than five days and destroyed much of Rome.  </a:t>
            </a:r>
            <a:endParaRPr lang="en-US" sz="3000" b="1" dirty="0">
              <a:solidFill>
                <a:schemeClr val="accent6">
                  <a:lumMod val="50000"/>
                </a:schemeClr>
              </a:solidFill>
            </a:endParaRPr>
          </a:p>
        </p:txBody>
      </p:sp>
      <p:pic>
        <p:nvPicPr>
          <p:cNvPr id="5" name="Picture 4" descr="702nero.png"/>
          <p:cNvPicPr>
            <a:picLocks noChangeAspect="1"/>
          </p:cNvPicPr>
          <p:nvPr/>
        </p:nvPicPr>
        <p:blipFill>
          <a:blip r:embed="rId2" cstate="print"/>
          <a:stretch>
            <a:fillRect/>
          </a:stretch>
        </p:blipFill>
        <p:spPr>
          <a:xfrm>
            <a:off x="381000" y="1905000"/>
            <a:ext cx="2559823" cy="3430163"/>
          </a:xfrm>
          <a:prstGeom prst="rect">
            <a:avLst/>
          </a:prstGeom>
        </p:spPr>
      </p:pic>
    </p:spTree>
  </p:cSld>
  <p:clrMapOvr>
    <a:masterClrMapping/>
  </p:clrMapOvr>
  <p:transition advClick="0" advTm="5219">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200400" y="762000"/>
            <a:ext cx="5638800" cy="5355312"/>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At first, the Romans did not mind that Christians did not worship Roman gods.  The Roman Empire was prosperous, and there were not many Christians.  The Emperor Nero began persecuting Christians in </a:t>
            </a:r>
            <a:r>
              <a:rPr lang="en-US" sz="2400" b="1" dirty="0" smtClean="0">
                <a:solidFill>
                  <a:schemeClr val="accent6">
                    <a:lumMod val="50000"/>
                  </a:schemeClr>
                </a:solidFill>
              </a:rPr>
              <a:t>AD</a:t>
            </a:r>
            <a:r>
              <a:rPr lang="en-US" sz="3000" b="1" dirty="0" smtClean="0">
                <a:solidFill>
                  <a:schemeClr val="accent6">
                    <a:lumMod val="50000"/>
                  </a:schemeClr>
                </a:solidFill>
              </a:rPr>
              <a:t>64.  </a:t>
            </a:r>
            <a:r>
              <a:rPr lang="en-US" sz="3000" b="1" dirty="0" smtClean="0"/>
              <a:t>Nero blamed Christians for causing a great fire that burned for more than five days and destroyed much of Rome.  </a:t>
            </a:r>
            <a:endParaRPr lang="en-US" sz="3000" b="1" dirty="0"/>
          </a:p>
        </p:txBody>
      </p:sp>
      <p:pic>
        <p:nvPicPr>
          <p:cNvPr id="5" name="Picture 4" descr="702nero.png"/>
          <p:cNvPicPr>
            <a:picLocks noChangeAspect="1"/>
          </p:cNvPicPr>
          <p:nvPr/>
        </p:nvPicPr>
        <p:blipFill>
          <a:blip r:embed="rId2" cstate="print"/>
          <a:stretch>
            <a:fillRect/>
          </a:stretch>
        </p:blipFill>
        <p:spPr>
          <a:xfrm>
            <a:off x="381000" y="1905000"/>
            <a:ext cx="2559823" cy="3430163"/>
          </a:xfrm>
          <a:prstGeom prst="rect">
            <a:avLst/>
          </a:prstGeom>
        </p:spPr>
      </p:pic>
    </p:spTree>
  </p:cSld>
  <p:clrMapOvr>
    <a:masterClrMapping/>
  </p:clrMapOvr>
  <p:transition advClick="0" advTm="7062">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4302716"/>
          </a:xfrm>
          <a:prstGeom prst="rect">
            <a:avLst/>
          </a:prstGeom>
          <a:noFill/>
        </p:spPr>
        <p:txBody>
          <a:bodyPr wrap="square" rtlCol="0">
            <a:spAutoFit/>
          </a:bodyPr>
          <a:lstStyle/>
          <a:p>
            <a:pPr>
              <a:lnSpc>
                <a:spcPct val="114000"/>
              </a:lnSpc>
            </a:pPr>
            <a:r>
              <a:rPr lang="en-US" sz="3000" b="1" dirty="0" smtClean="0"/>
              <a:t>Within the next two hundred years, barbarian warriors attacked the empire.  </a:t>
            </a:r>
            <a:r>
              <a:rPr lang="en-US" sz="3000" b="1" dirty="0" smtClean="0">
                <a:solidFill>
                  <a:schemeClr val="accent6">
                    <a:lumMod val="50000"/>
                  </a:schemeClr>
                </a:solidFill>
              </a:rPr>
              <a:t>Many Romans suggested that the Roman Empire was experiencing bad times because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a </a:t>
            </a:r>
            <a:r>
              <a:rPr lang="en-US" sz="3000" b="1" dirty="0" smtClean="0">
                <a:solidFill>
                  <a:schemeClr val="accent6">
                    <a:lumMod val="50000"/>
                  </a:schemeClr>
                </a:solidFill>
              </a:rPr>
              <a:t>growing group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of Christians </a:t>
            </a:r>
            <a:r>
              <a:rPr lang="en-US" sz="3000" b="1" dirty="0" smtClean="0">
                <a:solidFill>
                  <a:schemeClr val="accent6">
                    <a:lumMod val="50000"/>
                  </a:schemeClr>
                </a:solidFill>
              </a:rPr>
              <a:t>did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not worship the </a:t>
            </a:r>
            <a:br>
              <a:rPr lang="en-US" sz="3000" b="1" dirty="0" smtClean="0">
                <a:solidFill>
                  <a:schemeClr val="accent6">
                    <a:lumMod val="50000"/>
                  </a:schemeClr>
                </a:solidFill>
              </a:rPr>
            </a:br>
            <a:r>
              <a:rPr lang="en-US" sz="3000" b="1" dirty="0" smtClean="0">
                <a:solidFill>
                  <a:schemeClr val="accent6">
                    <a:lumMod val="50000"/>
                  </a:schemeClr>
                </a:solidFill>
              </a:rPr>
              <a:t>Roman </a:t>
            </a:r>
            <a:r>
              <a:rPr lang="en-US" sz="3000" b="1" dirty="0" smtClean="0">
                <a:solidFill>
                  <a:schemeClr val="accent6">
                    <a:lumMod val="50000"/>
                  </a:schemeClr>
                </a:solidFill>
              </a:rPr>
              <a:t>gods.</a:t>
            </a:r>
            <a:endParaRPr lang="en-US" sz="3000" b="1" dirty="0">
              <a:solidFill>
                <a:schemeClr val="accent6">
                  <a:lumMod val="50000"/>
                </a:schemeClr>
              </a:solidFill>
            </a:endParaRPr>
          </a:p>
        </p:txBody>
      </p:sp>
      <p:pic>
        <p:nvPicPr>
          <p:cNvPr id="4097" name="Picture 1"/>
          <p:cNvPicPr>
            <a:picLocks noChangeAspect="1" noChangeArrowheads="1"/>
          </p:cNvPicPr>
          <p:nvPr/>
        </p:nvPicPr>
        <p:blipFill>
          <a:blip r:embed="rId2" cstate="print"/>
          <a:srcRect/>
          <a:stretch>
            <a:fillRect/>
          </a:stretch>
        </p:blipFill>
        <p:spPr bwMode="auto">
          <a:xfrm>
            <a:off x="3427413" y="2640013"/>
            <a:ext cx="5716587" cy="4217987"/>
          </a:xfrm>
          <a:prstGeom prst="rect">
            <a:avLst/>
          </a:prstGeom>
          <a:noFill/>
          <a:ln w="9525">
            <a:noFill/>
            <a:miter lim="800000"/>
            <a:headEnd/>
            <a:tailEnd/>
          </a:ln>
          <a:effectLst/>
        </p:spPr>
      </p:pic>
    </p:spTree>
  </p:cSld>
  <p:clrMapOvr>
    <a:masterClrMapping/>
  </p:clrMapOvr>
  <p:transition advClick="0" advTm="50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fade">
                                      <p:cBhvr>
                                        <p:cTn id="7" dur="2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4302716"/>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Within the next two hundred years, barbarian warriors attacked the empire.  </a:t>
            </a:r>
            <a:r>
              <a:rPr lang="en-US" sz="3000" b="1" dirty="0" smtClean="0"/>
              <a:t>Many Romans suggested that the Roman Empire was experiencing bad times because </a:t>
            </a:r>
            <a:r>
              <a:rPr lang="en-US" sz="3000" b="1" dirty="0" smtClean="0"/>
              <a:t/>
            </a:r>
            <a:br>
              <a:rPr lang="en-US" sz="3000" b="1" dirty="0" smtClean="0"/>
            </a:br>
            <a:r>
              <a:rPr lang="en-US" sz="3000" b="1" dirty="0" smtClean="0"/>
              <a:t>a </a:t>
            </a:r>
            <a:r>
              <a:rPr lang="en-US" sz="3000" b="1" dirty="0" smtClean="0"/>
              <a:t>growing group </a:t>
            </a:r>
            <a:r>
              <a:rPr lang="en-US" sz="3000" b="1" dirty="0" smtClean="0"/>
              <a:t/>
            </a:r>
            <a:br>
              <a:rPr lang="en-US" sz="3000" b="1" dirty="0" smtClean="0"/>
            </a:br>
            <a:r>
              <a:rPr lang="en-US" sz="3000" b="1" dirty="0" smtClean="0"/>
              <a:t>of Christians </a:t>
            </a:r>
            <a:r>
              <a:rPr lang="en-US" sz="3000" b="1" dirty="0" smtClean="0"/>
              <a:t>did </a:t>
            </a:r>
            <a:r>
              <a:rPr lang="en-US" sz="3000" b="1" dirty="0" smtClean="0"/>
              <a:t/>
            </a:r>
            <a:br>
              <a:rPr lang="en-US" sz="3000" b="1" dirty="0" smtClean="0"/>
            </a:br>
            <a:r>
              <a:rPr lang="en-US" sz="3000" b="1" dirty="0" smtClean="0"/>
              <a:t>not worship the </a:t>
            </a:r>
            <a:br>
              <a:rPr lang="en-US" sz="3000" b="1" dirty="0" smtClean="0"/>
            </a:br>
            <a:r>
              <a:rPr lang="en-US" sz="3000" b="1" dirty="0" smtClean="0"/>
              <a:t>Roman </a:t>
            </a:r>
            <a:r>
              <a:rPr lang="en-US" sz="3000" b="1" dirty="0" smtClean="0"/>
              <a:t>gods.</a:t>
            </a:r>
            <a:endParaRPr lang="en-US" sz="3000" b="1" dirty="0"/>
          </a:p>
        </p:txBody>
      </p:sp>
      <p:pic>
        <p:nvPicPr>
          <p:cNvPr id="4097" name="Picture 1"/>
          <p:cNvPicPr>
            <a:picLocks noChangeAspect="1" noChangeArrowheads="1"/>
          </p:cNvPicPr>
          <p:nvPr/>
        </p:nvPicPr>
        <p:blipFill>
          <a:blip r:embed="rId2" cstate="print"/>
          <a:srcRect/>
          <a:stretch>
            <a:fillRect/>
          </a:stretch>
        </p:blipFill>
        <p:spPr bwMode="auto">
          <a:xfrm>
            <a:off x="3427413" y="2640013"/>
            <a:ext cx="5716587" cy="4217987"/>
          </a:xfrm>
          <a:prstGeom prst="rect">
            <a:avLst/>
          </a:prstGeom>
          <a:noFill/>
          <a:ln w="9525">
            <a:noFill/>
            <a:miter lim="800000"/>
            <a:headEnd/>
            <a:tailEnd/>
          </a:ln>
          <a:effectLst/>
        </p:spPr>
      </p:pic>
    </p:spTree>
  </p:cSld>
  <p:clrMapOvr>
    <a:masterClrMapping/>
  </p:clrMapOvr>
  <p:transition advClick="0" advTm="9641">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4302716"/>
          </a:xfrm>
          <a:prstGeom prst="rect">
            <a:avLst/>
          </a:prstGeom>
          <a:noFill/>
        </p:spPr>
        <p:txBody>
          <a:bodyPr wrap="square" rtlCol="0">
            <a:spAutoFit/>
          </a:bodyPr>
          <a:lstStyle/>
          <a:p>
            <a:pPr>
              <a:lnSpc>
                <a:spcPct val="114000"/>
              </a:lnSpc>
            </a:pPr>
            <a:r>
              <a:rPr lang="en-US" sz="3000" b="1" dirty="0" smtClean="0"/>
              <a:t>Roman emperors became increasingly intolerant of Christianity.  </a:t>
            </a:r>
            <a:r>
              <a:rPr lang="en-US" sz="3000" b="1" dirty="0" smtClean="0">
                <a:solidFill>
                  <a:schemeClr val="accent6">
                    <a:lumMod val="50000"/>
                  </a:schemeClr>
                </a:solidFill>
              </a:rPr>
              <a:t>In </a:t>
            </a:r>
            <a:r>
              <a:rPr lang="en-US" sz="2400" b="1" dirty="0" smtClean="0">
                <a:solidFill>
                  <a:schemeClr val="accent6">
                    <a:lumMod val="50000"/>
                  </a:schemeClr>
                </a:solidFill>
              </a:rPr>
              <a:t>AD</a:t>
            </a:r>
            <a:r>
              <a:rPr lang="en-US" sz="3000" b="1" dirty="0" smtClean="0">
                <a:solidFill>
                  <a:schemeClr val="accent6">
                    <a:lumMod val="50000"/>
                  </a:schemeClr>
                </a:solidFill>
              </a:rPr>
              <a:t>202, Emperor </a:t>
            </a:r>
            <a:r>
              <a:rPr lang="en-US" sz="3000" b="1" dirty="0" err="1" smtClean="0">
                <a:solidFill>
                  <a:schemeClr val="accent6">
                    <a:lumMod val="50000"/>
                  </a:schemeClr>
                </a:solidFill>
              </a:rPr>
              <a:t>Septimius</a:t>
            </a:r>
            <a:r>
              <a:rPr lang="en-US" sz="3000" b="1" dirty="0" smtClean="0">
                <a:solidFill>
                  <a:schemeClr val="accent6">
                    <a:lumMod val="50000"/>
                  </a:schemeClr>
                </a:solidFill>
              </a:rPr>
              <a:t> Severus banned any Roman citizen from converting to Christianity or Judaism.  Those who disobeyed the emperor were often tortured by soldiers or forced to fight wild animals </a:t>
            </a:r>
            <a:r>
              <a:rPr lang="en-US" sz="3000" b="1" dirty="0" smtClean="0">
                <a:solidFill>
                  <a:schemeClr val="accent6">
                    <a:lumMod val="50000"/>
                  </a:schemeClr>
                </a:solidFill>
              </a:rPr>
              <a:t>at </a:t>
            </a:r>
            <a:r>
              <a:rPr lang="en-US" sz="3000" b="1" dirty="0" smtClean="0">
                <a:solidFill>
                  <a:schemeClr val="accent6">
                    <a:lumMod val="50000"/>
                  </a:schemeClr>
                </a:solidFill>
              </a:rPr>
              <a:t>sporting events. </a:t>
            </a:r>
            <a:r>
              <a:rPr lang="en-US" sz="3000" b="1" dirty="0" smtClean="0">
                <a:solidFill>
                  <a:schemeClr val="accent6">
                    <a:lumMod val="50000"/>
                  </a:schemeClr>
                </a:solidFill>
              </a:rPr>
              <a:t> Despite </a:t>
            </a:r>
            <a:r>
              <a:rPr lang="en-US" sz="3000" b="1" dirty="0" smtClean="0">
                <a:solidFill>
                  <a:schemeClr val="accent6">
                    <a:lumMod val="50000"/>
                  </a:schemeClr>
                </a:solidFill>
              </a:rPr>
              <a:t>the </a:t>
            </a:r>
            <a:r>
              <a:rPr lang="en-US" sz="3000" b="1" dirty="0" smtClean="0">
                <a:solidFill>
                  <a:schemeClr val="accent6">
                    <a:lumMod val="50000"/>
                  </a:schemeClr>
                </a:solidFill>
              </a:rPr>
              <a:t>persecutions</a:t>
            </a:r>
            <a:r>
              <a:rPr lang="en-US" sz="3000" b="1" dirty="0" smtClean="0">
                <a:solidFill>
                  <a:schemeClr val="accent6">
                    <a:lumMod val="50000"/>
                  </a:schemeClr>
                </a:solidFill>
              </a:rPr>
              <a:t>, </a:t>
            </a:r>
            <a:r>
              <a:rPr lang="en-US" sz="3000" b="1" dirty="0" smtClean="0">
                <a:solidFill>
                  <a:schemeClr val="accent6">
                    <a:lumMod val="50000"/>
                  </a:schemeClr>
                </a:solidFill>
              </a:rPr>
              <a:t>Christianity </a:t>
            </a:r>
            <a:br>
              <a:rPr lang="en-US" sz="3000" b="1" dirty="0" smtClean="0">
                <a:solidFill>
                  <a:schemeClr val="accent6">
                    <a:lumMod val="50000"/>
                  </a:schemeClr>
                </a:solidFill>
              </a:rPr>
            </a:br>
            <a:r>
              <a:rPr lang="en-US" sz="3000" b="1" dirty="0" smtClean="0">
                <a:solidFill>
                  <a:schemeClr val="accent6">
                    <a:lumMod val="50000"/>
                  </a:schemeClr>
                </a:solidFill>
              </a:rPr>
              <a:t>continued </a:t>
            </a:r>
            <a:r>
              <a:rPr lang="en-US" sz="3000" b="1" dirty="0" smtClean="0">
                <a:solidFill>
                  <a:schemeClr val="accent6">
                    <a:lumMod val="50000"/>
                  </a:schemeClr>
                </a:solidFill>
              </a:rPr>
              <a:t>to grow.</a:t>
            </a:r>
            <a:endParaRPr lang="en-US" sz="3000" b="1" dirty="0">
              <a:solidFill>
                <a:schemeClr val="accent6">
                  <a:lumMod val="50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4572000" y="4196819"/>
            <a:ext cx="4572000" cy="2661181"/>
          </a:xfrm>
          <a:prstGeom prst="rect">
            <a:avLst/>
          </a:prstGeom>
          <a:noFill/>
          <a:ln w="9525">
            <a:noFill/>
            <a:miter lim="800000"/>
            <a:headEnd/>
            <a:tailEnd/>
          </a:ln>
          <a:effectLst/>
        </p:spPr>
      </p:pic>
    </p:spTree>
  </p:cSld>
  <p:clrMapOvr>
    <a:masterClrMapping/>
  </p:clrMapOvr>
  <p:transition advClick="0" advTm="44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4302716"/>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Roman emperors became increasingly intolerant of Christianity.  </a:t>
            </a:r>
            <a:r>
              <a:rPr lang="en-US" sz="3000" b="1" dirty="0" smtClean="0"/>
              <a:t>In </a:t>
            </a:r>
            <a:r>
              <a:rPr lang="en-US" sz="2400" b="1" dirty="0" smtClean="0"/>
              <a:t>AD</a:t>
            </a:r>
            <a:r>
              <a:rPr lang="en-US" sz="3000" b="1" dirty="0" smtClean="0"/>
              <a:t>202, Emperor </a:t>
            </a:r>
            <a:r>
              <a:rPr lang="en-US" sz="3000" b="1" dirty="0" err="1" smtClean="0"/>
              <a:t>Septimius</a:t>
            </a:r>
            <a:r>
              <a:rPr lang="en-US" sz="3000" b="1" dirty="0" smtClean="0"/>
              <a:t> Severus banned any Roman citizen from converting to Christianity or Judaism.  </a:t>
            </a:r>
            <a:r>
              <a:rPr lang="en-US" sz="3000" b="1" dirty="0" smtClean="0">
                <a:solidFill>
                  <a:schemeClr val="accent6">
                    <a:lumMod val="50000"/>
                  </a:schemeClr>
                </a:solidFill>
              </a:rPr>
              <a:t>Those who disobeyed the emperor were often tortured by soldiers or forced to fight wild animals </a:t>
            </a:r>
            <a:r>
              <a:rPr lang="en-US" sz="3000" b="1" dirty="0" smtClean="0">
                <a:solidFill>
                  <a:schemeClr val="accent6">
                    <a:lumMod val="50000"/>
                  </a:schemeClr>
                </a:solidFill>
              </a:rPr>
              <a:t>at </a:t>
            </a:r>
            <a:r>
              <a:rPr lang="en-US" sz="3000" b="1" dirty="0" smtClean="0">
                <a:solidFill>
                  <a:schemeClr val="accent6">
                    <a:lumMod val="50000"/>
                  </a:schemeClr>
                </a:solidFill>
              </a:rPr>
              <a:t>sporting events. </a:t>
            </a:r>
            <a:r>
              <a:rPr lang="en-US" sz="3000" b="1" dirty="0" smtClean="0">
                <a:solidFill>
                  <a:schemeClr val="accent6">
                    <a:lumMod val="50000"/>
                  </a:schemeClr>
                </a:solidFill>
              </a:rPr>
              <a:t> Despite </a:t>
            </a:r>
            <a:r>
              <a:rPr lang="en-US" sz="3000" b="1" dirty="0" smtClean="0">
                <a:solidFill>
                  <a:schemeClr val="accent6">
                    <a:lumMod val="50000"/>
                  </a:schemeClr>
                </a:solidFill>
              </a:rPr>
              <a:t>the </a:t>
            </a:r>
            <a:r>
              <a:rPr lang="en-US" sz="3000" b="1" dirty="0" smtClean="0">
                <a:solidFill>
                  <a:schemeClr val="accent6">
                    <a:lumMod val="50000"/>
                  </a:schemeClr>
                </a:solidFill>
              </a:rPr>
              <a:t>persecutions</a:t>
            </a:r>
            <a:r>
              <a:rPr lang="en-US" sz="3000" b="1" dirty="0" smtClean="0">
                <a:solidFill>
                  <a:schemeClr val="accent6">
                    <a:lumMod val="50000"/>
                  </a:schemeClr>
                </a:solidFill>
              </a:rPr>
              <a:t>, </a:t>
            </a:r>
            <a:r>
              <a:rPr lang="en-US" sz="3000" b="1" dirty="0" smtClean="0">
                <a:solidFill>
                  <a:schemeClr val="accent6">
                    <a:lumMod val="50000"/>
                  </a:schemeClr>
                </a:solidFill>
              </a:rPr>
              <a:t>Christianity </a:t>
            </a:r>
            <a:br>
              <a:rPr lang="en-US" sz="3000" b="1" dirty="0" smtClean="0">
                <a:solidFill>
                  <a:schemeClr val="accent6">
                    <a:lumMod val="50000"/>
                  </a:schemeClr>
                </a:solidFill>
              </a:rPr>
            </a:br>
            <a:r>
              <a:rPr lang="en-US" sz="3000" b="1" dirty="0" smtClean="0">
                <a:solidFill>
                  <a:schemeClr val="accent6">
                    <a:lumMod val="50000"/>
                  </a:schemeClr>
                </a:solidFill>
              </a:rPr>
              <a:t>continued </a:t>
            </a:r>
            <a:r>
              <a:rPr lang="en-US" sz="3000" b="1" dirty="0" smtClean="0">
                <a:solidFill>
                  <a:schemeClr val="accent6">
                    <a:lumMod val="50000"/>
                  </a:schemeClr>
                </a:solidFill>
              </a:rPr>
              <a:t>to grow.</a:t>
            </a:r>
            <a:endParaRPr lang="en-US" sz="3000" b="1" dirty="0">
              <a:solidFill>
                <a:schemeClr val="accent6">
                  <a:lumMod val="50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4572000" y="4196819"/>
            <a:ext cx="4572000" cy="2661181"/>
          </a:xfrm>
          <a:prstGeom prst="rect">
            <a:avLst/>
          </a:prstGeom>
          <a:noFill/>
          <a:ln w="9525">
            <a:noFill/>
            <a:miter lim="800000"/>
            <a:headEnd/>
            <a:tailEnd/>
          </a:ln>
          <a:effectLst/>
        </p:spPr>
      </p:pic>
    </p:spTree>
  </p:cSld>
  <p:clrMapOvr>
    <a:masterClrMapping/>
  </p:clrMapOvr>
  <p:transition advClick="0" advTm="8094">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4302716"/>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Roman emperors became increasingly intolerant of Christianity.  In </a:t>
            </a:r>
            <a:r>
              <a:rPr lang="en-US" sz="2400" b="1" dirty="0" smtClean="0">
                <a:solidFill>
                  <a:schemeClr val="accent6">
                    <a:lumMod val="50000"/>
                  </a:schemeClr>
                </a:solidFill>
              </a:rPr>
              <a:t>AD</a:t>
            </a:r>
            <a:r>
              <a:rPr lang="en-US" sz="3000" b="1" dirty="0" smtClean="0">
                <a:solidFill>
                  <a:schemeClr val="accent6">
                    <a:lumMod val="50000"/>
                  </a:schemeClr>
                </a:solidFill>
              </a:rPr>
              <a:t>202, Emperor </a:t>
            </a:r>
            <a:r>
              <a:rPr lang="en-US" sz="3000" b="1" dirty="0" err="1" smtClean="0">
                <a:solidFill>
                  <a:schemeClr val="accent6">
                    <a:lumMod val="50000"/>
                  </a:schemeClr>
                </a:solidFill>
              </a:rPr>
              <a:t>Septimius</a:t>
            </a:r>
            <a:r>
              <a:rPr lang="en-US" sz="3000" b="1" dirty="0" smtClean="0">
                <a:solidFill>
                  <a:schemeClr val="accent6">
                    <a:lumMod val="50000"/>
                  </a:schemeClr>
                </a:solidFill>
              </a:rPr>
              <a:t> Severus banned any Roman citizen from converting to Christianity or Judaism.  </a:t>
            </a:r>
            <a:r>
              <a:rPr lang="en-US" sz="3000" b="1" dirty="0" smtClean="0"/>
              <a:t>Those who disobeyed the emperor were often tortured by soldiers or forced to fight wild animals </a:t>
            </a:r>
            <a:r>
              <a:rPr lang="en-US" sz="3000" b="1" dirty="0" smtClean="0"/>
              <a:t>at </a:t>
            </a:r>
            <a:r>
              <a:rPr lang="en-US" sz="3000" b="1" dirty="0" smtClean="0"/>
              <a:t>sporting events. </a:t>
            </a:r>
            <a:r>
              <a:rPr lang="en-US" sz="3000" b="1" dirty="0" smtClean="0"/>
              <a:t> </a:t>
            </a:r>
            <a:r>
              <a:rPr lang="en-US" sz="3000" b="1" dirty="0" smtClean="0">
                <a:solidFill>
                  <a:schemeClr val="accent6">
                    <a:lumMod val="50000"/>
                  </a:schemeClr>
                </a:solidFill>
              </a:rPr>
              <a:t>Despite </a:t>
            </a:r>
            <a:r>
              <a:rPr lang="en-US" sz="3000" b="1" dirty="0" smtClean="0">
                <a:solidFill>
                  <a:schemeClr val="accent6">
                    <a:lumMod val="50000"/>
                  </a:schemeClr>
                </a:solidFill>
              </a:rPr>
              <a:t>the </a:t>
            </a:r>
            <a:r>
              <a:rPr lang="en-US" sz="3000" b="1" dirty="0" smtClean="0">
                <a:solidFill>
                  <a:schemeClr val="accent6">
                    <a:lumMod val="50000"/>
                  </a:schemeClr>
                </a:solidFill>
              </a:rPr>
              <a:t>persecutions</a:t>
            </a:r>
            <a:r>
              <a:rPr lang="en-US" sz="3000" b="1" dirty="0" smtClean="0">
                <a:solidFill>
                  <a:schemeClr val="accent6">
                    <a:lumMod val="50000"/>
                  </a:schemeClr>
                </a:solidFill>
              </a:rPr>
              <a:t>, </a:t>
            </a:r>
            <a:r>
              <a:rPr lang="en-US" sz="3000" b="1" dirty="0" smtClean="0">
                <a:solidFill>
                  <a:schemeClr val="accent6">
                    <a:lumMod val="50000"/>
                  </a:schemeClr>
                </a:solidFill>
              </a:rPr>
              <a:t>Christianity </a:t>
            </a:r>
            <a:br>
              <a:rPr lang="en-US" sz="3000" b="1" dirty="0" smtClean="0">
                <a:solidFill>
                  <a:schemeClr val="accent6">
                    <a:lumMod val="50000"/>
                  </a:schemeClr>
                </a:solidFill>
              </a:rPr>
            </a:br>
            <a:r>
              <a:rPr lang="en-US" sz="3000" b="1" dirty="0" smtClean="0">
                <a:solidFill>
                  <a:schemeClr val="accent6">
                    <a:lumMod val="50000"/>
                  </a:schemeClr>
                </a:solidFill>
              </a:rPr>
              <a:t>continued </a:t>
            </a:r>
            <a:r>
              <a:rPr lang="en-US" sz="3000" b="1" dirty="0" smtClean="0">
                <a:solidFill>
                  <a:schemeClr val="accent6">
                    <a:lumMod val="50000"/>
                  </a:schemeClr>
                </a:solidFill>
              </a:rPr>
              <a:t>to grow.</a:t>
            </a:r>
            <a:endParaRPr lang="en-US" sz="3000" b="1" dirty="0">
              <a:solidFill>
                <a:schemeClr val="accent6">
                  <a:lumMod val="50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4572000" y="4196819"/>
            <a:ext cx="4572000" cy="2661181"/>
          </a:xfrm>
          <a:prstGeom prst="rect">
            <a:avLst/>
          </a:prstGeom>
          <a:noFill/>
          <a:ln w="9525">
            <a:noFill/>
            <a:miter lim="800000"/>
            <a:headEnd/>
            <a:tailEnd/>
          </a:ln>
          <a:effectLst/>
        </p:spPr>
      </p:pic>
    </p:spTree>
  </p:cSld>
  <p:clrMapOvr>
    <a:masterClrMapping/>
  </p:clrMapOvr>
  <p:transition advClick="0" advTm="7078">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4302716"/>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Roman emperors became increasingly intolerant of Christianity.  In </a:t>
            </a:r>
            <a:r>
              <a:rPr lang="en-US" sz="2400" b="1" dirty="0" smtClean="0">
                <a:solidFill>
                  <a:schemeClr val="accent6">
                    <a:lumMod val="50000"/>
                  </a:schemeClr>
                </a:solidFill>
              </a:rPr>
              <a:t>AD</a:t>
            </a:r>
            <a:r>
              <a:rPr lang="en-US" sz="3000" b="1" dirty="0" smtClean="0">
                <a:solidFill>
                  <a:schemeClr val="accent6">
                    <a:lumMod val="50000"/>
                  </a:schemeClr>
                </a:solidFill>
              </a:rPr>
              <a:t>202, Emperor </a:t>
            </a:r>
            <a:r>
              <a:rPr lang="en-US" sz="3000" b="1" dirty="0" err="1" smtClean="0">
                <a:solidFill>
                  <a:schemeClr val="accent6">
                    <a:lumMod val="50000"/>
                  </a:schemeClr>
                </a:solidFill>
              </a:rPr>
              <a:t>Septimius</a:t>
            </a:r>
            <a:r>
              <a:rPr lang="en-US" sz="3000" b="1" dirty="0" smtClean="0">
                <a:solidFill>
                  <a:schemeClr val="accent6">
                    <a:lumMod val="50000"/>
                  </a:schemeClr>
                </a:solidFill>
              </a:rPr>
              <a:t> Severus banned any Roman citizen from converting to Christianity or Judaism.  Those who disobeyed the emperor were often tortured by soldiers or forced to fight wild animals </a:t>
            </a:r>
            <a:r>
              <a:rPr lang="en-US" sz="3000" b="1" dirty="0" smtClean="0">
                <a:solidFill>
                  <a:schemeClr val="accent6">
                    <a:lumMod val="50000"/>
                  </a:schemeClr>
                </a:solidFill>
              </a:rPr>
              <a:t>at </a:t>
            </a:r>
            <a:r>
              <a:rPr lang="en-US" sz="3000" b="1" dirty="0" smtClean="0">
                <a:solidFill>
                  <a:schemeClr val="accent6">
                    <a:lumMod val="50000"/>
                  </a:schemeClr>
                </a:solidFill>
              </a:rPr>
              <a:t>sporting events. </a:t>
            </a:r>
            <a:r>
              <a:rPr lang="en-US" sz="3000" b="1" dirty="0" smtClean="0">
                <a:solidFill>
                  <a:schemeClr val="accent6">
                    <a:lumMod val="50000"/>
                  </a:schemeClr>
                </a:solidFill>
              </a:rPr>
              <a:t> </a:t>
            </a:r>
            <a:r>
              <a:rPr lang="en-US" sz="3000" b="1" dirty="0" smtClean="0"/>
              <a:t>Despite </a:t>
            </a:r>
            <a:r>
              <a:rPr lang="en-US" sz="3000" b="1" dirty="0" smtClean="0"/>
              <a:t>the </a:t>
            </a:r>
            <a:r>
              <a:rPr lang="en-US" sz="3000" b="1" dirty="0" smtClean="0"/>
              <a:t>persecutions</a:t>
            </a:r>
            <a:r>
              <a:rPr lang="en-US" sz="3000" b="1" dirty="0" smtClean="0"/>
              <a:t>, </a:t>
            </a:r>
            <a:r>
              <a:rPr lang="en-US" sz="3000" b="1" dirty="0" smtClean="0"/>
              <a:t>Christianity </a:t>
            </a:r>
            <a:br>
              <a:rPr lang="en-US" sz="3000" b="1" dirty="0" smtClean="0"/>
            </a:br>
            <a:r>
              <a:rPr lang="en-US" sz="3000" b="1" dirty="0" smtClean="0"/>
              <a:t>continued </a:t>
            </a:r>
            <a:r>
              <a:rPr lang="en-US" sz="3000" b="1" dirty="0" smtClean="0"/>
              <a:t>to grow.</a:t>
            </a:r>
            <a:endParaRPr lang="en-US" sz="3000" b="1" dirty="0"/>
          </a:p>
        </p:txBody>
      </p:sp>
      <p:pic>
        <p:nvPicPr>
          <p:cNvPr id="3074" name="Picture 2"/>
          <p:cNvPicPr>
            <a:picLocks noChangeAspect="1" noChangeArrowheads="1"/>
          </p:cNvPicPr>
          <p:nvPr/>
        </p:nvPicPr>
        <p:blipFill>
          <a:blip r:embed="rId2" cstate="print"/>
          <a:srcRect/>
          <a:stretch>
            <a:fillRect/>
          </a:stretch>
        </p:blipFill>
        <p:spPr bwMode="auto">
          <a:xfrm>
            <a:off x="4572000" y="4196819"/>
            <a:ext cx="4572000" cy="2661181"/>
          </a:xfrm>
          <a:prstGeom prst="rect">
            <a:avLst/>
          </a:prstGeom>
          <a:noFill/>
          <a:ln w="9525">
            <a:noFill/>
            <a:miter lim="800000"/>
            <a:headEnd/>
            <a:tailEnd/>
          </a:ln>
          <a:effectLst/>
        </p:spPr>
      </p:pic>
    </p:spTree>
  </p:cSld>
  <p:clrMapOvr>
    <a:masterClrMapping/>
  </p:clrMapOvr>
  <p:transition advClick="0" advTm="4547">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2723823"/>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Most of the people who lived in and near Jerusalem during the reign of Caesar Augustus were Jews who believed in one God.  </a:t>
            </a:r>
            <a:r>
              <a:rPr lang="en-US" sz="3000" b="1" dirty="0" smtClean="0"/>
              <a:t>This was unusual because at that time, most Romans were polytheists.  </a:t>
            </a:r>
            <a:r>
              <a:rPr lang="en-US" sz="3000" b="1" dirty="0" smtClean="0">
                <a:solidFill>
                  <a:schemeClr val="accent6">
                    <a:lumMod val="50000"/>
                  </a:schemeClr>
                </a:solidFill>
              </a:rPr>
              <a:t>Polytheists are people who believe in many gods.</a:t>
            </a:r>
            <a:endParaRPr lang="en-US" sz="3000" b="1" dirty="0">
              <a:solidFill>
                <a:schemeClr val="accent6">
                  <a:lumMod val="50000"/>
                </a:schemeClr>
              </a:solidFill>
            </a:endParaRPr>
          </a:p>
        </p:txBody>
      </p:sp>
      <p:pic>
        <p:nvPicPr>
          <p:cNvPr id="13315" name="Picture 3"/>
          <p:cNvPicPr>
            <a:picLocks noChangeAspect="1" noChangeArrowheads="1"/>
          </p:cNvPicPr>
          <p:nvPr/>
        </p:nvPicPr>
        <p:blipFill>
          <a:blip r:embed="rId2" cstate="print"/>
          <a:srcRect/>
          <a:stretch>
            <a:fillRect/>
          </a:stretch>
        </p:blipFill>
        <p:spPr bwMode="auto">
          <a:xfrm>
            <a:off x="838200" y="3581400"/>
            <a:ext cx="7608887" cy="2959100"/>
          </a:xfrm>
          <a:prstGeom prst="rect">
            <a:avLst/>
          </a:prstGeom>
          <a:noFill/>
          <a:ln w="9525">
            <a:noFill/>
            <a:miter lim="800000"/>
            <a:headEnd/>
            <a:tailEnd/>
          </a:ln>
          <a:effectLst>
            <a:outerShdw blurRad="50800" dist="215900" dir="8400000" algn="t" rotWithShape="0">
              <a:prstClr val="black">
                <a:alpha val="40000"/>
              </a:prstClr>
            </a:outerShdw>
          </a:effectLst>
        </p:spPr>
      </p:pic>
    </p:spTree>
  </p:cSld>
  <p:clrMapOvr>
    <a:masterClrMapping/>
  </p:clrMapOvr>
  <p:transition advClick="0" advTm="5359">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987024"/>
          </a:xfrm>
          <a:prstGeom prst="rect">
            <a:avLst/>
          </a:prstGeom>
          <a:noFill/>
        </p:spPr>
        <p:txBody>
          <a:bodyPr wrap="square" rtlCol="0">
            <a:spAutoFit/>
          </a:bodyPr>
          <a:lstStyle/>
          <a:p>
            <a:pPr>
              <a:lnSpc>
                <a:spcPct val="114000"/>
              </a:lnSpc>
            </a:pPr>
            <a:r>
              <a:rPr lang="en-US" sz="2800" b="1" dirty="0" smtClean="0"/>
              <a:t>Emperor Constantine ended persecution </a:t>
            </a:r>
            <a:r>
              <a:rPr lang="en-US" sz="2800" b="1" dirty="0" smtClean="0"/>
              <a:t>of </a:t>
            </a:r>
            <a:r>
              <a:rPr lang="en-US" sz="2800" b="1" dirty="0" smtClean="0"/>
              <a:t>Christians when he seized power in </a:t>
            </a:r>
            <a:r>
              <a:rPr lang="en-US" sz="2200" b="1" dirty="0" smtClean="0"/>
              <a:t>AD</a:t>
            </a:r>
            <a:r>
              <a:rPr lang="en-US" sz="2800" b="1" dirty="0" smtClean="0"/>
              <a:t>306</a:t>
            </a:r>
            <a:r>
              <a:rPr lang="en-US" sz="2800" b="1" dirty="0" smtClean="0"/>
              <a:t>.  </a:t>
            </a:r>
            <a:r>
              <a:rPr lang="en-US" sz="2800" b="1" dirty="0" smtClean="0">
                <a:solidFill>
                  <a:schemeClr val="accent6">
                    <a:lumMod val="50000"/>
                  </a:schemeClr>
                </a:solidFill>
              </a:rPr>
              <a:t>Four years later, Constantine </a:t>
            </a:r>
            <a:r>
              <a:rPr lang="en-US" sz="2800" b="1" dirty="0" smtClean="0">
                <a:solidFill>
                  <a:schemeClr val="accent6">
                    <a:lumMod val="50000"/>
                  </a:schemeClr>
                </a:solidFill>
              </a:rPr>
              <a:t>made </a:t>
            </a:r>
            <a:r>
              <a:rPr lang="en-US" sz="2800" b="1" dirty="0" smtClean="0">
                <a:solidFill>
                  <a:schemeClr val="accent6">
                    <a:lumMod val="50000"/>
                  </a:schemeClr>
                </a:solidFill>
              </a:rPr>
              <a:t>Christianity legal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throughout </a:t>
            </a:r>
            <a:r>
              <a:rPr lang="en-US" sz="2800" b="1" dirty="0" smtClean="0">
                <a:solidFill>
                  <a:schemeClr val="accent6">
                    <a:lumMod val="50000"/>
                  </a:schemeClr>
                </a:solidFill>
              </a:rPr>
              <a:t>the </a:t>
            </a:r>
            <a:r>
              <a:rPr lang="en-US" sz="2800" b="1" dirty="0" smtClean="0">
                <a:solidFill>
                  <a:schemeClr val="accent6">
                    <a:lumMod val="50000"/>
                  </a:schemeClr>
                </a:solidFill>
              </a:rPr>
              <a:t>Roman </a:t>
            </a:r>
            <a:r>
              <a:rPr lang="en-US" sz="2800" b="1" dirty="0" smtClean="0">
                <a:solidFill>
                  <a:schemeClr val="accent6">
                    <a:lumMod val="50000"/>
                  </a:schemeClr>
                </a:solidFill>
              </a:rPr>
              <a:t>Empire.  A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legend </a:t>
            </a:r>
            <a:r>
              <a:rPr lang="en-US" sz="2800" b="1" dirty="0" smtClean="0">
                <a:solidFill>
                  <a:schemeClr val="accent6">
                    <a:lumMod val="50000"/>
                  </a:schemeClr>
                </a:solidFill>
              </a:rPr>
              <a:t>says that on </a:t>
            </a:r>
            <a:r>
              <a:rPr lang="en-US" sz="2800" b="1" dirty="0" smtClean="0">
                <a:solidFill>
                  <a:schemeClr val="accent6">
                    <a:lumMod val="50000"/>
                  </a:schemeClr>
                </a:solidFill>
              </a:rPr>
              <a:t>the </a:t>
            </a:r>
            <a:r>
              <a:rPr lang="en-US" sz="2800" b="1" dirty="0" smtClean="0">
                <a:solidFill>
                  <a:schemeClr val="accent6">
                    <a:lumMod val="50000"/>
                  </a:schemeClr>
                </a:solidFill>
              </a:rPr>
              <a:t>eve of a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battle</a:t>
            </a:r>
            <a:r>
              <a:rPr lang="en-US" sz="2800" b="1" dirty="0" smtClean="0">
                <a:solidFill>
                  <a:schemeClr val="accent6">
                    <a:lumMod val="50000"/>
                  </a:schemeClr>
                </a:solidFill>
              </a:rPr>
              <a:t>, </a:t>
            </a:r>
            <a:r>
              <a:rPr lang="en-US" sz="2800" b="1" dirty="0" smtClean="0">
                <a:solidFill>
                  <a:schemeClr val="accent6">
                    <a:lumMod val="50000"/>
                  </a:schemeClr>
                </a:solidFill>
              </a:rPr>
              <a:t>Constantine </a:t>
            </a:r>
            <a:r>
              <a:rPr lang="en-US" sz="2800" b="1" dirty="0" smtClean="0">
                <a:solidFill>
                  <a:schemeClr val="accent6">
                    <a:lumMod val="50000"/>
                  </a:schemeClr>
                </a:solidFill>
              </a:rPr>
              <a:t>saw a </a:t>
            </a:r>
            <a:r>
              <a:rPr lang="en-US" sz="2800" b="1" dirty="0" smtClean="0">
                <a:solidFill>
                  <a:schemeClr val="accent6">
                    <a:lumMod val="50000"/>
                  </a:schemeClr>
                </a:solidFill>
              </a:rPr>
              <a:t>Christian </a:t>
            </a:r>
            <a:br>
              <a:rPr lang="en-US" sz="2800" b="1" dirty="0" smtClean="0">
                <a:solidFill>
                  <a:schemeClr val="accent6">
                    <a:lumMod val="50000"/>
                  </a:schemeClr>
                </a:solidFill>
              </a:rPr>
            </a:br>
            <a:r>
              <a:rPr lang="en-US" sz="2800" b="1" dirty="0" smtClean="0">
                <a:solidFill>
                  <a:schemeClr val="accent6">
                    <a:lumMod val="50000"/>
                  </a:schemeClr>
                </a:solidFill>
              </a:rPr>
              <a:t>symbol </a:t>
            </a:r>
            <a:r>
              <a:rPr lang="en-US" sz="2800" b="1" dirty="0" smtClean="0">
                <a:solidFill>
                  <a:schemeClr val="accent6">
                    <a:lumMod val="50000"/>
                  </a:schemeClr>
                </a:solidFill>
              </a:rPr>
              <a:t>in </a:t>
            </a:r>
            <a:r>
              <a:rPr lang="en-US" sz="2800" b="1" dirty="0" smtClean="0">
                <a:solidFill>
                  <a:schemeClr val="accent6">
                    <a:lumMod val="50000"/>
                  </a:schemeClr>
                </a:solidFill>
              </a:rPr>
              <a:t>the </a:t>
            </a:r>
            <a:r>
              <a:rPr lang="en-US" sz="2800" b="1" dirty="0" smtClean="0">
                <a:solidFill>
                  <a:schemeClr val="accent6">
                    <a:lumMod val="50000"/>
                  </a:schemeClr>
                </a:solidFill>
              </a:rPr>
              <a:t>sky with words that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translate </a:t>
            </a:r>
            <a:r>
              <a:rPr lang="en-US" sz="2800" b="1" dirty="0" smtClean="0">
                <a:solidFill>
                  <a:schemeClr val="accent6">
                    <a:lumMod val="50000"/>
                  </a:schemeClr>
                </a:solidFill>
              </a:rPr>
              <a:t>to </a:t>
            </a:r>
            <a:r>
              <a:rPr lang="en-US" sz="2800" b="1" dirty="0" smtClean="0">
                <a:solidFill>
                  <a:schemeClr val="accent6">
                    <a:lumMod val="50000"/>
                  </a:schemeClr>
                </a:solidFill>
              </a:rPr>
              <a:t>“</a:t>
            </a:r>
            <a:r>
              <a:rPr lang="en-US" sz="2800" b="1" dirty="0" smtClean="0">
                <a:solidFill>
                  <a:schemeClr val="accent6">
                    <a:lumMod val="50000"/>
                  </a:schemeClr>
                </a:solidFill>
              </a:rPr>
              <a:t>By this sign you shall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conquer</a:t>
            </a:r>
            <a:r>
              <a:rPr lang="en-US" sz="2800" b="1" dirty="0" smtClean="0">
                <a:solidFill>
                  <a:schemeClr val="accent6">
                    <a:lumMod val="50000"/>
                  </a:schemeClr>
                </a:solidFill>
              </a:rPr>
              <a:t>.”  </a:t>
            </a:r>
            <a:r>
              <a:rPr lang="en-US" sz="2800" b="1" dirty="0" smtClean="0">
                <a:solidFill>
                  <a:schemeClr val="accent6">
                    <a:lumMod val="50000"/>
                  </a:schemeClr>
                </a:solidFill>
              </a:rPr>
              <a:t>Constantine </a:t>
            </a:r>
            <a:r>
              <a:rPr lang="en-US" sz="2800" b="1" dirty="0" smtClean="0">
                <a:solidFill>
                  <a:schemeClr val="accent6">
                    <a:lumMod val="50000"/>
                  </a:schemeClr>
                </a:solidFill>
              </a:rPr>
              <a:t>never went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so </a:t>
            </a:r>
            <a:r>
              <a:rPr lang="en-US" sz="2800" b="1" dirty="0" smtClean="0">
                <a:solidFill>
                  <a:schemeClr val="accent6">
                    <a:lumMod val="50000"/>
                  </a:schemeClr>
                </a:solidFill>
              </a:rPr>
              <a:t>far as to </a:t>
            </a:r>
            <a:r>
              <a:rPr lang="en-US" sz="2800" b="1" dirty="0" smtClean="0">
                <a:solidFill>
                  <a:schemeClr val="accent6">
                    <a:lumMod val="50000"/>
                  </a:schemeClr>
                </a:solidFill>
              </a:rPr>
              <a:t>establish </a:t>
            </a:r>
            <a:r>
              <a:rPr lang="en-US" sz="2800" b="1" dirty="0" smtClean="0">
                <a:solidFill>
                  <a:schemeClr val="accent6">
                    <a:lumMod val="50000"/>
                  </a:schemeClr>
                </a:solidFill>
              </a:rPr>
              <a:t>Christianity as the official religion of the empire, but he did legalize the religion and encouraged its growth. </a:t>
            </a:r>
            <a:endParaRPr lang="en-US" sz="2800" b="1" dirty="0">
              <a:solidFill>
                <a:schemeClr val="accent6">
                  <a:lumMod val="50000"/>
                </a:schemeClr>
              </a:solidFill>
            </a:endParaRPr>
          </a:p>
        </p:txBody>
      </p:sp>
      <p:pic>
        <p:nvPicPr>
          <p:cNvPr id="2051" name="Picture 3"/>
          <p:cNvPicPr>
            <a:picLocks noChangeAspect="1" noChangeArrowheads="1"/>
          </p:cNvPicPr>
          <p:nvPr/>
        </p:nvPicPr>
        <p:blipFill>
          <a:blip r:embed="rId2" cstate="print"/>
          <a:srcRect/>
          <a:stretch>
            <a:fillRect/>
          </a:stretch>
        </p:blipFill>
        <p:spPr bwMode="auto">
          <a:xfrm>
            <a:off x="5715000" y="1828800"/>
            <a:ext cx="3273779" cy="3200400"/>
          </a:xfrm>
          <a:prstGeom prst="rect">
            <a:avLst/>
          </a:prstGeom>
          <a:noFill/>
          <a:ln w="9525">
            <a:noFill/>
            <a:miter lim="800000"/>
            <a:headEnd/>
            <a:tailEnd/>
          </a:ln>
          <a:effectLst/>
        </p:spPr>
      </p:pic>
    </p:spTree>
  </p:cSld>
  <p:clrMapOvr>
    <a:masterClrMapping/>
  </p:clrMapOvr>
  <p:transition advClick="0" advTm="67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987024"/>
          </a:xfrm>
          <a:prstGeom prst="rect">
            <a:avLst/>
          </a:prstGeom>
          <a:noFill/>
        </p:spPr>
        <p:txBody>
          <a:bodyPr wrap="square" rtlCol="0">
            <a:spAutoFit/>
          </a:bodyPr>
          <a:lstStyle/>
          <a:p>
            <a:pPr>
              <a:lnSpc>
                <a:spcPct val="114000"/>
              </a:lnSpc>
            </a:pPr>
            <a:r>
              <a:rPr lang="en-US" sz="2800" b="1" dirty="0" smtClean="0">
                <a:solidFill>
                  <a:schemeClr val="accent6">
                    <a:lumMod val="50000"/>
                  </a:schemeClr>
                </a:solidFill>
              </a:rPr>
              <a:t>Emperor Constantine ended persecution </a:t>
            </a:r>
            <a:r>
              <a:rPr lang="en-US" sz="2800" b="1" dirty="0" smtClean="0">
                <a:solidFill>
                  <a:schemeClr val="accent6">
                    <a:lumMod val="50000"/>
                  </a:schemeClr>
                </a:solidFill>
              </a:rPr>
              <a:t>of </a:t>
            </a:r>
            <a:r>
              <a:rPr lang="en-US" sz="2800" b="1" dirty="0" smtClean="0">
                <a:solidFill>
                  <a:schemeClr val="accent6">
                    <a:lumMod val="50000"/>
                  </a:schemeClr>
                </a:solidFill>
              </a:rPr>
              <a:t>Christians when he seized power in </a:t>
            </a:r>
            <a:r>
              <a:rPr lang="en-US" sz="2200" b="1" dirty="0" smtClean="0">
                <a:solidFill>
                  <a:schemeClr val="accent6">
                    <a:lumMod val="50000"/>
                  </a:schemeClr>
                </a:solidFill>
              </a:rPr>
              <a:t>AD</a:t>
            </a:r>
            <a:r>
              <a:rPr lang="en-US" sz="2800" b="1" dirty="0" smtClean="0">
                <a:solidFill>
                  <a:schemeClr val="accent6">
                    <a:lumMod val="50000"/>
                  </a:schemeClr>
                </a:solidFill>
              </a:rPr>
              <a:t>306</a:t>
            </a:r>
            <a:r>
              <a:rPr lang="en-US" sz="2800" b="1" dirty="0" smtClean="0">
                <a:solidFill>
                  <a:schemeClr val="accent6">
                    <a:lumMod val="50000"/>
                  </a:schemeClr>
                </a:solidFill>
              </a:rPr>
              <a:t>.  </a:t>
            </a:r>
            <a:r>
              <a:rPr lang="en-US" sz="2800" b="1" dirty="0" smtClean="0"/>
              <a:t>Four years later, Constantine </a:t>
            </a:r>
            <a:r>
              <a:rPr lang="en-US" sz="2800" b="1" dirty="0" smtClean="0"/>
              <a:t>made </a:t>
            </a:r>
            <a:r>
              <a:rPr lang="en-US" sz="2800" b="1" dirty="0" smtClean="0"/>
              <a:t>Christianity legal </a:t>
            </a:r>
            <a:r>
              <a:rPr lang="en-US" sz="2800" b="1" dirty="0" smtClean="0"/>
              <a:t/>
            </a:r>
            <a:br>
              <a:rPr lang="en-US" sz="2800" b="1" dirty="0" smtClean="0"/>
            </a:br>
            <a:r>
              <a:rPr lang="en-US" sz="2800" b="1" dirty="0" smtClean="0"/>
              <a:t>throughout </a:t>
            </a:r>
            <a:r>
              <a:rPr lang="en-US" sz="2800" b="1" dirty="0" smtClean="0"/>
              <a:t>the </a:t>
            </a:r>
            <a:r>
              <a:rPr lang="en-US" sz="2800" b="1" dirty="0" smtClean="0"/>
              <a:t>Roman </a:t>
            </a:r>
            <a:r>
              <a:rPr lang="en-US" sz="2800" b="1" dirty="0" smtClean="0"/>
              <a:t>Empire.</a:t>
            </a:r>
            <a:r>
              <a:rPr lang="en-US" sz="2800" b="1" dirty="0" smtClean="0">
                <a:solidFill>
                  <a:schemeClr val="accent6">
                    <a:lumMod val="50000"/>
                  </a:schemeClr>
                </a:solidFill>
              </a:rPr>
              <a:t>  A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legend </a:t>
            </a:r>
            <a:r>
              <a:rPr lang="en-US" sz="2800" b="1" dirty="0" smtClean="0">
                <a:solidFill>
                  <a:schemeClr val="accent6">
                    <a:lumMod val="50000"/>
                  </a:schemeClr>
                </a:solidFill>
              </a:rPr>
              <a:t>says that on </a:t>
            </a:r>
            <a:r>
              <a:rPr lang="en-US" sz="2800" b="1" dirty="0" smtClean="0">
                <a:solidFill>
                  <a:schemeClr val="accent6">
                    <a:lumMod val="50000"/>
                  </a:schemeClr>
                </a:solidFill>
              </a:rPr>
              <a:t>the </a:t>
            </a:r>
            <a:r>
              <a:rPr lang="en-US" sz="2800" b="1" dirty="0" smtClean="0">
                <a:solidFill>
                  <a:schemeClr val="accent6">
                    <a:lumMod val="50000"/>
                  </a:schemeClr>
                </a:solidFill>
              </a:rPr>
              <a:t>eve of a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battle</a:t>
            </a:r>
            <a:r>
              <a:rPr lang="en-US" sz="2800" b="1" dirty="0" smtClean="0">
                <a:solidFill>
                  <a:schemeClr val="accent6">
                    <a:lumMod val="50000"/>
                  </a:schemeClr>
                </a:solidFill>
              </a:rPr>
              <a:t>, </a:t>
            </a:r>
            <a:r>
              <a:rPr lang="en-US" sz="2800" b="1" dirty="0" smtClean="0">
                <a:solidFill>
                  <a:schemeClr val="accent6">
                    <a:lumMod val="50000"/>
                  </a:schemeClr>
                </a:solidFill>
              </a:rPr>
              <a:t>Constantine </a:t>
            </a:r>
            <a:r>
              <a:rPr lang="en-US" sz="2800" b="1" dirty="0" smtClean="0">
                <a:solidFill>
                  <a:schemeClr val="accent6">
                    <a:lumMod val="50000"/>
                  </a:schemeClr>
                </a:solidFill>
              </a:rPr>
              <a:t>saw a </a:t>
            </a:r>
            <a:r>
              <a:rPr lang="en-US" sz="2800" b="1" dirty="0" smtClean="0">
                <a:solidFill>
                  <a:schemeClr val="accent6">
                    <a:lumMod val="50000"/>
                  </a:schemeClr>
                </a:solidFill>
              </a:rPr>
              <a:t>Christian </a:t>
            </a:r>
            <a:br>
              <a:rPr lang="en-US" sz="2800" b="1" dirty="0" smtClean="0">
                <a:solidFill>
                  <a:schemeClr val="accent6">
                    <a:lumMod val="50000"/>
                  </a:schemeClr>
                </a:solidFill>
              </a:rPr>
            </a:br>
            <a:r>
              <a:rPr lang="en-US" sz="2800" b="1" dirty="0" smtClean="0">
                <a:solidFill>
                  <a:schemeClr val="accent6">
                    <a:lumMod val="50000"/>
                  </a:schemeClr>
                </a:solidFill>
              </a:rPr>
              <a:t>symbol </a:t>
            </a:r>
            <a:r>
              <a:rPr lang="en-US" sz="2800" b="1" dirty="0" smtClean="0">
                <a:solidFill>
                  <a:schemeClr val="accent6">
                    <a:lumMod val="50000"/>
                  </a:schemeClr>
                </a:solidFill>
              </a:rPr>
              <a:t>in </a:t>
            </a:r>
            <a:r>
              <a:rPr lang="en-US" sz="2800" b="1" dirty="0" smtClean="0">
                <a:solidFill>
                  <a:schemeClr val="accent6">
                    <a:lumMod val="50000"/>
                  </a:schemeClr>
                </a:solidFill>
              </a:rPr>
              <a:t>the </a:t>
            </a:r>
            <a:r>
              <a:rPr lang="en-US" sz="2800" b="1" dirty="0" smtClean="0">
                <a:solidFill>
                  <a:schemeClr val="accent6">
                    <a:lumMod val="50000"/>
                  </a:schemeClr>
                </a:solidFill>
              </a:rPr>
              <a:t>sky with words that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translate </a:t>
            </a:r>
            <a:r>
              <a:rPr lang="en-US" sz="2800" b="1" dirty="0" smtClean="0">
                <a:solidFill>
                  <a:schemeClr val="accent6">
                    <a:lumMod val="50000"/>
                  </a:schemeClr>
                </a:solidFill>
              </a:rPr>
              <a:t>to </a:t>
            </a:r>
            <a:r>
              <a:rPr lang="en-US" sz="2800" b="1" dirty="0" smtClean="0">
                <a:solidFill>
                  <a:schemeClr val="accent6">
                    <a:lumMod val="50000"/>
                  </a:schemeClr>
                </a:solidFill>
              </a:rPr>
              <a:t>“</a:t>
            </a:r>
            <a:r>
              <a:rPr lang="en-US" sz="2800" b="1" dirty="0" smtClean="0">
                <a:solidFill>
                  <a:schemeClr val="accent6">
                    <a:lumMod val="50000"/>
                  </a:schemeClr>
                </a:solidFill>
              </a:rPr>
              <a:t>By this sign you shall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conquer</a:t>
            </a:r>
            <a:r>
              <a:rPr lang="en-US" sz="2800" b="1" dirty="0" smtClean="0">
                <a:solidFill>
                  <a:schemeClr val="accent6">
                    <a:lumMod val="50000"/>
                  </a:schemeClr>
                </a:solidFill>
              </a:rPr>
              <a:t>.”  </a:t>
            </a:r>
            <a:r>
              <a:rPr lang="en-US" sz="2800" b="1" dirty="0" smtClean="0">
                <a:solidFill>
                  <a:schemeClr val="accent6">
                    <a:lumMod val="50000"/>
                  </a:schemeClr>
                </a:solidFill>
              </a:rPr>
              <a:t>Constantine </a:t>
            </a:r>
            <a:r>
              <a:rPr lang="en-US" sz="2800" b="1" dirty="0" smtClean="0">
                <a:solidFill>
                  <a:schemeClr val="accent6">
                    <a:lumMod val="50000"/>
                  </a:schemeClr>
                </a:solidFill>
              </a:rPr>
              <a:t>never went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so </a:t>
            </a:r>
            <a:r>
              <a:rPr lang="en-US" sz="2800" b="1" dirty="0" smtClean="0">
                <a:solidFill>
                  <a:schemeClr val="accent6">
                    <a:lumMod val="50000"/>
                  </a:schemeClr>
                </a:solidFill>
              </a:rPr>
              <a:t>far as to </a:t>
            </a:r>
            <a:r>
              <a:rPr lang="en-US" sz="2800" b="1" dirty="0" smtClean="0">
                <a:solidFill>
                  <a:schemeClr val="accent6">
                    <a:lumMod val="50000"/>
                  </a:schemeClr>
                </a:solidFill>
              </a:rPr>
              <a:t>establish </a:t>
            </a:r>
            <a:r>
              <a:rPr lang="en-US" sz="2800" b="1" dirty="0" smtClean="0">
                <a:solidFill>
                  <a:schemeClr val="accent6">
                    <a:lumMod val="50000"/>
                  </a:schemeClr>
                </a:solidFill>
              </a:rPr>
              <a:t>Christianity as the official religion of the empire, but he did legalize the religion and encouraged its growth. </a:t>
            </a:r>
            <a:endParaRPr lang="en-US" sz="2800" b="1" dirty="0">
              <a:solidFill>
                <a:schemeClr val="accent6">
                  <a:lumMod val="50000"/>
                </a:schemeClr>
              </a:solidFill>
            </a:endParaRPr>
          </a:p>
        </p:txBody>
      </p:sp>
      <p:pic>
        <p:nvPicPr>
          <p:cNvPr id="2051" name="Picture 3"/>
          <p:cNvPicPr>
            <a:picLocks noChangeAspect="1" noChangeArrowheads="1"/>
          </p:cNvPicPr>
          <p:nvPr/>
        </p:nvPicPr>
        <p:blipFill>
          <a:blip r:embed="rId2" cstate="print"/>
          <a:srcRect/>
          <a:stretch>
            <a:fillRect/>
          </a:stretch>
        </p:blipFill>
        <p:spPr bwMode="auto">
          <a:xfrm>
            <a:off x="5715000" y="1828800"/>
            <a:ext cx="3273779" cy="3200400"/>
          </a:xfrm>
          <a:prstGeom prst="rect">
            <a:avLst/>
          </a:prstGeom>
          <a:noFill/>
          <a:ln w="9525">
            <a:noFill/>
            <a:miter lim="800000"/>
            <a:headEnd/>
            <a:tailEnd/>
          </a:ln>
          <a:effectLst/>
        </p:spPr>
      </p:pic>
    </p:spTree>
  </p:cSld>
  <p:clrMapOvr>
    <a:masterClrMapping/>
  </p:clrMapOvr>
  <p:transition advClick="0" advTm="5688">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987024"/>
          </a:xfrm>
          <a:prstGeom prst="rect">
            <a:avLst/>
          </a:prstGeom>
          <a:noFill/>
        </p:spPr>
        <p:txBody>
          <a:bodyPr wrap="square" rtlCol="0">
            <a:spAutoFit/>
          </a:bodyPr>
          <a:lstStyle/>
          <a:p>
            <a:pPr>
              <a:lnSpc>
                <a:spcPct val="114000"/>
              </a:lnSpc>
            </a:pPr>
            <a:r>
              <a:rPr lang="en-US" sz="2800" b="1" dirty="0" smtClean="0">
                <a:solidFill>
                  <a:schemeClr val="accent6">
                    <a:lumMod val="50000"/>
                  </a:schemeClr>
                </a:solidFill>
              </a:rPr>
              <a:t>Emperor Constantine ended persecution </a:t>
            </a:r>
            <a:r>
              <a:rPr lang="en-US" sz="2800" b="1" dirty="0" smtClean="0">
                <a:solidFill>
                  <a:schemeClr val="accent6">
                    <a:lumMod val="50000"/>
                  </a:schemeClr>
                </a:solidFill>
              </a:rPr>
              <a:t>of </a:t>
            </a:r>
            <a:r>
              <a:rPr lang="en-US" sz="2800" b="1" dirty="0" smtClean="0">
                <a:solidFill>
                  <a:schemeClr val="accent6">
                    <a:lumMod val="50000"/>
                  </a:schemeClr>
                </a:solidFill>
              </a:rPr>
              <a:t>Christians when he seized power in </a:t>
            </a:r>
            <a:r>
              <a:rPr lang="en-US" sz="2200" b="1" dirty="0" smtClean="0">
                <a:solidFill>
                  <a:schemeClr val="accent6">
                    <a:lumMod val="50000"/>
                  </a:schemeClr>
                </a:solidFill>
              </a:rPr>
              <a:t>AD</a:t>
            </a:r>
            <a:r>
              <a:rPr lang="en-US" sz="2800" b="1" dirty="0" smtClean="0">
                <a:solidFill>
                  <a:schemeClr val="accent6">
                    <a:lumMod val="50000"/>
                  </a:schemeClr>
                </a:solidFill>
              </a:rPr>
              <a:t>306</a:t>
            </a:r>
            <a:r>
              <a:rPr lang="en-US" sz="2800" b="1" dirty="0" smtClean="0">
                <a:solidFill>
                  <a:schemeClr val="accent6">
                    <a:lumMod val="50000"/>
                  </a:schemeClr>
                </a:solidFill>
              </a:rPr>
              <a:t>.  Four years later, Constantine </a:t>
            </a:r>
            <a:r>
              <a:rPr lang="en-US" sz="2800" b="1" dirty="0" smtClean="0">
                <a:solidFill>
                  <a:schemeClr val="accent6">
                    <a:lumMod val="50000"/>
                  </a:schemeClr>
                </a:solidFill>
              </a:rPr>
              <a:t>made </a:t>
            </a:r>
            <a:r>
              <a:rPr lang="en-US" sz="2800" b="1" dirty="0" smtClean="0">
                <a:solidFill>
                  <a:schemeClr val="accent6">
                    <a:lumMod val="50000"/>
                  </a:schemeClr>
                </a:solidFill>
              </a:rPr>
              <a:t>Christianity legal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throughout </a:t>
            </a:r>
            <a:r>
              <a:rPr lang="en-US" sz="2800" b="1" dirty="0" smtClean="0">
                <a:solidFill>
                  <a:schemeClr val="accent6">
                    <a:lumMod val="50000"/>
                  </a:schemeClr>
                </a:solidFill>
              </a:rPr>
              <a:t>the </a:t>
            </a:r>
            <a:r>
              <a:rPr lang="en-US" sz="2800" b="1" dirty="0" smtClean="0">
                <a:solidFill>
                  <a:schemeClr val="accent6">
                    <a:lumMod val="50000"/>
                  </a:schemeClr>
                </a:solidFill>
              </a:rPr>
              <a:t>Roman </a:t>
            </a:r>
            <a:r>
              <a:rPr lang="en-US" sz="2800" b="1" dirty="0" smtClean="0">
                <a:solidFill>
                  <a:schemeClr val="accent6">
                    <a:lumMod val="50000"/>
                  </a:schemeClr>
                </a:solidFill>
              </a:rPr>
              <a:t>Empire.</a:t>
            </a:r>
            <a:r>
              <a:rPr lang="en-US" sz="2800" b="1" dirty="0" smtClean="0"/>
              <a:t>  A </a:t>
            </a:r>
            <a:r>
              <a:rPr lang="en-US" sz="2800" b="1" dirty="0" smtClean="0"/>
              <a:t/>
            </a:r>
            <a:br>
              <a:rPr lang="en-US" sz="2800" b="1" dirty="0" smtClean="0"/>
            </a:br>
            <a:r>
              <a:rPr lang="en-US" sz="2800" b="1" dirty="0" smtClean="0"/>
              <a:t>legend </a:t>
            </a:r>
            <a:r>
              <a:rPr lang="en-US" sz="2800" b="1" dirty="0" smtClean="0"/>
              <a:t>says that on </a:t>
            </a:r>
            <a:r>
              <a:rPr lang="en-US" sz="2800" b="1" dirty="0" smtClean="0"/>
              <a:t>the </a:t>
            </a:r>
            <a:r>
              <a:rPr lang="en-US" sz="2800" b="1" dirty="0" smtClean="0"/>
              <a:t>eve of a </a:t>
            </a:r>
            <a:r>
              <a:rPr lang="en-US" sz="2800" b="1" dirty="0" smtClean="0"/>
              <a:t/>
            </a:r>
            <a:br>
              <a:rPr lang="en-US" sz="2800" b="1" dirty="0" smtClean="0"/>
            </a:br>
            <a:r>
              <a:rPr lang="en-US" sz="2800" b="1" dirty="0" smtClean="0"/>
              <a:t>battle</a:t>
            </a:r>
            <a:r>
              <a:rPr lang="en-US" sz="2800" b="1" dirty="0" smtClean="0"/>
              <a:t>, </a:t>
            </a:r>
            <a:r>
              <a:rPr lang="en-US" sz="2800" b="1" dirty="0" smtClean="0"/>
              <a:t>Constantine </a:t>
            </a:r>
            <a:r>
              <a:rPr lang="en-US" sz="2800" b="1" dirty="0" smtClean="0"/>
              <a:t>saw a </a:t>
            </a:r>
            <a:r>
              <a:rPr lang="en-US" sz="2800" b="1" dirty="0" smtClean="0"/>
              <a:t>Christian </a:t>
            </a:r>
            <a:br>
              <a:rPr lang="en-US" sz="2800" b="1" dirty="0" smtClean="0"/>
            </a:br>
            <a:r>
              <a:rPr lang="en-US" sz="2800" b="1" dirty="0" smtClean="0"/>
              <a:t>symbol </a:t>
            </a:r>
            <a:r>
              <a:rPr lang="en-US" sz="2800" b="1" dirty="0" smtClean="0"/>
              <a:t>in </a:t>
            </a:r>
            <a:r>
              <a:rPr lang="en-US" sz="2800" b="1" dirty="0" smtClean="0"/>
              <a:t>the </a:t>
            </a:r>
            <a:r>
              <a:rPr lang="en-US" sz="2800" b="1" dirty="0" smtClean="0"/>
              <a:t>sky with words that </a:t>
            </a:r>
            <a:r>
              <a:rPr lang="en-US" sz="2800" b="1" dirty="0" smtClean="0"/>
              <a:t/>
            </a:r>
            <a:br>
              <a:rPr lang="en-US" sz="2800" b="1" dirty="0" smtClean="0"/>
            </a:br>
            <a:r>
              <a:rPr lang="en-US" sz="2800" b="1" dirty="0" smtClean="0"/>
              <a:t>translate </a:t>
            </a:r>
            <a:r>
              <a:rPr lang="en-US" sz="2800" b="1" dirty="0" smtClean="0"/>
              <a:t>to </a:t>
            </a:r>
            <a:r>
              <a:rPr lang="en-US" sz="2800" b="1" dirty="0" smtClean="0"/>
              <a:t>“</a:t>
            </a:r>
            <a:r>
              <a:rPr lang="en-US" sz="2800" b="1" dirty="0" smtClean="0"/>
              <a:t>By this sign you shall </a:t>
            </a:r>
            <a:r>
              <a:rPr lang="en-US" sz="2800" b="1" dirty="0" smtClean="0"/>
              <a:t/>
            </a:r>
            <a:br>
              <a:rPr lang="en-US" sz="2800" b="1" dirty="0" smtClean="0"/>
            </a:br>
            <a:r>
              <a:rPr lang="en-US" sz="2800" b="1" dirty="0" smtClean="0"/>
              <a:t>conquer</a:t>
            </a:r>
            <a:r>
              <a:rPr lang="en-US" sz="2800" b="1" dirty="0" smtClean="0"/>
              <a:t>.”  </a:t>
            </a:r>
            <a:r>
              <a:rPr lang="en-US" sz="2800" b="1" dirty="0" smtClean="0">
                <a:solidFill>
                  <a:schemeClr val="accent6">
                    <a:lumMod val="50000"/>
                  </a:schemeClr>
                </a:solidFill>
              </a:rPr>
              <a:t>Constantine </a:t>
            </a:r>
            <a:r>
              <a:rPr lang="en-US" sz="2800" b="1" dirty="0" smtClean="0">
                <a:solidFill>
                  <a:schemeClr val="accent6">
                    <a:lumMod val="50000"/>
                  </a:schemeClr>
                </a:solidFill>
              </a:rPr>
              <a:t>never went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so </a:t>
            </a:r>
            <a:r>
              <a:rPr lang="en-US" sz="2800" b="1" dirty="0" smtClean="0">
                <a:solidFill>
                  <a:schemeClr val="accent6">
                    <a:lumMod val="50000"/>
                  </a:schemeClr>
                </a:solidFill>
              </a:rPr>
              <a:t>far as to </a:t>
            </a:r>
            <a:r>
              <a:rPr lang="en-US" sz="2800" b="1" dirty="0" smtClean="0">
                <a:solidFill>
                  <a:schemeClr val="accent6">
                    <a:lumMod val="50000"/>
                  </a:schemeClr>
                </a:solidFill>
              </a:rPr>
              <a:t>establish </a:t>
            </a:r>
            <a:r>
              <a:rPr lang="en-US" sz="2800" b="1" dirty="0" smtClean="0">
                <a:solidFill>
                  <a:schemeClr val="accent6">
                    <a:lumMod val="50000"/>
                  </a:schemeClr>
                </a:solidFill>
              </a:rPr>
              <a:t>Christianity as the official religion of the empire, but he did legalize the religion and encouraged its growth. </a:t>
            </a:r>
            <a:endParaRPr lang="en-US" sz="2800" b="1" dirty="0">
              <a:solidFill>
                <a:schemeClr val="accent6">
                  <a:lumMod val="50000"/>
                </a:schemeClr>
              </a:solidFill>
            </a:endParaRPr>
          </a:p>
        </p:txBody>
      </p:sp>
      <p:pic>
        <p:nvPicPr>
          <p:cNvPr id="2051" name="Picture 3"/>
          <p:cNvPicPr>
            <a:picLocks noChangeAspect="1" noChangeArrowheads="1"/>
          </p:cNvPicPr>
          <p:nvPr/>
        </p:nvPicPr>
        <p:blipFill>
          <a:blip r:embed="rId2" cstate="print"/>
          <a:srcRect/>
          <a:stretch>
            <a:fillRect/>
          </a:stretch>
        </p:blipFill>
        <p:spPr bwMode="auto">
          <a:xfrm>
            <a:off x="5715000" y="1828800"/>
            <a:ext cx="3273779" cy="3200400"/>
          </a:xfrm>
          <a:prstGeom prst="rect">
            <a:avLst/>
          </a:prstGeom>
          <a:noFill/>
          <a:ln w="9525">
            <a:noFill/>
            <a:miter lim="800000"/>
            <a:headEnd/>
            <a:tailEnd/>
          </a:ln>
          <a:effectLst/>
        </p:spPr>
      </p:pic>
    </p:spTree>
  </p:cSld>
  <p:clrMapOvr>
    <a:masterClrMapping/>
  </p:clrMapOvr>
  <p:transition advClick="0" advTm="10312">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987024"/>
          </a:xfrm>
          <a:prstGeom prst="rect">
            <a:avLst/>
          </a:prstGeom>
          <a:noFill/>
        </p:spPr>
        <p:txBody>
          <a:bodyPr wrap="square" rtlCol="0">
            <a:spAutoFit/>
          </a:bodyPr>
          <a:lstStyle/>
          <a:p>
            <a:pPr>
              <a:lnSpc>
                <a:spcPct val="114000"/>
              </a:lnSpc>
            </a:pPr>
            <a:r>
              <a:rPr lang="en-US" sz="2800" b="1" dirty="0" smtClean="0">
                <a:solidFill>
                  <a:schemeClr val="accent6">
                    <a:lumMod val="50000"/>
                  </a:schemeClr>
                </a:solidFill>
              </a:rPr>
              <a:t>Emperor Constantine ended persecution </a:t>
            </a:r>
            <a:r>
              <a:rPr lang="en-US" sz="2800" b="1" dirty="0" smtClean="0">
                <a:solidFill>
                  <a:schemeClr val="accent6">
                    <a:lumMod val="50000"/>
                  </a:schemeClr>
                </a:solidFill>
              </a:rPr>
              <a:t>of </a:t>
            </a:r>
            <a:r>
              <a:rPr lang="en-US" sz="2800" b="1" dirty="0" smtClean="0">
                <a:solidFill>
                  <a:schemeClr val="accent6">
                    <a:lumMod val="50000"/>
                  </a:schemeClr>
                </a:solidFill>
              </a:rPr>
              <a:t>Christians when he seized power in </a:t>
            </a:r>
            <a:r>
              <a:rPr lang="en-US" sz="2200" b="1" dirty="0" smtClean="0">
                <a:solidFill>
                  <a:schemeClr val="accent6">
                    <a:lumMod val="50000"/>
                  </a:schemeClr>
                </a:solidFill>
              </a:rPr>
              <a:t>AD</a:t>
            </a:r>
            <a:r>
              <a:rPr lang="en-US" sz="2800" b="1" dirty="0" smtClean="0">
                <a:solidFill>
                  <a:schemeClr val="accent6">
                    <a:lumMod val="50000"/>
                  </a:schemeClr>
                </a:solidFill>
              </a:rPr>
              <a:t>306</a:t>
            </a:r>
            <a:r>
              <a:rPr lang="en-US" sz="2800" b="1" dirty="0" smtClean="0">
                <a:solidFill>
                  <a:schemeClr val="accent6">
                    <a:lumMod val="50000"/>
                  </a:schemeClr>
                </a:solidFill>
              </a:rPr>
              <a:t>.  Four years later, Constantine </a:t>
            </a:r>
            <a:r>
              <a:rPr lang="en-US" sz="2800" b="1" dirty="0" smtClean="0">
                <a:solidFill>
                  <a:schemeClr val="accent6">
                    <a:lumMod val="50000"/>
                  </a:schemeClr>
                </a:solidFill>
              </a:rPr>
              <a:t>made </a:t>
            </a:r>
            <a:r>
              <a:rPr lang="en-US" sz="2800" b="1" dirty="0" smtClean="0">
                <a:solidFill>
                  <a:schemeClr val="accent6">
                    <a:lumMod val="50000"/>
                  </a:schemeClr>
                </a:solidFill>
              </a:rPr>
              <a:t>Christianity legal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throughout </a:t>
            </a:r>
            <a:r>
              <a:rPr lang="en-US" sz="2800" b="1" dirty="0" smtClean="0">
                <a:solidFill>
                  <a:schemeClr val="accent6">
                    <a:lumMod val="50000"/>
                  </a:schemeClr>
                </a:solidFill>
              </a:rPr>
              <a:t>the </a:t>
            </a:r>
            <a:r>
              <a:rPr lang="en-US" sz="2800" b="1" dirty="0" smtClean="0">
                <a:solidFill>
                  <a:schemeClr val="accent6">
                    <a:lumMod val="50000"/>
                  </a:schemeClr>
                </a:solidFill>
              </a:rPr>
              <a:t>Roman </a:t>
            </a:r>
            <a:r>
              <a:rPr lang="en-US" sz="2800" b="1" dirty="0" smtClean="0">
                <a:solidFill>
                  <a:schemeClr val="accent6">
                    <a:lumMod val="50000"/>
                  </a:schemeClr>
                </a:solidFill>
              </a:rPr>
              <a:t>Empire.  A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legend </a:t>
            </a:r>
            <a:r>
              <a:rPr lang="en-US" sz="2800" b="1" dirty="0" smtClean="0">
                <a:solidFill>
                  <a:schemeClr val="accent6">
                    <a:lumMod val="50000"/>
                  </a:schemeClr>
                </a:solidFill>
              </a:rPr>
              <a:t>says that on </a:t>
            </a:r>
            <a:r>
              <a:rPr lang="en-US" sz="2800" b="1" dirty="0" smtClean="0">
                <a:solidFill>
                  <a:schemeClr val="accent6">
                    <a:lumMod val="50000"/>
                  </a:schemeClr>
                </a:solidFill>
              </a:rPr>
              <a:t>the </a:t>
            </a:r>
            <a:r>
              <a:rPr lang="en-US" sz="2800" b="1" dirty="0" smtClean="0">
                <a:solidFill>
                  <a:schemeClr val="accent6">
                    <a:lumMod val="50000"/>
                  </a:schemeClr>
                </a:solidFill>
              </a:rPr>
              <a:t>eve of a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battle</a:t>
            </a:r>
            <a:r>
              <a:rPr lang="en-US" sz="2800" b="1" dirty="0" smtClean="0">
                <a:solidFill>
                  <a:schemeClr val="accent6">
                    <a:lumMod val="50000"/>
                  </a:schemeClr>
                </a:solidFill>
              </a:rPr>
              <a:t>, </a:t>
            </a:r>
            <a:r>
              <a:rPr lang="en-US" sz="2800" b="1" dirty="0" smtClean="0">
                <a:solidFill>
                  <a:schemeClr val="accent6">
                    <a:lumMod val="50000"/>
                  </a:schemeClr>
                </a:solidFill>
              </a:rPr>
              <a:t>Constantine </a:t>
            </a:r>
            <a:r>
              <a:rPr lang="en-US" sz="2800" b="1" dirty="0" smtClean="0">
                <a:solidFill>
                  <a:schemeClr val="accent6">
                    <a:lumMod val="50000"/>
                  </a:schemeClr>
                </a:solidFill>
              </a:rPr>
              <a:t>saw a </a:t>
            </a:r>
            <a:r>
              <a:rPr lang="en-US" sz="2800" b="1" dirty="0" smtClean="0">
                <a:solidFill>
                  <a:schemeClr val="accent6">
                    <a:lumMod val="50000"/>
                  </a:schemeClr>
                </a:solidFill>
              </a:rPr>
              <a:t>Christian </a:t>
            </a:r>
            <a:br>
              <a:rPr lang="en-US" sz="2800" b="1" dirty="0" smtClean="0">
                <a:solidFill>
                  <a:schemeClr val="accent6">
                    <a:lumMod val="50000"/>
                  </a:schemeClr>
                </a:solidFill>
              </a:rPr>
            </a:br>
            <a:r>
              <a:rPr lang="en-US" sz="2800" b="1" dirty="0" smtClean="0">
                <a:solidFill>
                  <a:schemeClr val="accent6">
                    <a:lumMod val="50000"/>
                  </a:schemeClr>
                </a:solidFill>
              </a:rPr>
              <a:t>symbol </a:t>
            </a:r>
            <a:r>
              <a:rPr lang="en-US" sz="2800" b="1" dirty="0" smtClean="0">
                <a:solidFill>
                  <a:schemeClr val="accent6">
                    <a:lumMod val="50000"/>
                  </a:schemeClr>
                </a:solidFill>
              </a:rPr>
              <a:t>in </a:t>
            </a:r>
            <a:r>
              <a:rPr lang="en-US" sz="2800" b="1" dirty="0" smtClean="0">
                <a:solidFill>
                  <a:schemeClr val="accent6">
                    <a:lumMod val="50000"/>
                  </a:schemeClr>
                </a:solidFill>
              </a:rPr>
              <a:t>the </a:t>
            </a:r>
            <a:r>
              <a:rPr lang="en-US" sz="2800" b="1" dirty="0" smtClean="0">
                <a:solidFill>
                  <a:schemeClr val="accent6">
                    <a:lumMod val="50000"/>
                  </a:schemeClr>
                </a:solidFill>
              </a:rPr>
              <a:t>sky with words that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translate </a:t>
            </a:r>
            <a:r>
              <a:rPr lang="en-US" sz="2800" b="1" dirty="0" smtClean="0">
                <a:solidFill>
                  <a:schemeClr val="accent6">
                    <a:lumMod val="50000"/>
                  </a:schemeClr>
                </a:solidFill>
              </a:rPr>
              <a:t>to </a:t>
            </a:r>
            <a:r>
              <a:rPr lang="en-US" sz="2800" b="1" dirty="0" smtClean="0">
                <a:solidFill>
                  <a:schemeClr val="accent6">
                    <a:lumMod val="50000"/>
                  </a:schemeClr>
                </a:solidFill>
              </a:rPr>
              <a:t>“</a:t>
            </a:r>
            <a:r>
              <a:rPr lang="en-US" sz="2800" b="1" dirty="0" smtClean="0">
                <a:solidFill>
                  <a:schemeClr val="accent6">
                    <a:lumMod val="50000"/>
                  </a:schemeClr>
                </a:solidFill>
              </a:rPr>
              <a:t>By this sign you shall </a:t>
            </a: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conquer</a:t>
            </a:r>
            <a:r>
              <a:rPr lang="en-US" sz="2800" b="1" dirty="0" smtClean="0">
                <a:solidFill>
                  <a:schemeClr val="accent6">
                    <a:lumMod val="50000"/>
                  </a:schemeClr>
                </a:solidFill>
              </a:rPr>
              <a:t>.”  </a:t>
            </a:r>
            <a:r>
              <a:rPr lang="en-US" sz="2800" b="1" dirty="0" smtClean="0"/>
              <a:t>Constantine </a:t>
            </a:r>
            <a:r>
              <a:rPr lang="en-US" sz="2800" b="1" dirty="0" smtClean="0"/>
              <a:t>never went </a:t>
            </a:r>
            <a:r>
              <a:rPr lang="en-US" sz="2800" b="1" dirty="0" smtClean="0"/>
              <a:t/>
            </a:r>
            <a:br>
              <a:rPr lang="en-US" sz="2800" b="1" dirty="0" smtClean="0"/>
            </a:br>
            <a:r>
              <a:rPr lang="en-US" sz="2800" b="1" dirty="0" smtClean="0"/>
              <a:t>so </a:t>
            </a:r>
            <a:r>
              <a:rPr lang="en-US" sz="2800" b="1" dirty="0" smtClean="0"/>
              <a:t>far as to </a:t>
            </a:r>
            <a:r>
              <a:rPr lang="en-US" sz="2800" b="1" dirty="0" smtClean="0"/>
              <a:t>establish </a:t>
            </a:r>
            <a:r>
              <a:rPr lang="en-US" sz="2800" b="1" dirty="0" smtClean="0"/>
              <a:t>Christianity as the official religion of the empire, but he did legalize the religion and encouraged its growth. </a:t>
            </a:r>
            <a:endParaRPr lang="en-US" sz="2800" b="1" dirty="0"/>
          </a:p>
        </p:txBody>
      </p:sp>
      <p:pic>
        <p:nvPicPr>
          <p:cNvPr id="2051" name="Picture 3"/>
          <p:cNvPicPr>
            <a:picLocks noChangeAspect="1" noChangeArrowheads="1"/>
          </p:cNvPicPr>
          <p:nvPr/>
        </p:nvPicPr>
        <p:blipFill>
          <a:blip r:embed="rId2" cstate="print"/>
          <a:srcRect/>
          <a:stretch>
            <a:fillRect/>
          </a:stretch>
        </p:blipFill>
        <p:spPr bwMode="auto">
          <a:xfrm>
            <a:off x="5715000" y="1828800"/>
            <a:ext cx="3273779" cy="3200400"/>
          </a:xfrm>
          <a:prstGeom prst="rect">
            <a:avLst/>
          </a:prstGeom>
          <a:noFill/>
          <a:ln w="9525">
            <a:noFill/>
            <a:miter lim="800000"/>
            <a:headEnd/>
            <a:tailEnd/>
          </a:ln>
          <a:effectLst/>
        </p:spPr>
      </p:pic>
    </p:spTree>
  </p:cSld>
  <p:clrMapOvr>
    <a:masterClrMapping/>
  </p:clrMapOvr>
  <p:transition advClick="0" advTm="10235">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429000" y="762000"/>
            <a:ext cx="5410199" cy="5881610"/>
          </a:xfrm>
          <a:prstGeom prst="rect">
            <a:avLst/>
          </a:prstGeom>
          <a:noFill/>
        </p:spPr>
        <p:txBody>
          <a:bodyPr wrap="square" rtlCol="0">
            <a:spAutoFit/>
          </a:bodyPr>
          <a:lstStyle/>
          <a:p>
            <a:pPr>
              <a:lnSpc>
                <a:spcPct val="114000"/>
              </a:lnSpc>
            </a:pPr>
            <a:r>
              <a:rPr lang="en-US" sz="3000" b="1" dirty="0" smtClean="0"/>
              <a:t>While Constantine supported the </a:t>
            </a:r>
            <a:r>
              <a:rPr lang="en-US" sz="3000" b="1" dirty="0" smtClean="0"/>
              <a:t>Christian Church, </a:t>
            </a:r>
            <a:r>
              <a:rPr lang="en-US" sz="3000" b="1" dirty="0" smtClean="0"/>
              <a:t>he continued to worship Roman gods.  </a:t>
            </a:r>
            <a:r>
              <a:rPr lang="en-US" sz="3000" b="1" dirty="0" smtClean="0">
                <a:solidFill>
                  <a:schemeClr val="accent6">
                    <a:lumMod val="50000"/>
                  </a:schemeClr>
                </a:solidFill>
              </a:rPr>
              <a:t>In </a:t>
            </a:r>
            <a:r>
              <a:rPr lang="en-US" sz="2400" b="1" dirty="0" smtClean="0">
                <a:solidFill>
                  <a:schemeClr val="accent6">
                    <a:lumMod val="50000"/>
                  </a:schemeClr>
                </a:solidFill>
              </a:rPr>
              <a:t>AD</a:t>
            </a:r>
            <a:r>
              <a:rPr lang="en-US" sz="3000" b="1" dirty="0" smtClean="0">
                <a:solidFill>
                  <a:schemeClr val="accent6">
                    <a:lumMod val="50000"/>
                  </a:schemeClr>
                </a:solidFill>
              </a:rPr>
              <a:t>337, Constantine was dying.  Only then did the emperor call for a bishop so that he could be baptized into the Christian Church.  Fifty years after Constantine’s death, Christianity became the official religion of the Roman Empire. </a:t>
            </a:r>
            <a:endParaRPr lang="en-US" sz="3000" b="1" dirty="0">
              <a:solidFill>
                <a:schemeClr val="accent6">
                  <a:lumMod val="50000"/>
                </a:schemeClr>
              </a:solidFill>
            </a:endParaRPr>
          </a:p>
        </p:txBody>
      </p:sp>
      <p:pic>
        <p:nvPicPr>
          <p:cNvPr id="5" name="Picture 4" descr="702constantine.png"/>
          <p:cNvPicPr>
            <a:picLocks noChangeAspect="1"/>
          </p:cNvPicPr>
          <p:nvPr/>
        </p:nvPicPr>
        <p:blipFill>
          <a:blip r:embed="rId2" cstate="print"/>
          <a:stretch>
            <a:fillRect/>
          </a:stretch>
        </p:blipFill>
        <p:spPr>
          <a:xfrm>
            <a:off x="-152400" y="685800"/>
            <a:ext cx="3810868" cy="5805223"/>
          </a:xfrm>
          <a:prstGeom prst="rect">
            <a:avLst/>
          </a:prstGeom>
          <a:effectLst>
            <a:outerShdw blurRad="50800" dist="127000" dir="2700000" algn="tl" rotWithShape="0">
              <a:prstClr val="black">
                <a:alpha val="49000"/>
              </a:prstClr>
            </a:outerShdw>
          </a:effectLst>
        </p:spPr>
      </p:pic>
    </p:spTree>
  </p:cSld>
  <p:clrMapOvr>
    <a:masterClrMapping/>
  </p:clrMapOvr>
  <p:transition advClick="0" advTm="52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429000" y="762000"/>
            <a:ext cx="54101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While Constantine supported the </a:t>
            </a:r>
            <a:r>
              <a:rPr lang="en-US" sz="3000" b="1" dirty="0" smtClean="0">
                <a:solidFill>
                  <a:schemeClr val="accent6">
                    <a:lumMod val="50000"/>
                  </a:schemeClr>
                </a:solidFill>
              </a:rPr>
              <a:t>Christian Church, </a:t>
            </a:r>
            <a:r>
              <a:rPr lang="en-US" sz="3000" b="1" dirty="0" smtClean="0">
                <a:solidFill>
                  <a:schemeClr val="accent6">
                    <a:lumMod val="50000"/>
                  </a:schemeClr>
                </a:solidFill>
              </a:rPr>
              <a:t>he continued to worship Roman gods.  </a:t>
            </a:r>
            <a:r>
              <a:rPr lang="en-US" sz="3000" b="1" dirty="0" smtClean="0"/>
              <a:t>In </a:t>
            </a:r>
            <a:r>
              <a:rPr lang="en-US" sz="2400" b="1" dirty="0" smtClean="0"/>
              <a:t>AD</a:t>
            </a:r>
            <a:r>
              <a:rPr lang="en-US" sz="3000" b="1" dirty="0" smtClean="0"/>
              <a:t>337, Constantine was dying.  </a:t>
            </a:r>
            <a:r>
              <a:rPr lang="en-US" sz="3000" b="1" dirty="0" smtClean="0">
                <a:solidFill>
                  <a:schemeClr val="accent6">
                    <a:lumMod val="50000"/>
                  </a:schemeClr>
                </a:solidFill>
              </a:rPr>
              <a:t>Only then did the emperor call for a bishop so that he could be baptized into the Christian Church.  Fifty years after Constantine’s death, Christianity became the official religion of the Roman Empire. </a:t>
            </a:r>
            <a:endParaRPr lang="en-US" sz="3000" b="1" dirty="0">
              <a:solidFill>
                <a:schemeClr val="accent6">
                  <a:lumMod val="50000"/>
                </a:schemeClr>
              </a:solidFill>
            </a:endParaRPr>
          </a:p>
        </p:txBody>
      </p:sp>
      <p:pic>
        <p:nvPicPr>
          <p:cNvPr id="5" name="Picture 4" descr="702constantine.png"/>
          <p:cNvPicPr>
            <a:picLocks noChangeAspect="1"/>
          </p:cNvPicPr>
          <p:nvPr/>
        </p:nvPicPr>
        <p:blipFill>
          <a:blip r:embed="rId2" cstate="print"/>
          <a:stretch>
            <a:fillRect/>
          </a:stretch>
        </p:blipFill>
        <p:spPr>
          <a:xfrm>
            <a:off x="-152400" y="685800"/>
            <a:ext cx="3810868" cy="5805223"/>
          </a:xfrm>
          <a:prstGeom prst="rect">
            <a:avLst/>
          </a:prstGeom>
          <a:effectLst>
            <a:outerShdw blurRad="50800" dist="127000" dir="2700000" algn="tl" rotWithShape="0">
              <a:prstClr val="black">
                <a:alpha val="49000"/>
              </a:prstClr>
            </a:outerShdw>
          </a:effectLst>
        </p:spPr>
      </p:pic>
    </p:spTree>
  </p:cSld>
  <p:clrMapOvr>
    <a:masterClrMapping/>
  </p:clrMapOvr>
  <p:transition advClick="0" advTm="3766">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429000" y="762000"/>
            <a:ext cx="54101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While Constantine supported the Christian Church</a:t>
            </a:r>
            <a:r>
              <a:rPr lang="en-US" sz="3000" b="1" dirty="0" smtClean="0">
                <a:solidFill>
                  <a:schemeClr val="accent6">
                    <a:lumMod val="50000"/>
                  </a:schemeClr>
                </a:solidFill>
              </a:rPr>
              <a:t>, </a:t>
            </a:r>
            <a:r>
              <a:rPr lang="en-US" sz="3000" b="1" dirty="0" smtClean="0">
                <a:solidFill>
                  <a:schemeClr val="accent6">
                    <a:lumMod val="50000"/>
                  </a:schemeClr>
                </a:solidFill>
              </a:rPr>
              <a:t>he continued to worship Roman gods.  In </a:t>
            </a:r>
            <a:r>
              <a:rPr lang="en-US" sz="2400" b="1" dirty="0" smtClean="0">
                <a:solidFill>
                  <a:schemeClr val="accent6">
                    <a:lumMod val="50000"/>
                  </a:schemeClr>
                </a:solidFill>
              </a:rPr>
              <a:t>AD</a:t>
            </a:r>
            <a:r>
              <a:rPr lang="en-US" sz="3000" b="1" dirty="0" smtClean="0">
                <a:solidFill>
                  <a:schemeClr val="accent6">
                    <a:lumMod val="50000"/>
                  </a:schemeClr>
                </a:solidFill>
              </a:rPr>
              <a:t>337, Constantine was dying.  </a:t>
            </a:r>
            <a:r>
              <a:rPr lang="en-US" sz="3000" b="1" dirty="0" smtClean="0"/>
              <a:t>Only then did the emperor call for a bishop so that he could be baptized into the Christian Church.  </a:t>
            </a:r>
            <a:r>
              <a:rPr lang="en-US" sz="3000" b="1" dirty="0" smtClean="0">
                <a:solidFill>
                  <a:schemeClr val="accent6">
                    <a:lumMod val="50000"/>
                  </a:schemeClr>
                </a:solidFill>
              </a:rPr>
              <a:t>Fifty years after Constantine’s death, Christianity became the official religion of the Roman Empire. </a:t>
            </a:r>
            <a:endParaRPr lang="en-US" sz="3000" b="1" dirty="0">
              <a:solidFill>
                <a:schemeClr val="accent6">
                  <a:lumMod val="50000"/>
                </a:schemeClr>
              </a:solidFill>
            </a:endParaRPr>
          </a:p>
        </p:txBody>
      </p:sp>
      <p:pic>
        <p:nvPicPr>
          <p:cNvPr id="5" name="Picture 4" descr="702constantine.png"/>
          <p:cNvPicPr>
            <a:picLocks noChangeAspect="1"/>
          </p:cNvPicPr>
          <p:nvPr/>
        </p:nvPicPr>
        <p:blipFill>
          <a:blip r:embed="rId2" cstate="print"/>
          <a:stretch>
            <a:fillRect/>
          </a:stretch>
        </p:blipFill>
        <p:spPr>
          <a:xfrm>
            <a:off x="-152400" y="685800"/>
            <a:ext cx="3810868" cy="5805223"/>
          </a:xfrm>
          <a:prstGeom prst="rect">
            <a:avLst/>
          </a:prstGeom>
          <a:effectLst>
            <a:outerShdw blurRad="50800" dist="127000" dir="2700000" algn="tl" rotWithShape="0">
              <a:prstClr val="black">
                <a:alpha val="49000"/>
              </a:prstClr>
            </a:outerShdw>
          </a:effectLst>
        </p:spPr>
      </p:pic>
    </p:spTree>
  </p:cSld>
  <p:clrMapOvr>
    <a:masterClrMapping/>
  </p:clrMapOvr>
  <p:transition advClick="0" advTm="6344">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429000" y="762000"/>
            <a:ext cx="54101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While Constantine supported the Christian Church</a:t>
            </a:r>
            <a:r>
              <a:rPr lang="en-US" sz="3000" b="1" dirty="0" smtClean="0">
                <a:solidFill>
                  <a:schemeClr val="accent6">
                    <a:lumMod val="50000"/>
                  </a:schemeClr>
                </a:solidFill>
              </a:rPr>
              <a:t>, </a:t>
            </a:r>
            <a:r>
              <a:rPr lang="en-US" sz="3000" b="1" dirty="0" smtClean="0">
                <a:solidFill>
                  <a:schemeClr val="accent6">
                    <a:lumMod val="50000"/>
                  </a:schemeClr>
                </a:solidFill>
              </a:rPr>
              <a:t>he continued to worship Roman gods.  In </a:t>
            </a:r>
            <a:r>
              <a:rPr lang="en-US" sz="2400" b="1" dirty="0" smtClean="0">
                <a:solidFill>
                  <a:schemeClr val="accent6">
                    <a:lumMod val="50000"/>
                  </a:schemeClr>
                </a:solidFill>
              </a:rPr>
              <a:t>AD</a:t>
            </a:r>
            <a:r>
              <a:rPr lang="en-US" sz="3000" b="1" dirty="0" smtClean="0">
                <a:solidFill>
                  <a:schemeClr val="accent6">
                    <a:lumMod val="50000"/>
                  </a:schemeClr>
                </a:solidFill>
              </a:rPr>
              <a:t>337, Constantine was dying.  Only then did the emperor call for a bishop so that he could be baptized into the Christian Church.  </a:t>
            </a:r>
            <a:r>
              <a:rPr lang="en-US" sz="3000" b="1" dirty="0" smtClean="0"/>
              <a:t>Fifty years after Constantine’s death, Christianity became the official religion of the Roman Empire. </a:t>
            </a:r>
            <a:endParaRPr lang="en-US" sz="3000" b="1" dirty="0"/>
          </a:p>
        </p:txBody>
      </p:sp>
      <p:pic>
        <p:nvPicPr>
          <p:cNvPr id="5" name="Picture 4" descr="702constantine.png"/>
          <p:cNvPicPr>
            <a:picLocks noChangeAspect="1"/>
          </p:cNvPicPr>
          <p:nvPr/>
        </p:nvPicPr>
        <p:blipFill>
          <a:blip r:embed="rId2" cstate="print"/>
          <a:stretch>
            <a:fillRect/>
          </a:stretch>
        </p:blipFill>
        <p:spPr>
          <a:xfrm>
            <a:off x="-152400" y="685800"/>
            <a:ext cx="3810868" cy="5805223"/>
          </a:xfrm>
          <a:prstGeom prst="rect">
            <a:avLst/>
          </a:prstGeom>
          <a:effectLst>
            <a:outerShdw blurRad="50800" dist="127000" dir="2700000" algn="tl" rotWithShape="0">
              <a:prstClr val="black">
                <a:alpha val="49000"/>
              </a:prstClr>
            </a:outerShdw>
          </a:effectLst>
        </p:spPr>
      </p:pic>
    </p:spTree>
  </p:cSld>
  <p:clrMapOvr>
    <a:masterClrMapping/>
  </p:clrMapOvr>
  <p:transition advClick="0" advTm="9359">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5" name="Rectangle 4"/>
          <p:cNvSpPr/>
          <p:nvPr/>
        </p:nvSpPr>
        <p:spPr>
          <a:xfrm>
            <a:off x="304800" y="4495800"/>
            <a:ext cx="8458200" cy="1077218"/>
          </a:xfrm>
          <a:prstGeom prst="rect">
            <a:avLst/>
          </a:prstGeom>
          <a:ln>
            <a:noFill/>
          </a:ln>
        </p:spPr>
        <p:txBody>
          <a:bodyPr wrap="square">
            <a:spAutoFit/>
          </a:bodyPr>
          <a:lstStyle/>
          <a:p>
            <a:pPr algn="ctr"/>
            <a:r>
              <a:rPr lang="en-US" sz="3200" b="1" dirty="0" smtClean="0">
                <a:solidFill>
                  <a:schemeClr val="accent2">
                    <a:lumMod val="50000"/>
                  </a:schemeClr>
                </a:solidFill>
              </a:rPr>
              <a:t>Learn more about history at</a:t>
            </a:r>
          </a:p>
          <a:p>
            <a:pPr algn="ctr"/>
            <a:r>
              <a:rPr lang="en-US" sz="3200" b="1" dirty="0" smtClean="0">
                <a:solidFill>
                  <a:schemeClr val="accent2">
                    <a:lumMod val="50000"/>
                  </a:schemeClr>
                </a:solidFill>
              </a:rPr>
              <a:t>www.mrdowling.com</a:t>
            </a:r>
            <a:endParaRPr lang="en-US" sz="3200" dirty="0">
              <a:solidFill>
                <a:schemeClr val="accent2">
                  <a:lumMod val="50000"/>
                </a:schemeClr>
              </a:solidFill>
            </a:endParaRPr>
          </a:p>
        </p:txBody>
      </p:sp>
      <p:pic>
        <p:nvPicPr>
          <p:cNvPr id="7" name="Picture 6"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9" name="Rectangle 8"/>
          <p:cNvSpPr/>
          <p:nvPr/>
        </p:nvSpPr>
        <p:spPr>
          <a:xfrm>
            <a:off x="0" y="685800"/>
            <a:ext cx="4648200" cy="1461939"/>
          </a:xfrm>
          <a:prstGeom prst="rect">
            <a:avLst/>
          </a:prstGeom>
          <a:ln>
            <a:noFill/>
          </a:ln>
        </p:spPr>
        <p:txBody>
          <a:bodyPr wrap="square">
            <a:spAutoFit/>
          </a:bodyPr>
          <a:lstStyle/>
          <a:p>
            <a:pPr algn="ctr"/>
            <a:r>
              <a:rPr lang="en-US" sz="2000" b="1" dirty="0" smtClean="0">
                <a:solidFill>
                  <a:schemeClr val="accent2">
                    <a:lumMod val="50000"/>
                  </a:schemeClr>
                </a:solidFill>
              </a:rPr>
              <a:t> Music credit:</a:t>
            </a:r>
          </a:p>
          <a:p>
            <a:pPr algn="ctr"/>
            <a:r>
              <a:rPr lang="en-US" sz="2000" b="1" dirty="0" smtClean="0">
                <a:solidFill>
                  <a:schemeClr val="accent2">
                    <a:lumMod val="50000"/>
                  </a:schemeClr>
                </a:solidFill>
              </a:rPr>
              <a:t>Johann </a:t>
            </a:r>
            <a:r>
              <a:rPr lang="en-US" sz="2000" b="1" dirty="0" err="1" smtClean="0">
                <a:solidFill>
                  <a:schemeClr val="accent2">
                    <a:lumMod val="50000"/>
                  </a:schemeClr>
                </a:solidFill>
              </a:rPr>
              <a:t>Pachelbel’s</a:t>
            </a:r>
            <a:r>
              <a:rPr lang="en-US" sz="2000" b="1" dirty="0" smtClean="0">
                <a:solidFill>
                  <a:schemeClr val="accent2">
                    <a:lumMod val="50000"/>
                  </a:schemeClr>
                </a:solidFill>
              </a:rPr>
              <a:t> </a:t>
            </a:r>
            <a:r>
              <a:rPr lang="en-US" sz="2000" b="1" dirty="0" smtClean="0">
                <a:solidFill>
                  <a:schemeClr val="accent2">
                    <a:lumMod val="50000"/>
                  </a:schemeClr>
                </a:solidFill>
              </a:rPr>
              <a:t>“Canon in D Minor” </a:t>
            </a:r>
            <a:br>
              <a:rPr lang="en-US" sz="2000" b="1" dirty="0" smtClean="0">
                <a:solidFill>
                  <a:schemeClr val="accent2">
                    <a:lumMod val="50000"/>
                  </a:schemeClr>
                </a:solidFill>
              </a:rPr>
            </a:br>
            <a:r>
              <a:rPr lang="en-US" sz="2000" b="1" dirty="0" smtClean="0">
                <a:solidFill>
                  <a:schemeClr val="accent2">
                    <a:lumMod val="50000"/>
                  </a:schemeClr>
                </a:solidFill>
              </a:rPr>
              <a:t>by Kevin MacLeod  </a:t>
            </a:r>
            <a:r>
              <a:rPr lang="en-US" sz="2000" b="1" dirty="0" smtClean="0">
                <a:solidFill>
                  <a:schemeClr val="accent2">
                    <a:lumMod val="50000"/>
                  </a:schemeClr>
                </a:solidFill>
              </a:rPr>
              <a:t>(</a:t>
            </a:r>
            <a:r>
              <a:rPr lang="en-US" sz="2000" b="1" dirty="0" smtClean="0">
                <a:solidFill>
                  <a:schemeClr val="accent2">
                    <a:lumMod val="50000"/>
                  </a:schemeClr>
                </a:solidFill>
              </a:rPr>
              <a:t>incompetech.com) </a:t>
            </a:r>
          </a:p>
          <a:p>
            <a:pPr algn="ctr"/>
            <a:r>
              <a:rPr lang="en-US" sz="1450" b="1" dirty="0" smtClean="0">
                <a:solidFill>
                  <a:schemeClr val="accent6">
                    <a:lumMod val="50000"/>
                  </a:schemeClr>
                </a:solidFill>
              </a:rPr>
              <a:t>Licensed under Creative Commons: By Attribution 3.0</a:t>
            </a:r>
          </a:p>
          <a:p>
            <a:pPr algn="ctr"/>
            <a:r>
              <a:rPr lang="en-US" sz="1450" b="1" dirty="0" smtClean="0">
                <a:solidFill>
                  <a:schemeClr val="accent6">
                    <a:lumMod val="50000"/>
                  </a:schemeClr>
                </a:solidFill>
              </a:rPr>
              <a:t>http://creativecommons.org/licenses/by/3.0/</a:t>
            </a:r>
            <a:endParaRPr lang="en-US" sz="1450" b="1" dirty="0">
              <a:solidFill>
                <a:schemeClr val="accent6">
                  <a:lumMod val="50000"/>
                </a:schemeClr>
              </a:solidFill>
            </a:endParaRPr>
          </a:p>
        </p:txBody>
      </p:sp>
      <p:sp>
        <p:nvSpPr>
          <p:cNvPr id="8" name="TextBox 7"/>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Tree>
  </p:cSld>
  <p:clrMapOvr>
    <a:masterClrMapping/>
  </p:clrMapOvr>
  <p:transition advTm="653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2723823"/>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Most of the people who lived in and near Jerusalem during the reign of Caesar Augustus were Jews who believed in one God.  This was unusual because at that time, most Romans were polytheists.  </a:t>
            </a:r>
            <a:r>
              <a:rPr lang="en-US" sz="3000" b="1" dirty="0" smtClean="0"/>
              <a:t>Polytheists are people who believe in many gods.</a:t>
            </a:r>
            <a:endParaRPr lang="en-US" sz="3000" b="1" dirty="0"/>
          </a:p>
        </p:txBody>
      </p:sp>
      <p:pic>
        <p:nvPicPr>
          <p:cNvPr id="13315" name="Picture 3"/>
          <p:cNvPicPr>
            <a:picLocks noChangeAspect="1" noChangeArrowheads="1"/>
          </p:cNvPicPr>
          <p:nvPr/>
        </p:nvPicPr>
        <p:blipFill>
          <a:blip r:embed="rId2" cstate="print"/>
          <a:srcRect/>
          <a:stretch>
            <a:fillRect/>
          </a:stretch>
        </p:blipFill>
        <p:spPr bwMode="auto">
          <a:xfrm>
            <a:off x="838200" y="3581400"/>
            <a:ext cx="7608887" cy="2959100"/>
          </a:xfrm>
          <a:prstGeom prst="rect">
            <a:avLst/>
          </a:prstGeom>
          <a:noFill/>
          <a:ln w="9525">
            <a:noFill/>
            <a:miter lim="800000"/>
            <a:headEnd/>
            <a:tailEnd/>
          </a:ln>
          <a:effectLst>
            <a:outerShdw blurRad="50800" dist="215900" dir="8400000" algn="t" rotWithShape="0">
              <a:prstClr val="black">
                <a:alpha val="40000"/>
              </a:prstClr>
            </a:outerShdw>
          </a:effectLst>
        </p:spPr>
      </p:pic>
    </p:spTree>
  </p:cSld>
  <p:clrMapOvr>
    <a:masterClrMapping/>
  </p:clrMapOvr>
  <p:transition advClick="0" advTm="3328">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881610"/>
          </a:xfrm>
          <a:prstGeom prst="rect">
            <a:avLst/>
          </a:prstGeom>
          <a:noFill/>
        </p:spPr>
        <p:txBody>
          <a:bodyPr wrap="square" rtlCol="0">
            <a:spAutoFit/>
          </a:bodyPr>
          <a:lstStyle/>
          <a:p>
            <a:pPr>
              <a:lnSpc>
                <a:spcPct val="114000"/>
              </a:lnSpc>
            </a:pPr>
            <a:r>
              <a:rPr lang="en-US" sz="3000" b="1" dirty="0" smtClean="0"/>
              <a:t>The Romans allowed </a:t>
            </a:r>
            <a:r>
              <a:rPr lang="en-US" sz="3000" b="1" dirty="0" smtClean="0"/>
              <a:t/>
            </a:r>
            <a:br>
              <a:rPr lang="en-US" sz="3000" b="1" dirty="0" smtClean="0"/>
            </a:br>
            <a:r>
              <a:rPr lang="en-US" sz="3000" b="1" dirty="0" smtClean="0"/>
              <a:t>the Jews </a:t>
            </a:r>
            <a:r>
              <a:rPr lang="en-US" sz="3000" b="1" dirty="0" smtClean="0"/>
              <a:t>to practice </a:t>
            </a:r>
            <a:r>
              <a:rPr lang="en-US" sz="3000" b="1" dirty="0" smtClean="0"/>
              <a:t/>
            </a:r>
            <a:br>
              <a:rPr lang="en-US" sz="3000" b="1" dirty="0" smtClean="0"/>
            </a:br>
            <a:r>
              <a:rPr lang="en-US" sz="3000" b="1" dirty="0" smtClean="0"/>
              <a:t>their faith </a:t>
            </a:r>
            <a:r>
              <a:rPr lang="en-US" sz="3000" b="1" dirty="0" smtClean="0"/>
              <a:t>and did not </a:t>
            </a:r>
            <a:r>
              <a:rPr lang="en-US" sz="3000" b="1" dirty="0" smtClean="0"/>
              <a:t/>
            </a:r>
            <a:br>
              <a:rPr lang="en-US" sz="3000" b="1" dirty="0" smtClean="0"/>
            </a:br>
            <a:r>
              <a:rPr lang="en-US" sz="3000" b="1" dirty="0" smtClean="0"/>
              <a:t>force the </a:t>
            </a:r>
            <a:r>
              <a:rPr lang="en-US" sz="3000" b="1" dirty="0" smtClean="0"/>
              <a:t>Jews to </a:t>
            </a:r>
            <a:r>
              <a:rPr lang="en-US" sz="3000" b="1" dirty="0" smtClean="0"/>
              <a:t/>
            </a:r>
            <a:br>
              <a:rPr lang="en-US" sz="3000" b="1" dirty="0" smtClean="0"/>
            </a:br>
            <a:r>
              <a:rPr lang="en-US" sz="3000" b="1" dirty="0" smtClean="0"/>
              <a:t>worship Roman </a:t>
            </a:r>
            <a:r>
              <a:rPr lang="en-US" sz="3000" b="1" dirty="0" smtClean="0"/>
              <a:t>gods.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About </a:t>
            </a:r>
            <a:r>
              <a:rPr lang="en-US" sz="2400" b="1" dirty="0" smtClean="0">
                <a:solidFill>
                  <a:schemeClr val="accent6">
                    <a:lumMod val="50000"/>
                  </a:schemeClr>
                </a:solidFill>
              </a:rPr>
              <a:t>AD</a:t>
            </a:r>
            <a:r>
              <a:rPr lang="en-US" sz="3000" b="1" dirty="0" smtClean="0">
                <a:solidFill>
                  <a:schemeClr val="accent6">
                    <a:lumMod val="50000"/>
                  </a:schemeClr>
                </a:solidFill>
              </a:rPr>
              <a:t>30</a:t>
            </a:r>
            <a:r>
              <a:rPr lang="en-US" sz="3000" b="1" dirty="0" smtClean="0">
                <a:solidFill>
                  <a:schemeClr val="accent6">
                    <a:lumMod val="50000"/>
                  </a:schemeClr>
                </a:solidFill>
              </a:rPr>
              <a:t>, a holy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man named Jesus </a:t>
            </a:r>
            <a:br>
              <a:rPr lang="en-US" sz="3000" b="1" dirty="0" smtClean="0">
                <a:solidFill>
                  <a:schemeClr val="accent6">
                    <a:lumMod val="50000"/>
                  </a:schemeClr>
                </a:solidFill>
              </a:rPr>
            </a:br>
            <a:r>
              <a:rPr lang="en-US" sz="3000" b="1" dirty="0" smtClean="0">
                <a:solidFill>
                  <a:schemeClr val="accent6">
                    <a:lumMod val="50000"/>
                  </a:schemeClr>
                </a:solidFill>
              </a:rPr>
              <a:t>began </a:t>
            </a:r>
            <a:r>
              <a:rPr lang="en-US" sz="3000" b="1" dirty="0" smtClean="0">
                <a:solidFill>
                  <a:schemeClr val="accent6">
                    <a:lumMod val="50000"/>
                  </a:schemeClr>
                </a:solidFill>
              </a:rPr>
              <a:t>to </a:t>
            </a:r>
            <a:r>
              <a:rPr lang="en-US" sz="3000" b="1" dirty="0" smtClean="0">
                <a:solidFill>
                  <a:schemeClr val="accent6">
                    <a:lumMod val="50000"/>
                  </a:schemeClr>
                </a:solidFill>
              </a:rPr>
              <a:t>attract </a:t>
            </a:r>
            <a:r>
              <a:rPr lang="en-US" sz="3000" b="1" dirty="0" smtClean="0">
                <a:solidFill>
                  <a:schemeClr val="accent6">
                    <a:lumMod val="50000"/>
                  </a:schemeClr>
                </a:solidFill>
              </a:rPr>
              <a:t>a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following </a:t>
            </a:r>
            <a:r>
              <a:rPr lang="en-US" sz="3000" b="1" dirty="0" smtClean="0">
                <a:solidFill>
                  <a:schemeClr val="accent6">
                    <a:lumMod val="50000"/>
                  </a:schemeClr>
                </a:solidFill>
              </a:rPr>
              <a:t>in Jerusalem.  Jesus’ followers came to believe that Jesus was the son of the God of the Jews and that he performed miracles.  </a:t>
            </a:r>
            <a:endParaRPr lang="en-US" sz="3000" b="1" dirty="0">
              <a:solidFill>
                <a:schemeClr val="accent6">
                  <a:lumMod val="50000"/>
                </a:schemeClr>
              </a:solidFill>
            </a:endParaRPr>
          </a:p>
        </p:txBody>
      </p:sp>
      <p:pic>
        <p:nvPicPr>
          <p:cNvPr id="12289" name="Picture 1"/>
          <p:cNvPicPr>
            <a:picLocks noChangeAspect="1" noChangeArrowheads="1"/>
          </p:cNvPicPr>
          <p:nvPr/>
        </p:nvPicPr>
        <p:blipFill>
          <a:blip r:embed="rId2" cstate="print"/>
          <a:srcRect/>
          <a:stretch>
            <a:fillRect/>
          </a:stretch>
        </p:blipFill>
        <p:spPr bwMode="auto">
          <a:xfrm>
            <a:off x="3994226" y="914400"/>
            <a:ext cx="4973562" cy="3581399"/>
          </a:xfrm>
          <a:prstGeom prst="rect">
            <a:avLst/>
          </a:prstGeom>
          <a:noFill/>
          <a:ln w="9525">
            <a:noFill/>
            <a:miter lim="800000"/>
            <a:headEnd/>
            <a:tailEnd/>
          </a:ln>
          <a:effectLst>
            <a:outerShdw blurRad="50800" dist="215900" dir="8100000" algn="tr" rotWithShape="0">
              <a:prstClr val="black">
                <a:alpha val="40000"/>
              </a:prstClr>
            </a:outerShdw>
          </a:effectLst>
        </p:spPr>
      </p:pic>
    </p:spTree>
  </p:cSld>
  <p:clrMapOvr>
    <a:masterClrMapping/>
  </p:clrMapOvr>
  <p:transition advClick="0" advTm="59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fade">
                                      <p:cBhvr>
                                        <p:cTn id="7" dur="20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The Romans allowed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the Jews </a:t>
            </a:r>
            <a:r>
              <a:rPr lang="en-US" sz="3000" b="1" dirty="0" smtClean="0">
                <a:solidFill>
                  <a:schemeClr val="accent6">
                    <a:lumMod val="50000"/>
                  </a:schemeClr>
                </a:solidFill>
              </a:rPr>
              <a:t>to practice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their faith </a:t>
            </a:r>
            <a:r>
              <a:rPr lang="en-US" sz="3000" b="1" dirty="0" smtClean="0">
                <a:solidFill>
                  <a:schemeClr val="accent6">
                    <a:lumMod val="50000"/>
                  </a:schemeClr>
                </a:solidFill>
              </a:rPr>
              <a:t>and did not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force the </a:t>
            </a:r>
            <a:r>
              <a:rPr lang="en-US" sz="3000" b="1" dirty="0" smtClean="0">
                <a:solidFill>
                  <a:schemeClr val="accent6">
                    <a:lumMod val="50000"/>
                  </a:schemeClr>
                </a:solidFill>
              </a:rPr>
              <a:t>Jews to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worship Roman </a:t>
            </a:r>
            <a:r>
              <a:rPr lang="en-US" sz="3000" b="1" dirty="0" smtClean="0">
                <a:solidFill>
                  <a:schemeClr val="accent6">
                    <a:lumMod val="50000"/>
                  </a:schemeClr>
                </a:solidFill>
              </a:rPr>
              <a:t>gods.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t>About </a:t>
            </a:r>
            <a:r>
              <a:rPr lang="en-US" sz="2400" b="1" dirty="0" smtClean="0"/>
              <a:t>AD</a:t>
            </a:r>
            <a:r>
              <a:rPr lang="en-US" sz="3000" b="1" dirty="0" smtClean="0"/>
              <a:t>30</a:t>
            </a:r>
            <a:r>
              <a:rPr lang="en-US" sz="3000" b="1" dirty="0" smtClean="0"/>
              <a:t>, a holy </a:t>
            </a:r>
            <a:r>
              <a:rPr lang="en-US" sz="3000" b="1" dirty="0" smtClean="0"/>
              <a:t/>
            </a:r>
            <a:br>
              <a:rPr lang="en-US" sz="3000" b="1" dirty="0" smtClean="0"/>
            </a:br>
            <a:r>
              <a:rPr lang="en-US" sz="3000" b="1" dirty="0" smtClean="0"/>
              <a:t>man named Jesus </a:t>
            </a:r>
            <a:br>
              <a:rPr lang="en-US" sz="3000" b="1" dirty="0" smtClean="0"/>
            </a:br>
            <a:r>
              <a:rPr lang="en-US" sz="3000" b="1" dirty="0" smtClean="0"/>
              <a:t>began </a:t>
            </a:r>
            <a:r>
              <a:rPr lang="en-US" sz="3000" b="1" dirty="0" smtClean="0"/>
              <a:t>to </a:t>
            </a:r>
            <a:r>
              <a:rPr lang="en-US" sz="3000" b="1" dirty="0" smtClean="0"/>
              <a:t>attract </a:t>
            </a:r>
            <a:r>
              <a:rPr lang="en-US" sz="3000" b="1" dirty="0" smtClean="0"/>
              <a:t>a </a:t>
            </a:r>
            <a:r>
              <a:rPr lang="en-US" sz="3000" b="1" dirty="0" smtClean="0"/>
              <a:t/>
            </a:r>
            <a:br>
              <a:rPr lang="en-US" sz="3000" b="1" dirty="0" smtClean="0"/>
            </a:br>
            <a:r>
              <a:rPr lang="en-US" sz="3000" b="1" dirty="0" smtClean="0"/>
              <a:t>following </a:t>
            </a:r>
            <a:r>
              <a:rPr lang="en-US" sz="3000" b="1" dirty="0" smtClean="0"/>
              <a:t>in Jerusalem.  </a:t>
            </a:r>
            <a:r>
              <a:rPr lang="en-US" sz="3000" b="1" dirty="0" smtClean="0">
                <a:solidFill>
                  <a:schemeClr val="accent6">
                    <a:lumMod val="50000"/>
                  </a:schemeClr>
                </a:solidFill>
              </a:rPr>
              <a:t>Jesus’ followers came to believe that Jesus was the son of the God of the Jews and that he performed miracles.  </a:t>
            </a:r>
            <a:endParaRPr lang="en-US" sz="3000" b="1" dirty="0">
              <a:solidFill>
                <a:schemeClr val="accent6">
                  <a:lumMod val="50000"/>
                </a:schemeClr>
              </a:solidFill>
            </a:endParaRPr>
          </a:p>
        </p:txBody>
      </p:sp>
      <p:pic>
        <p:nvPicPr>
          <p:cNvPr id="12289" name="Picture 1"/>
          <p:cNvPicPr>
            <a:picLocks noChangeAspect="1" noChangeArrowheads="1"/>
          </p:cNvPicPr>
          <p:nvPr/>
        </p:nvPicPr>
        <p:blipFill>
          <a:blip r:embed="rId2" cstate="print"/>
          <a:srcRect/>
          <a:stretch>
            <a:fillRect/>
          </a:stretch>
        </p:blipFill>
        <p:spPr bwMode="auto">
          <a:xfrm>
            <a:off x="3994226" y="914400"/>
            <a:ext cx="4973562" cy="3581399"/>
          </a:xfrm>
          <a:prstGeom prst="rect">
            <a:avLst/>
          </a:prstGeom>
          <a:noFill/>
          <a:ln w="9525">
            <a:noFill/>
            <a:miter lim="800000"/>
            <a:headEnd/>
            <a:tailEnd/>
          </a:ln>
          <a:effectLst>
            <a:outerShdw blurRad="50800" dist="215900" dir="8100000" algn="tr" rotWithShape="0">
              <a:prstClr val="black">
                <a:alpha val="40000"/>
              </a:prstClr>
            </a:outerShdw>
          </a:effectLst>
        </p:spPr>
      </p:pic>
    </p:spTree>
  </p:cSld>
  <p:clrMapOvr>
    <a:masterClrMapping/>
  </p:clrMapOvr>
  <p:transition advClick="0" advTm="6469">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228600" y="762000"/>
            <a:ext cx="8610599" cy="5881610"/>
          </a:xfrm>
          <a:prstGeom prst="rect">
            <a:avLst/>
          </a:prstGeom>
          <a:noFill/>
        </p:spPr>
        <p:txBody>
          <a:bodyPr wrap="square" rtlCol="0">
            <a:spAutoFit/>
          </a:bodyPr>
          <a:lstStyle/>
          <a:p>
            <a:pPr>
              <a:lnSpc>
                <a:spcPct val="114000"/>
              </a:lnSpc>
            </a:pPr>
            <a:r>
              <a:rPr lang="en-US" sz="3000" b="1" dirty="0" smtClean="0">
                <a:solidFill>
                  <a:schemeClr val="accent6">
                    <a:lumMod val="50000"/>
                  </a:schemeClr>
                </a:solidFill>
              </a:rPr>
              <a:t>The Romans allowed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the Jews </a:t>
            </a:r>
            <a:r>
              <a:rPr lang="en-US" sz="3000" b="1" dirty="0" smtClean="0">
                <a:solidFill>
                  <a:schemeClr val="accent6">
                    <a:lumMod val="50000"/>
                  </a:schemeClr>
                </a:solidFill>
              </a:rPr>
              <a:t>to practice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their faith </a:t>
            </a:r>
            <a:r>
              <a:rPr lang="en-US" sz="3000" b="1" dirty="0" smtClean="0">
                <a:solidFill>
                  <a:schemeClr val="accent6">
                    <a:lumMod val="50000"/>
                  </a:schemeClr>
                </a:solidFill>
              </a:rPr>
              <a:t>and did not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force the </a:t>
            </a:r>
            <a:r>
              <a:rPr lang="en-US" sz="3000" b="1" dirty="0" smtClean="0">
                <a:solidFill>
                  <a:schemeClr val="accent6">
                    <a:lumMod val="50000"/>
                  </a:schemeClr>
                </a:solidFill>
              </a:rPr>
              <a:t>Jews to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worship Roman </a:t>
            </a:r>
            <a:r>
              <a:rPr lang="en-US" sz="3000" b="1" dirty="0" smtClean="0">
                <a:solidFill>
                  <a:schemeClr val="accent6">
                    <a:lumMod val="50000"/>
                  </a:schemeClr>
                </a:solidFill>
              </a:rPr>
              <a:t>gods.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About </a:t>
            </a:r>
            <a:r>
              <a:rPr lang="en-US" sz="2400" b="1" dirty="0" smtClean="0">
                <a:solidFill>
                  <a:schemeClr val="accent6">
                    <a:lumMod val="50000"/>
                  </a:schemeClr>
                </a:solidFill>
              </a:rPr>
              <a:t>AD</a:t>
            </a:r>
            <a:r>
              <a:rPr lang="en-US" sz="3000" b="1" dirty="0" smtClean="0">
                <a:solidFill>
                  <a:schemeClr val="accent6">
                    <a:lumMod val="50000"/>
                  </a:schemeClr>
                </a:solidFill>
              </a:rPr>
              <a:t>30</a:t>
            </a:r>
            <a:r>
              <a:rPr lang="en-US" sz="3000" b="1" dirty="0" smtClean="0">
                <a:solidFill>
                  <a:schemeClr val="accent6">
                    <a:lumMod val="50000"/>
                  </a:schemeClr>
                </a:solidFill>
              </a:rPr>
              <a:t>, a holy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man named Jesus </a:t>
            </a:r>
            <a:br>
              <a:rPr lang="en-US" sz="3000" b="1" dirty="0" smtClean="0">
                <a:solidFill>
                  <a:schemeClr val="accent6">
                    <a:lumMod val="50000"/>
                  </a:schemeClr>
                </a:solidFill>
              </a:rPr>
            </a:br>
            <a:r>
              <a:rPr lang="en-US" sz="3000" b="1" dirty="0" smtClean="0">
                <a:solidFill>
                  <a:schemeClr val="accent6">
                    <a:lumMod val="50000"/>
                  </a:schemeClr>
                </a:solidFill>
              </a:rPr>
              <a:t>began </a:t>
            </a:r>
            <a:r>
              <a:rPr lang="en-US" sz="3000" b="1" dirty="0" smtClean="0">
                <a:solidFill>
                  <a:schemeClr val="accent6">
                    <a:lumMod val="50000"/>
                  </a:schemeClr>
                </a:solidFill>
              </a:rPr>
              <a:t>to </a:t>
            </a:r>
            <a:r>
              <a:rPr lang="en-US" sz="3000" b="1" dirty="0" smtClean="0">
                <a:solidFill>
                  <a:schemeClr val="accent6">
                    <a:lumMod val="50000"/>
                  </a:schemeClr>
                </a:solidFill>
              </a:rPr>
              <a:t>attract </a:t>
            </a:r>
            <a:r>
              <a:rPr lang="en-US" sz="3000" b="1" dirty="0" smtClean="0">
                <a:solidFill>
                  <a:schemeClr val="accent6">
                    <a:lumMod val="50000"/>
                  </a:schemeClr>
                </a:solidFill>
              </a:rPr>
              <a:t>a </a:t>
            </a:r>
            <a:r>
              <a:rPr lang="en-US" sz="3000" b="1" dirty="0" smtClean="0">
                <a:solidFill>
                  <a:schemeClr val="accent6">
                    <a:lumMod val="50000"/>
                  </a:schemeClr>
                </a:solidFill>
              </a:rPr>
              <a:t/>
            </a:r>
            <a:br>
              <a:rPr lang="en-US" sz="3000" b="1" dirty="0" smtClean="0">
                <a:solidFill>
                  <a:schemeClr val="accent6">
                    <a:lumMod val="50000"/>
                  </a:schemeClr>
                </a:solidFill>
              </a:rPr>
            </a:br>
            <a:r>
              <a:rPr lang="en-US" sz="3000" b="1" dirty="0" smtClean="0">
                <a:solidFill>
                  <a:schemeClr val="accent6">
                    <a:lumMod val="50000"/>
                  </a:schemeClr>
                </a:solidFill>
              </a:rPr>
              <a:t>following </a:t>
            </a:r>
            <a:r>
              <a:rPr lang="en-US" sz="3000" b="1" dirty="0" smtClean="0">
                <a:solidFill>
                  <a:schemeClr val="accent6">
                    <a:lumMod val="50000"/>
                  </a:schemeClr>
                </a:solidFill>
              </a:rPr>
              <a:t>in Jerusalem.  </a:t>
            </a:r>
            <a:r>
              <a:rPr lang="en-US" sz="3000" b="1" dirty="0" smtClean="0"/>
              <a:t>Jesus’ followers came to believe that Jesus was the son of the God of the Jews and that he performed miracles.  </a:t>
            </a:r>
            <a:endParaRPr lang="en-US" sz="3000" b="1" dirty="0"/>
          </a:p>
        </p:txBody>
      </p:sp>
      <p:pic>
        <p:nvPicPr>
          <p:cNvPr id="12289" name="Picture 1"/>
          <p:cNvPicPr>
            <a:picLocks noChangeAspect="1" noChangeArrowheads="1"/>
          </p:cNvPicPr>
          <p:nvPr/>
        </p:nvPicPr>
        <p:blipFill>
          <a:blip r:embed="rId2" cstate="print"/>
          <a:srcRect/>
          <a:stretch>
            <a:fillRect/>
          </a:stretch>
        </p:blipFill>
        <p:spPr bwMode="auto">
          <a:xfrm>
            <a:off x="3994226" y="914400"/>
            <a:ext cx="4973562" cy="3581399"/>
          </a:xfrm>
          <a:prstGeom prst="rect">
            <a:avLst/>
          </a:prstGeom>
          <a:noFill/>
          <a:ln w="9525">
            <a:noFill/>
            <a:miter lim="800000"/>
            <a:headEnd/>
            <a:tailEnd/>
          </a:ln>
          <a:effectLst>
            <a:outerShdw blurRad="50800" dist="215900" dir="8100000" algn="tr" rotWithShape="0">
              <a:prstClr val="black">
                <a:alpha val="40000"/>
              </a:prstClr>
            </a:outerShdw>
          </a:effectLst>
        </p:spPr>
      </p:pic>
    </p:spTree>
  </p:cSld>
  <p:clrMapOvr>
    <a:masterClrMapping/>
  </p:clrMapOvr>
  <p:transition advClick="0" advTm="6875">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r>
              <a:rPr lang="en-US" sz="2800" b="1" dirty="0" smtClean="0">
                <a:solidFill>
                  <a:schemeClr val="accent6">
                    <a:lumMod val="50000"/>
                  </a:schemeClr>
                </a:solidFill>
              </a:rPr>
              <a:t>Christianity                                                                Ancient </a:t>
            </a:r>
            <a:r>
              <a:rPr lang="en-US" sz="2800" b="1" dirty="0" smtClean="0">
                <a:solidFill>
                  <a:schemeClr val="accent6">
                    <a:lumMod val="50000"/>
                  </a:schemeClr>
                </a:solidFill>
              </a:rPr>
              <a:t>Rome</a:t>
            </a:r>
            <a:endParaRPr lang="en-US" sz="2800" b="1" dirty="0">
              <a:solidFill>
                <a:schemeClr val="accent6">
                  <a:lumMod val="50000"/>
                </a:schemeClr>
              </a:solidFill>
            </a:endParaRPr>
          </a:p>
        </p:txBody>
      </p:sp>
      <p:sp>
        <p:nvSpPr>
          <p:cNvPr id="6" name="TextBox 5"/>
          <p:cNvSpPr txBox="1"/>
          <p:nvPr/>
        </p:nvSpPr>
        <p:spPr>
          <a:xfrm>
            <a:off x="3276600" y="762000"/>
            <a:ext cx="5562599" cy="5881610"/>
          </a:xfrm>
          <a:prstGeom prst="rect">
            <a:avLst/>
          </a:prstGeom>
          <a:noFill/>
        </p:spPr>
        <p:txBody>
          <a:bodyPr wrap="square" rtlCol="0">
            <a:spAutoFit/>
          </a:bodyPr>
          <a:lstStyle/>
          <a:p>
            <a:pPr>
              <a:lnSpc>
                <a:spcPct val="114000"/>
              </a:lnSpc>
            </a:pPr>
            <a:r>
              <a:rPr lang="en-US" sz="3000" b="1" dirty="0" smtClean="0"/>
              <a:t>The followers of Jesus angered Roman authorities because they refused to follow either Jewish or Roman laws.  </a:t>
            </a:r>
            <a:r>
              <a:rPr lang="en-US" sz="3000" b="1" dirty="0" smtClean="0">
                <a:solidFill>
                  <a:schemeClr val="accent6">
                    <a:lumMod val="50000"/>
                  </a:schemeClr>
                </a:solidFill>
              </a:rPr>
              <a:t>The authorities arrested and executed Jesus by nailing him to a cross.  This form of execution is known as crucifixion.  Three days after his execution, Jesus’ followers said they saw him risen from the dead.</a:t>
            </a:r>
            <a:endParaRPr lang="en-US" sz="3000" b="1" dirty="0">
              <a:solidFill>
                <a:schemeClr val="accent6">
                  <a:lumMod val="50000"/>
                </a:schemeClr>
              </a:solidFill>
            </a:endParaRPr>
          </a:p>
        </p:txBody>
      </p:sp>
      <p:pic>
        <p:nvPicPr>
          <p:cNvPr id="11265" name="Picture 1"/>
          <p:cNvPicPr>
            <a:picLocks noChangeAspect="1" noChangeArrowheads="1"/>
          </p:cNvPicPr>
          <p:nvPr/>
        </p:nvPicPr>
        <p:blipFill>
          <a:blip r:embed="rId2" cstate="print"/>
          <a:srcRect/>
          <a:stretch>
            <a:fillRect/>
          </a:stretch>
        </p:blipFill>
        <p:spPr bwMode="auto">
          <a:xfrm>
            <a:off x="304800" y="990600"/>
            <a:ext cx="2743200" cy="5081587"/>
          </a:xfrm>
          <a:prstGeom prst="rect">
            <a:avLst/>
          </a:prstGeom>
          <a:noFill/>
          <a:ln w="9525">
            <a:noFill/>
            <a:miter lim="800000"/>
            <a:headEnd/>
            <a:tailEnd/>
          </a:ln>
          <a:effectLst>
            <a:outerShdw blurRad="50800" dist="190500" dir="8100000" algn="tr" rotWithShape="0">
              <a:prstClr val="black">
                <a:alpha val="40000"/>
              </a:prstClr>
            </a:outerShdw>
          </a:effectLst>
        </p:spPr>
      </p:pic>
    </p:spTree>
  </p:cSld>
  <p:clrMapOvr>
    <a:masterClrMapping/>
  </p:clrMapOvr>
  <p:transition advClick="0" advTm="73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fade">
                                      <p:cBhvr>
                                        <p:cTn id="7" dur="20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7535</TotalTime>
  <Words>2210</Words>
  <Application>Microsoft Office PowerPoint</Application>
  <PresentationFormat>On-screen Show (4:3)</PresentationFormat>
  <Paragraphs>101</Paragraphs>
  <Slides>48</Slides>
  <Notes>0</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mikedow1@gmail.com</dc:creator>
  <cp:lastModifiedBy>mikedow1@gmail.com</cp:lastModifiedBy>
  <cp:revision>23</cp:revision>
  <dcterms:created xsi:type="dcterms:W3CDTF">2013-12-31T03:21:23Z</dcterms:created>
  <dcterms:modified xsi:type="dcterms:W3CDTF">2014-02-23T18:34:25Z</dcterms:modified>
</cp:coreProperties>
</file>