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3" r:id="rId2"/>
    <p:sldId id="314" r:id="rId3"/>
    <p:sldId id="278" r:id="rId4"/>
    <p:sldId id="338" r:id="rId5"/>
    <p:sldId id="301" r:id="rId6"/>
    <p:sldId id="336" r:id="rId7"/>
    <p:sldId id="337" r:id="rId8"/>
    <p:sldId id="302" r:id="rId9"/>
    <p:sldId id="335" r:id="rId10"/>
    <p:sldId id="303" r:id="rId11"/>
    <p:sldId id="334" r:id="rId12"/>
    <p:sldId id="304" r:id="rId13"/>
    <p:sldId id="333" r:id="rId14"/>
    <p:sldId id="305" r:id="rId15"/>
    <p:sldId id="328" r:id="rId16"/>
    <p:sldId id="329" r:id="rId17"/>
    <p:sldId id="330" r:id="rId18"/>
    <p:sldId id="331" r:id="rId19"/>
    <p:sldId id="332" r:id="rId20"/>
    <p:sldId id="306" r:id="rId21"/>
    <p:sldId id="327" r:id="rId22"/>
    <p:sldId id="323" r:id="rId23"/>
    <p:sldId id="324" r:id="rId24"/>
    <p:sldId id="325" r:id="rId25"/>
    <p:sldId id="326" r:id="rId26"/>
    <p:sldId id="308" r:id="rId27"/>
    <p:sldId id="321" r:id="rId28"/>
    <p:sldId id="322" r:id="rId29"/>
    <p:sldId id="309" r:id="rId30"/>
    <p:sldId id="320" r:id="rId31"/>
    <p:sldId id="310" r:id="rId32"/>
    <p:sldId id="318" r:id="rId33"/>
    <p:sldId id="319" r:id="rId34"/>
    <p:sldId id="311" r:id="rId35"/>
    <p:sldId id="316" r:id="rId36"/>
    <p:sldId id="317" r:id="rId37"/>
    <p:sldId id="312" r:id="rId38"/>
    <p:sldId id="315" r:id="rId39"/>
    <p:sldId id="30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EAE6A0"/>
    <a:srgbClr val="BBEDB9"/>
    <a:srgbClr val="DAD458"/>
    <a:srgbClr val="3D454D"/>
    <a:srgbClr val="336915"/>
    <a:srgbClr val="222220"/>
    <a:srgbClr val="112D3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17" autoAdjust="0"/>
    <p:restoredTop sz="94660"/>
  </p:normalViewPr>
  <p:slideViewPr>
    <p:cSldViewPr>
      <p:cViewPr varScale="1">
        <p:scale>
          <a:sx n="107" d="100"/>
          <a:sy n="107" d="100"/>
        </p:scale>
        <p:origin x="-1358" y="-9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DADAC1-1A2B-4C25-98BB-22CFA6867AF3}"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06EDA-9ACE-4BEA-9336-28BBE109F7F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ADAC1-1A2B-4C25-98BB-22CFA6867AF3}"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06EDA-9ACE-4BEA-9336-28BBE109F7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ADAC1-1A2B-4C25-98BB-22CFA6867AF3}"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06EDA-9ACE-4BEA-9336-28BBE109F7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ADAC1-1A2B-4C25-98BB-22CFA6867AF3}"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06EDA-9ACE-4BEA-9336-28BBE109F7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ADAC1-1A2B-4C25-98BB-22CFA6867AF3}"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06EDA-9ACE-4BEA-9336-28BBE109F7F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DADAC1-1A2B-4C25-98BB-22CFA6867AF3}" type="datetimeFigureOut">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06EDA-9ACE-4BEA-9336-28BBE109F7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DADAC1-1A2B-4C25-98BB-22CFA6867AF3}" type="datetimeFigureOut">
              <a:rPr lang="en-US" smtClean="0"/>
              <a:pPr/>
              <a:t>3/18/2014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406EDA-9ACE-4BEA-9336-28BBE109F7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DADAC1-1A2B-4C25-98BB-22CFA6867AF3}" type="datetimeFigureOut">
              <a:rPr lang="en-US" smtClean="0"/>
              <a:pPr/>
              <a:t>3/18/2014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406EDA-9ACE-4BEA-9336-28BBE109F7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ADAC1-1A2B-4C25-98BB-22CFA6867AF3}" type="datetimeFigureOut">
              <a:rPr lang="en-US" smtClean="0"/>
              <a:pPr/>
              <a:t>3/18/2014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406EDA-9ACE-4BEA-9336-28BBE109F7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ADAC1-1A2B-4C25-98BB-22CFA6867AF3}" type="datetimeFigureOut">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06EDA-9ACE-4BEA-9336-28BBE109F7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ADAC1-1A2B-4C25-98BB-22CFA6867AF3}" type="datetimeFigureOut">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06EDA-9ACE-4BEA-9336-28BBE109F7F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50000">
              <a:srgbClr val="EAE6A0"/>
            </a:gs>
            <a:gs pos="73000">
              <a:srgbClr val="BBEDB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ADAC1-1A2B-4C25-98BB-22CFA6867AF3}" type="datetimeFigureOut">
              <a:rPr lang="en-US" smtClean="0"/>
              <a:pPr/>
              <a:t>3/18/2014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06EDA-9ACE-4BEA-9336-28BBE109F7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mrdowling\audio\612-mohenjodaro.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990600" y="990600"/>
            <a:ext cx="7162800" cy="2554545"/>
          </a:xfrm>
          <a:prstGeom prst="rect">
            <a:avLst/>
          </a:prstGeom>
        </p:spPr>
        <p:txBody>
          <a:bodyPr wrap="square">
            <a:spAutoFit/>
          </a:bodyPr>
          <a:lstStyle/>
          <a:p>
            <a:r>
              <a:rPr lang="en-US" sz="3200" b="1" dirty="0" smtClean="0"/>
              <a:t>In 1856, a group of British railroad engineers uncovered an ancient and advanced civilization. </a:t>
            </a:r>
            <a:r>
              <a:rPr lang="en-US" sz="3200" b="1" dirty="0" smtClean="0">
                <a:solidFill>
                  <a:schemeClr val="accent3">
                    <a:lumMod val="75000"/>
                  </a:schemeClr>
                </a:solidFill>
              </a:rPr>
              <a:t>The engineers were laying tracks through the Indus River Valley in present day Pakistan. </a:t>
            </a:r>
            <a:endParaRPr lang="en-US" sz="3200" b="1" dirty="0">
              <a:solidFill>
                <a:schemeClr val="accent3">
                  <a:lumMod val="75000"/>
                </a:schemeClr>
              </a:solidFill>
            </a:endParaRPr>
          </a:p>
        </p:txBody>
      </p:sp>
      <p:pic>
        <p:nvPicPr>
          <p:cNvPr id="14337" name="Picture 1"/>
          <p:cNvPicPr>
            <a:picLocks noChangeAspect="1" noChangeArrowheads="1"/>
          </p:cNvPicPr>
          <p:nvPr/>
        </p:nvPicPr>
        <p:blipFill>
          <a:blip r:embed="rId3" cstate="print"/>
          <a:srcRect/>
          <a:stretch>
            <a:fillRect/>
          </a:stretch>
        </p:blipFill>
        <p:spPr bwMode="auto">
          <a:xfrm>
            <a:off x="0" y="3962400"/>
            <a:ext cx="9222648" cy="2895600"/>
          </a:xfrm>
          <a:prstGeom prst="rect">
            <a:avLst/>
          </a:prstGeom>
          <a:noFill/>
          <a:ln w="9525">
            <a:noFill/>
            <a:miter lim="800000"/>
            <a:headEnd/>
            <a:tailEnd/>
          </a:ln>
          <a:effectLst/>
        </p:spPr>
      </p:pic>
      <p:pic>
        <p:nvPicPr>
          <p:cNvPr id="6" name="612-mohenjodaro.mp3">
            <a:hlinkClick r:id="" action="ppaction://media"/>
          </p:cNvPr>
          <p:cNvPicPr>
            <a:picLocks noRot="1" noChangeAspect="1"/>
          </p:cNvPicPr>
          <p:nvPr>
            <a:audioFile r:link="rId1"/>
          </p:nvPr>
        </p:nvPicPr>
        <p:blipFill>
          <a:blip r:embed="rId4" cstate="print"/>
          <a:stretch>
            <a:fillRect/>
          </a:stretch>
        </p:blipFill>
        <p:spPr>
          <a:xfrm>
            <a:off x="9525000" y="3048000"/>
            <a:ext cx="244475" cy="244475"/>
          </a:xfrm>
          <a:prstGeom prst="rect">
            <a:avLst/>
          </a:prstGeom>
        </p:spPr>
      </p:pic>
    </p:spTree>
  </p:cSld>
  <p:clrMapOvr>
    <a:masterClrMapping/>
  </p:clrMapOvr>
  <p:transition advClick="0" advTm="856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par>
                                <p:cTn id="7" presetID="10" presetClass="entr" presetSubtype="0" fill="hold" nodeType="withEffect">
                                  <p:stCondLst>
                                    <p:cond delay="0"/>
                                  </p:stCondLst>
                                  <p:childTnLst>
                                    <p:set>
                                      <p:cBhvr>
                                        <p:cTn id="8" dur="1" fill="hold">
                                          <p:stCondLst>
                                            <p:cond delay="0"/>
                                          </p:stCondLst>
                                        </p:cTn>
                                        <p:tgtEl>
                                          <p:spTgt spid="14337"/>
                                        </p:tgtEl>
                                        <p:attrNameLst>
                                          <p:attrName>style.visibility</p:attrName>
                                        </p:attrNameLst>
                                      </p:cBhvr>
                                      <p:to>
                                        <p:strVal val="visible"/>
                                      </p:to>
                                    </p:set>
                                    <p:animEffect transition="in" filter="fade">
                                      <p:cBhvr>
                                        <p:cTn id="9" dur="20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0"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04800" y="609600"/>
            <a:ext cx="8458200" cy="6001643"/>
          </a:xfrm>
          <a:prstGeom prst="rect">
            <a:avLst/>
          </a:prstGeom>
        </p:spPr>
        <p:txBody>
          <a:bodyPr wrap="square">
            <a:spAutoFit/>
          </a:bodyPr>
          <a:lstStyle/>
          <a:p>
            <a:r>
              <a:rPr lang="en-US" sz="3200" b="1" dirty="0" smtClean="0"/>
              <a:t>Thousands of clay tablets </a:t>
            </a:r>
            <a:br>
              <a:rPr lang="en-US" sz="3200" b="1" dirty="0" smtClean="0"/>
            </a:br>
            <a:r>
              <a:rPr lang="en-US" sz="3200" b="1" dirty="0" smtClean="0"/>
              <a:t>indicate that the people </a:t>
            </a:r>
            <a:br>
              <a:rPr lang="en-US" sz="3200" b="1" dirty="0" smtClean="0"/>
            </a:br>
            <a:r>
              <a:rPr lang="en-US" sz="3200" b="1" dirty="0" smtClean="0"/>
              <a:t>of the Indus River Valley </a:t>
            </a:r>
            <a:br>
              <a:rPr lang="en-US" sz="3200" b="1" dirty="0" smtClean="0"/>
            </a:br>
            <a:r>
              <a:rPr lang="en-US" sz="3200" b="1" dirty="0" smtClean="0"/>
              <a:t>developed a writing </a:t>
            </a:r>
            <a:br>
              <a:rPr lang="en-US" sz="3200" b="1" dirty="0" smtClean="0"/>
            </a:br>
            <a:r>
              <a:rPr lang="en-US" sz="3200" b="1" dirty="0" smtClean="0"/>
              <a:t>system that may be even </a:t>
            </a:r>
            <a:br>
              <a:rPr lang="en-US" sz="3200" b="1" dirty="0" smtClean="0"/>
            </a:br>
            <a:r>
              <a:rPr lang="en-US" sz="3200" b="1" dirty="0" smtClean="0"/>
              <a:t>older than Sumerian </a:t>
            </a:r>
            <a:br>
              <a:rPr lang="en-US" sz="3200" b="1" dirty="0" smtClean="0"/>
            </a:br>
            <a:r>
              <a:rPr lang="en-US" sz="3200" b="1" dirty="0" smtClean="0"/>
              <a:t>writing.  </a:t>
            </a:r>
            <a:r>
              <a:rPr lang="en-US" sz="3200" b="1" dirty="0" smtClean="0">
                <a:solidFill>
                  <a:schemeClr val="accent3">
                    <a:lumMod val="75000"/>
                  </a:schemeClr>
                </a:solidFill>
              </a:rPr>
              <a:t>Archaeologists </a:t>
            </a:r>
            <a:br>
              <a:rPr lang="en-US" sz="3200" b="1" dirty="0" smtClean="0">
                <a:solidFill>
                  <a:schemeClr val="accent3">
                    <a:lumMod val="75000"/>
                  </a:schemeClr>
                </a:solidFill>
              </a:rPr>
            </a:br>
            <a:r>
              <a:rPr lang="en-US" sz="3200" b="1" dirty="0" smtClean="0">
                <a:solidFill>
                  <a:schemeClr val="accent3">
                    <a:lumMod val="75000"/>
                  </a:schemeClr>
                </a:solidFill>
              </a:rPr>
              <a:t>have not yet deciphered </a:t>
            </a:r>
            <a:br>
              <a:rPr lang="en-US" sz="3200" b="1" dirty="0" smtClean="0">
                <a:solidFill>
                  <a:schemeClr val="accent3">
                    <a:lumMod val="75000"/>
                  </a:schemeClr>
                </a:solidFill>
              </a:rPr>
            </a:br>
            <a:r>
              <a:rPr lang="en-US" sz="3200" b="1" dirty="0" smtClean="0">
                <a:solidFill>
                  <a:schemeClr val="accent3">
                    <a:lumMod val="75000"/>
                  </a:schemeClr>
                </a:solidFill>
              </a:rPr>
              <a:t>the writing of the Indus River Valley civilization, so their form of government, their religious beliefs, or the social structure of their society remain a mystery. </a:t>
            </a:r>
            <a:endParaRPr lang="en-US" sz="3200" b="1" dirty="0">
              <a:solidFill>
                <a:schemeClr val="accent3">
                  <a:lumMod val="75000"/>
                </a:schemeClr>
              </a:solidFill>
            </a:endParaRPr>
          </a:p>
        </p:txBody>
      </p:sp>
      <p:pic>
        <p:nvPicPr>
          <p:cNvPr id="6" name="Picture 5" descr="612indus_script.png"/>
          <p:cNvPicPr>
            <a:picLocks noChangeAspect="1"/>
          </p:cNvPicPr>
          <p:nvPr/>
        </p:nvPicPr>
        <p:blipFill>
          <a:blip r:embed="rId2" cstate="print"/>
          <a:stretch>
            <a:fillRect/>
          </a:stretch>
        </p:blipFill>
        <p:spPr>
          <a:xfrm>
            <a:off x="4953000" y="609600"/>
            <a:ext cx="4039468" cy="3891354"/>
          </a:xfrm>
          <a:prstGeom prst="rect">
            <a:avLst/>
          </a:prstGeom>
        </p:spPr>
      </p:pic>
    </p:spTree>
  </p:cSld>
  <p:clrMapOvr>
    <a:masterClrMapping/>
  </p:clrMapOvr>
  <p:transition advClick="0" advTm="917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04800" y="609600"/>
            <a:ext cx="8458200" cy="6001643"/>
          </a:xfrm>
          <a:prstGeom prst="rect">
            <a:avLst/>
          </a:prstGeom>
        </p:spPr>
        <p:txBody>
          <a:bodyPr wrap="square">
            <a:spAutoFit/>
          </a:bodyPr>
          <a:lstStyle/>
          <a:p>
            <a:r>
              <a:rPr lang="en-US" sz="3200" b="1" dirty="0" smtClean="0">
                <a:solidFill>
                  <a:schemeClr val="accent3">
                    <a:lumMod val="75000"/>
                  </a:schemeClr>
                </a:solidFill>
              </a:rPr>
              <a:t>Thousands of clay tablets </a:t>
            </a:r>
            <a:br>
              <a:rPr lang="en-US" sz="3200" b="1" dirty="0" smtClean="0">
                <a:solidFill>
                  <a:schemeClr val="accent3">
                    <a:lumMod val="75000"/>
                  </a:schemeClr>
                </a:solidFill>
              </a:rPr>
            </a:br>
            <a:r>
              <a:rPr lang="en-US" sz="3200" b="1" dirty="0" smtClean="0">
                <a:solidFill>
                  <a:schemeClr val="accent3">
                    <a:lumMod val="75000"/>
                  </a:schemeClr>
                </a:solidFill>
              </a:rPr>
              <a:t>indicate that the people </a:t>
            </a:r>
            <a:br>
              <a:rPr lang="en-US" sz="3200" b="1" dirty="0" smtClean="0">
                <a:solidFill>
                  <a:schemeClr val="accent3">
                    <a:lumMod val="75000"/>
                  </a:schemeClr>
                </a:solidFill>
              </a:rPr>
            </a:br>
            <a:r>
              <a:rPr lang="en-US" sz="3200" b="1" dirty="0" smtClean="0">
                <a:solidFill>
                  <a:schemeClr val="accent3">
                    <a:lumMod val="75000"/>
                  </a:schemeClr>
                </a:solidFill>
              </a:rPr>
              <a:t>of the Indus River Valley </a:t>
            </a:r>
            <a:br>
              <a:rPr lang="en-US" sz="3200" b="1" dirty="0" smtClean="0">
                <a:solidFill>
                  <a:schemeClr val="accent3">
                    <a:lumMod val="75000"/>
                  </a:schemeClr>
                </a:solidFill>
              </a:rPr>
            </a:br>
            <a:r>
              <a:rPr lang="en-US" sz="3200" b="1" dirty="0" smtClean="0">
                <a:solidFill>
                  <a:schemeClr val="accent3">
                    <a:lumMod val="75000"/>
                  </a:schemeClr>
                </a:solidFill>
              </a:rPr>
              <a:t>developed a writing </a:t>
            </a:r>
            <a:br>
              <a:rPr lang="en-US" sz="3200" b="1" dirty="0" smtClean="0">
                <a:solidFill>
                  <a:schemeClr val="accent3">
                    <a:lumMod val="75000"/>
                  </a:schemeClr>
                </a:solidFill>
              </a:rPr>
            </a:br>
            <a:r>
              <a:rPr lang="en-US" sz="3200" b="1" dirty="0" smtClean="0">
                <a:solidFill>
                  <a:schemeClr val="accent3">
                    <a:lumMod val="75000"/>
                  </a:schemeClr>
                </a:solidFill>
              </a:rPr>
              <a:t>system that may be even </a:t>
            </a:r>
            <a:br>
              <a:rPr lang="en-US" sz="3200" b="1" dirty="0" smtClean="0">
                <a:solidFill>
                  <a:schemeClr val="accent3">
                    <a:lumMod val="75000"/>
                  </a:schemeClr>
                </a:solidFill>
              </a:rPr>
            </a:br>
            <a:r>
              <a:rPr lang="en-US" sz="3200" b="1" dirty="0" smtClean="0">
                <a:solidFill>
                  <a:schemeClr val="accent3">
                    <a:lumMod val="75000"/>
                  </a:schemeClr>
                </a:solidFill>
              </a:rPr>
              <a:t>older than Sumerian </a:t>
            </a:r>
            <a:br>
              <a:rPr lang="en-US" sz="3200" b="1" dirty="0" smtClean="0">
                <a:solidFill>
                  <a:schemeClr val="accent3">
                    <a:lumMod val="75000"/>
                  </a:schemeClr>
                </a:solidFill>
              </a:rPr>
            </a:br>
            <a:r>
              <a:rPr lang="en-US" sz="3200" b="1" dirty="0" smtClean="0">
                <a:solidFill>
                  <a:schemeClr val="accent3">
                    <a:lumMod val="75000"/>
                  </a:schemeClr>
                </a:solidFill>
              </a:rPr>
              <a:t>writing.  </a:t>
            </a:r>
            <a:r>
              <a:rPr lang="en-US" sz="3200" b="1" dirty="0" smtClean="0"/>
              <a:t>Archaeologists </a:t>
            </a:r>
            <a:br>
              <a:rPr lang="en-US" sz="3200" b="1" dirty="0" smtClean="0"/>
            </a:br>
            <a:r>
              <a:rPr lang="en-US" sz="3200" b="1" dirty="0" smtClean="0"/>
              <a:t>have not yet deciphered </a:t>
            </a:r>
            <a:br>
              <a:rPr lang="en-US" sz="3200" b="1" dirty="0" smtClean="0"/>
            </a:br>
            <a:r>
              <a:rPr lang="en-US" sz="3200" b="1" dirty="0" smtClean="0"/>
              <a:t>the writing of the Indus River Valley civilization, so their form of government, their religious beliefs, or the social structure of their society remain a mystery. </a:t>
            </a:r>
            <a:endParaRPr lang="en-US" sz="3200" b="1" dirty="0"/>
          </a:p>
        </p:txBody>
      </p:sp>
      <p:pic>
        <p:nvPicPr>
          <p:cNvPr id="6" name="Picture 5" descr="612indus_script.png"/>
          <p:cNvPicPr>
            <a:picLocks noChangeAspect="1"/>
          </p:cNvPicPr>
          <p:nvPr/>
        </p:nvPicPr>
        <p:blipFill>
          <a:blip r:embed="rId2" cstate="print"/>
          <a:stretch>
            <a:fillRect/>
          </a:stretch>
        </p:blipFill>
        <p:spPr>
          <a:xfrm>
            <a:off x="4953000" y="609600"/>
            <a:ext cx="4039468" cy="3891354"/>
          </a:xfrm>
          <a:prstGeom prst="rect">
            <a:avLst/>
          </a:prstGeom>
        </p:spPr>
      </p:pic>
    </p:spTree>
  </p:cSld>
  <p:clrMapOvr>
    <a:masterClrMapping/>
  </p:clrMapOvr>
  <p:transition advClick="0" advTm="12984">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04800" y="609600"/>
            <a:ext cx="7848600" cy="6001643"/>
          </a:xfrm>
          <a:prstGeom prst="rect">
            <a:avLst/>
          </a:prstGeom>
        </p:spPr>
        <p:txBody>
          <a:bodyPr wrap="square">
            <a:spAutoFit/>
          </a:bodyPr>
          <a:lstStyle/>
          <a:p>
            <a:r>
              <a:rPr lang="en-US" sz="3200" b="1" dirty="0" smtClean="0"/>
              <a:t>The Indus River civilization developed about 3000</a:t>
            </a:r>
            <a:r>
              <a:rPr lang="en-US" sz="2600" b="1" dirty="0" smtClean="0"/>
              <a:t>BCE</a:t>
            </a:r>
            <a:r>
              <a:rPr lang="en-US" sz="3200" b="1" dirty="0" smtClean="0"/>
              <a:t> and flourished for about 1500 years before mysteriously going into a period of decline. </a:t>
            </a:r>
            <a:r>
              <a:rPr lang="en-US" sz="3200" b="1" dirty="0" smtClean="0">
                <a:solidFill>
                  <a:schemeClr val="accent3">
                    <a:lumMod val="75000"/>
                  </a:schemeClr>
                </a:solidFill>
              </a:rPr>
              <a:t>We don’t know </a:t>
            </a:r>
            <a:br>
              <a:rPr lang="en-US" sz="3200" b="1" dirty="0" smtClean="0">
                <a:solidFill>
                  <a:schemeClr val="accent3">
                    <a:lumMod val="75000"/>
                  </a:schemeClr>
                </a:solidFill>
              </a:rPr>
            </a:br>
            <a:r>
              <a:rPr lang="en-US" sz="3200" b="1" dirty="0" smtClean="0">
                <a:solidFill>
                  <a:schemeClr val="accent3">
                    <a:lumMod val="75000"/>
                  </a:schemeClr>
                </a:solidFill>
              </a:rPr>
              <a:t>what those ancient people </a:t>
            </a:r>
            <a:br>
              <a:rPr lang="en-US" sz="3200" b="1" dirty="0" smtClean="0">
                <a:solidFill>
                  <a:schemeClr val="accent3">
                    <a:lumMod val="75000"/>
                  </a:schemeClr>
                </a:solidFill>
              </a:rPr>
            </a:br>
            <a:r>
              <a:rPr lang="en-US" sz="3200" b="1" dirty="0" smtClean="0">
                <a:solidFill>
                  <a:schemeClr val="accent3">
                    <a:lumMod val="75000"/>
                  </a:schemeClr>
                </a:solidFill>
              </a:rPr>
              <a:t>called the cities they lived </a:t>
            </a:r>
            <a:br>
              <a:rPr lang="en-US" sz="3200" b="1" dirty="0" smtClean="0">
                <a:solidFill>
                  <a:schemeClr val="accent3">
                    <a:lumMod val="75000"/>
                  </a:schemeClr>
                </a:solidFill>
              </a:rPr>
            </a:br>
            <a:r>
              <a:rPr lang="en-US" sz="3200" b="1" dirty="0" smtClean="0">
                <a:solidFill>
                  <a:schemeClr val="accent3">
                    <a:lumMod val="75000"/>
                  </a:schemeClr>
                </a:solidFill>
              </a:rPr>
              <a:t>in, but we now refer to the </a:t>
            </a:r>
            <a:br>
              <a:rPr lang="en-US" sz="3200" b="1" dirty="0" smtClean="0">
                <a:solidFill>
                  <a:schemeClr val="accent3">
                    <a:lumMod val="75000"/>
                  </a:schemeClr>
                </a:solidFill>
              </a:rPr>
            </a:br>
            <a:r>
              <a:rPr lang="en-US" sz="3200" b="1" dirty="0" smtClean="0">
                <a:solidFill>
                  <a:schemeClr val="accent3">
                    <a:lumMod val="75000"/>
                  </a:schemeClr>
                </a:solidFill>
              </a:rPr>
              <a:t>two largest as Harappa, </a:t>
            </a:r>
            <a:br>
              <a:rPr lang="en-US" sz="3200" b="1" dirty="0" smtClean="0">
                <a:solidFill>
                  <a:schemeClr val="accent3">
                    <a:lumMod val="75000"/>
                  </a:schemeClr>
                </a:solidFill>
              </a:rPr>
            </a:br>
            <a:r>
              <a:rPr lang="en-US" sz="3200" b="1" dirty="0" smtClean="0">
                <a:solidFill>
                  <a:schemeClr val="accent3">
                    <a:lumMod val="75000"/>
                  </a:schemeClr>
                </a:solidFill>
              </a:rPr>
              <a:t>after a nearby village, and </a:t>
            </a:r>
            <a:br>
              <a:rPr lang="en-US" sz="3200" b="1" dirty="0" smtClean="0">
                <a:solidFill>
                  <a:schemeClr val="accent3">
                    <a:lumMod val="75000"/>
                  </a:schemeClr>
                </a:solidFill>
              </a:rPr>
            </a:br>
            <a:r>
              <a:rPr lang="en-US" sz="3200" b="1" dirty="0" err="1" smtClean="0">
                <a:solidFill>
                  <a:schemeClr val="accent3">
                    <a:lumMod val="75000"/>
                  </a:schemeClr>
                </a:solidFill>
              </a:rPr>
              <a:t>Mohenjo</a:t>
            </a:r>
            <a:r>
              <a:rPr lang="en-US" sz="3200" b="1" dirty="0" smtClean="0">
                <a:solidFill>
                  <a:schemeClr val="accent3">
                    <a:lumMod val="75000"/>
                  </a:schemeClr>
                </a:solidFill>
              </a:rPr>
              <a:t> </a:t>
            </a:r>
            <a:r>
              <a:rPr lang="en-US" sz="3200" b="1" dirty="0" err="1" smtClean="0">
                <a:solidFill>
                  <a:schemeClr val="accent3">
                    <a:lumMod val="75000"/>
                  </a:schemeClr>
                </a:solidFill>
              </a:rPr>
              <a:t>Daro</a:t>
            </a:r>
            <a:r>
              <a:rPr lang="en-US" sz="3200" b="1" dirty="0" smtClean="0">
                <a:solidFill>
                  <a:schemeClr val="accent3">
                    <a:lumMod val="75000"/>
                  </a:schemeClr>
                </a:solidFill>
              </a:rPr>
              <a:t>, a local </a:t>
            </a:r>
            <a:br>
              <a:rPr lang="en-US" sz="3200" b="1" dirty="0" smtClean="0">
                <a:solidFill>
                  <a:schemeClr val="accent3">
                    <a:lumMod val="75000"/>
                  </a:schemeClr>
                </a:solidFill>
              </a:rPr>
            </a:br>
            <a:r>
              <a:rPr lang="en-US" sz="3200" b="1" dirty="0" smtClean="0">
                <a:solidFill>
                  <a:schemeClr val="accent3">
                    <a:lumMod val="75000"/>
                  </a:schemeClr>
                </a:solidFill>
              </a:rPr>
              <a:t>term that means “hill of </a:t>
            </a:r>
            <a:br>
              <a:rPr lang="en-US" sz="3200" b="1" dirty="0" smtClean="0">
                <a:solidFill>
                  <a:schemeClr val="accent3">
                    <a:lumMod val="75000"/>
                  </a:schemeClr>
                </a:solidFill>
              </a:rPr>
            </a:br>
            <a:r>
              <a:rPr lang="en-US" sz="3200" b="1" dirty="0" smtClean="0">
                <a:solidFill>
                  <a:schemeClr val="accent3">
                    <a:lumMod val="75000"/>
                  </a:schemeClr>
                </a:solidFill>
              </a:rPr>
              <a:t>the dead.”</a:t>
            </a:r>
            <a:endParaRPr lang="en-US" sz="3200" b="1" dirty="0">
              <a:solidFill>
                <a:schemeClr val="accent3">
                  <a:lumMod val="75000"/>
                </a:schemeClr>
              </a:solidFill>
            </a:endParaRPr>
          </a:p>
        </p:txBody>
      </p:sp>
      <p:pic>
        <p:nvPicPr>
          <p:cNvPr id="6" name="Picture 5" descr="612mohenjo_daro.png"/>
          <p:cNvPicPr>
            <a:picLocks noChangeAspect="1"/>
          </p:cNvPicPr>
          <p:nvPr/>
        </p:nvPicPr>
        <p:blipFill>
          <a:blip r:embed="rId2" cstate="print"/>
          <a:stretch>
            <a:fillRect/>
          </a:stretch>
        </p:blipFill>
        <p:spPr>
          <a:xfrm>
            <a:off x="5486400" y="1725168"/>
            <a:ext cx="3657600" cy="5132832"/>
          </a:xfrm>
          <a:prstGeom prst="rect">
            <a:avLst/>
          </a:prstGeom>
        </p:spPr>
      </p:pic>
    </p:spTree>
  </p:cSld>
  <p:clrMapOvr>
    <a:masterClrMapping/>
  </p:clrMapOvr>
  <p:transition advClick="0" advTm="1114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04800" y="609600"/>
            <a:ext cx="7848600" cy="6001643"/>
          </a:xfrm>
          <a:prstGeom prst="rect">
            <a:avLst/>
          </a:prstGeom>
        </p:spPr>
        <p:txBody>
          <a:bodyPr wrap="square">
            <a:spAutoFit/>
          </a:bodyPr>
          <a:lstStyle/>
          <a:p>
            <a:r>
              <a:rPr lang="en-US" sz="3200" b="1" dirty="0" smtClean="0">
                <a:solidFill>
                  <a:schemeClr val="accent3">
                    <a:lumMod val="75000"/>
                  </a:schemeClr>
                </a:solidFill>
              </a:rPr>
              <a:t>The Indus River civilization developed about 3000</a:t>
            </a:r>
            <a:r>
              <a:rPr lang="en-US" sz="2600" b="1" dirty="0" smtClean="0">
                <a:solidFill>
                  <a:schemeClr val="accent3">
                    <a:lumMod val="75000"/>
                  </a:schemeClr>
                </a:solidFill>
              </a:rPr>
              <a:t>BCE</a:t>
            </a:r>
            <a:r>
              <a:rPr lang="en-US" sz="3200" b="1" dirty="0" smtClean="0">
                <a:solidFill>
                  <a:schemeClr val="accent3">
                    <a:lumMod val="75000"/>
                  </a:schemeClr>
                </a:solidFill>
              </a:rPr>
              <a:t> and flourished for about 1500 years before mysteriously going into a period of decline. </a:t>
            </a:r>
            <a:r>
              <a:rPr lang="en-US" sz="3200" b="1" dirty="0" smtClean="0"/>
              <a:t>We don’t know </a:t>
            </a:r>
            <a:br>
              <a:rPr lang="en-US" sz="3200" b="1" dirty="0" smtClean="0"/>
            </a:br>
            <a:r>
              <a:rPr lang="en-US" sz="3200" b="1" dirty="0" smtClean="0"/>
              <a:t>what those ancient people </a:t>
            </a:r>
            <a:br>
              <a:rPr lang="en-US" sz="3200" b="1" dirty="0" smtClean="0"/>
            </a:br>
            <a:r>
              <a:rPr lang="en-US" sz="3200" b="1" dirty="0" smtClean="0"/>
              <a:t>called the  cities they lived </a:t>
            </a:r>
            <a:br>
              <a:rPr lang="en-US" sz="3200" b="1" dirty="0" smtClean="0"/>
            </a:br>
            <a:r>
              <a:rPr lang="en-US" sz="3200" b="1" dirty="0" smtClean="0"/>
              <a:t>in, but we now refer to the </a:t>
            </a:r>
            <a:br>
              <a:rPr lang="en-US" sz="3200" b="1" dirty="0" smtClean="0"/>
            </a:br>
            <a:r>
              <a:rPr lang="en-US" sz="3200" b="1" dirty="0" smtClean="0"/>
              <a:t>two largest as Harappa, </a:t>
            </a:r>
            <a:br>
              <a:rPr lang="en-US" sz="3200" b="1" dirty="0" smtClean="0"/>
            </a:br>
            <a:r>
              <a:rPr lang="en-US" sz="3200" b="1" dirty="0" smtClean="0"/>
              <a:t>after a nearby village, and </a:t>
            </a:r>
            <a:br>
              <a:rPr lang="en-US" sz="3200" b="1" dirty="0" smtClean="0"/>
            </a:br>
            <a:r>
              <a:rPr lang="en-US" sz="3200" b="1" dirty="0" err="1" smtClean="0"/>
              <a:t>Mohenjo</a:t>
            </a:r>
            <a:r>
              <a:rPr lang="en-US" sz="3200" b="1" dirty="0" smtClean="0"/>
              <a:t> </a:t>
            </a:r>
            <a:r>
              <a:rPr lang="en-US" sz="3200" b="1" dirty="0" err="1" smtClean="0"/>
              <a:t>Daro</a:t>
            </a:r>
            <a:r>
              <a:rPr lang="en-US" sz="3200" b="1" dirty="0" smtClean="0"/>
              <a:t>, a local </a:t>
            </a:r>
            <a:br>
              <a:rPr lang="en-US" sz="3200" b="1" dirty="0" smtClean="0"/>
            </a:br>
            <a:r>
              <a:rPr lang="en-US" sz="3200" b="1" dirty="0" smtClean="0"/>
              <a:t>term that means “hill of </a:t>
            </a:r>
            <a:br>
              <a:rPr lang="en-US" sz="3200" b="1" dirty="0" smtClean="0"/>
            </a:br>
            <a:r>
              <a:rPr lang="en-US" sz="3200" b="1" dirty="0" smtClean="0"/>
              <a:t>the dead.”</a:t>
            </a:r>
            <a:endParaRPr lang="en-US" sz="3200" b="1" dirty="0"/>
          </a:p>
        </p:txBody>
      </p:sp>
      <p:pic>
        <p:nvPicPr>
          <p:cNvPr id="6" name="Picture 5" descr="612mohenjo_daro.png"/>
          <p:cNvPicPr>
            <a:picLocks noChangeAspect="1"/>
          </p:cNvPicPr>
          <p:nvPr/>
        </p:nvPicPr>
        <p:blipFill>
          <a:blip r:embed="rId2" cstate="print"/>
          <a:stretch>
            <a:fillRect/>
          </a:stretch>
        </p:blipFill>
        <p:spPr>
          <a:xfrm>
            <a:off x="5486400" y="1725168"/>
            <a:ext cx="3657600" cy="5132832"/>
          </a:xfrm>
          <a:prstGeom prst="rect">
            <a:avLst/>
          </a:prstGeom>
        </p:spPr>
      </p:pic>
    </p:spTree>
  </p:cSld>
  <p:clrMapOvr>
    <a:masterClrMapping/>
  </p:clrMapOvr>
  <p:transition advClick="0" advTm="14094">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04800" y="609600"/>
            <a:ext cx="8458200" cy="6001643"/>
          </a:xfrm>
          <a:prstGeom prst="rect">
            <a:avLst/>
          </a:prstGeom>
        </p:spPr>
        <p:txBody>
          <a:bodyPr wrap="square">
            <a:spAutoFit/>
          </a:bodyPr>
          <a:lstStyle/>
          <a:p>
            <a:r>
              <a:rPr lang="en-US" sz="3200" b="1" dirty="0" smtClean="0"/>
              <a:t>Harappa and </a:t>
            </a:r>
            <a:r>
              <a:rPr lang="en-US" sz="3200" b="1" dirty="0" err="1" smtClean="0"/>
              <a:t>Mohenjo</a:t>
            </a:r>
            <a:r>
              <a:rPr lang="en-US" sz="3200" b="1" dirty="0" smtClean="0"/>
              <a:t> </a:t>
            </a:r>
            <a:r>
              <a:rPr lang="en-US" sz="3200" b="1" dirty="0" err="1" smtClean="0"/>
              <a:t>Daro</a:t>
            </a:r>
            <a:r>
              <a:rPr lang="en-US" sz="3200" b="1" dirty="0" smtClean="0"/>
              <a:t> </a:t>
            </a:r>
            <a:br>
              <a:rPr lang="en-US" sz="3200" b="1" dirty="0" smtClean="0"/>
            </a:br>
            <a:r>
              <a:rPr lang="en-US" sz="3200" b="1" dirty="0" smtClean="0"/>
              <a:t>were expertly planned cities </a:t>
            </a:r>
            <a:br>
              <a:rPr lang="en-US" sz="3200" b="1" dirty="0" smtClean="0"/>
            </a:br>
            <a:r>
              <a:rPr lang="en-US" sz="3200" b="1" dirty="0" smtClean="0"/>
              <a:t>built with a grid pattern of </a:t>
            </a:r>
            <a:br>
              <a:rPr lang="en-US" sz="3200" b="1" dirty="0" smtClean="0"/>
            </a:br>
            <a:r>
              <a:rPr lang="en-US" sz="3200" b="1" dirty="0" smtClean="0"/>
              <a:t>wide, straight streets. </a:t>
            </a:r>
            <a:r>
              <a:rPr lang="en-US" sz="3200" b="1" dirty="0" smtClean="0">
                <a:solidFill>
                  <a:schemeClr val="accent3">
                    <a:lumMod val="75000"/>
                  </a:schemeClr>
                </a:solidFill>
              </a:rPr>
              <a:t>Thick </a:t>
            </a:r>
            <a:br>
              <a:rPr lang="en-US" sz="3200" b="1" dirty="0" smtClean="0">
                <a:solidFill>
                  <a:schemeClr val="accent3">
                    <a:lumMod val="75000"/>
                  </a:schemeClr>
                </a:solidFill>
              </a:rPr>
            </a:br>
            <a:r>
              <a:rPr lang="en-US" sz="3200" b="1" dirty="0" smtClean="0">
                <a:solidFill>
                  <a:schemeClr val="accent3">
                    <a:lumMod val="75000"/>
                  </a:schemeClr>
                </a:solidFill>
              </a:rPr>
              <a:t>walls surrounded the cities. </a:t>
            </a:r>
            <a:br>
              <a:rPr lang="en-US" sz="3200" b="1" dirty="0" smtClean="0">
                <a:solidFill>
                  <a:schemeClr val="accent3">
                    <a:lumMod val="75000"/>
                  </a:schemeClr>
                </a:solidFill>
              </a:rPr>
            </a:br>
            <a:r>
              <a:rPr lang="en-US" sz="3200" b="1" dirty="0" smtClean="0">
                <a:solidFill>
                  <a:schemeClr val="accent3">
                    <a:lumMod val="75000"/>
                  </a:schemeClr>
                </a:solidFill>
              </a:rPr>
              <a:t>Many people lived in sturdy brick houses that had as many as three floors. Some houses had bathrooms and toilets that connected to the world’s first sewer system. An irrigation system of canals provided a reliable source of water for growing wheat and barley. There is also evidence that people herded sheep, cattle and goats.</a:t>
            </a:r>
            <a:endParaRPr lang="en-US" sz="3200" b="1" dirty="0">
              <a:solidFill>
                <a:schemeClr val="accent3">
                  <a:lumMod val="75000"/>
                </a:schemeClr>
              </a:solidFill>
            </a:endParaRPr>
          </a:p>
        </p:txBody>
      </p:sp>
      <p:pic>
        <p:nvPicPr>
          <p:cNvPr id="6" name="Picture 5" descr="612harappa.png"/>
          <p:cNvPicPr>
            <a:picLocks noChangeAspect="1"/>
          </p:cNvPicPr>
          <p:nvPr/>
        </p:nvPicPr>
        <p:blipFill>
          <a:blip r:embed="rId2" cstate="print"/>
          <a:stretch>
            <a:fillRect/>
          </a:stretch>
        </p:blipFill>
        <p:spPr>
          <a:xfrm>
            <a:off x="5410200" y="685800"/>
            <a:ext cx="3429000" cy="2205991"/>
          </a:xfrm>
          <a:prstGeom prst="rect">
            <a:avLst/>
          </a:prstGeom>
        </p:spPr>
      </p:pic>
    </p:spTree>
  </p:cSld>
  <p:clrMapOvr>
    <a:masterClrMapping/>
  </p:clrMapOvr>
  <p:transition advClick="0" advTm="684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04800" y="609600"/>
            <a:ext cx="8458200" cy="6001643"/>
          </a:xfrm>
          <a:prstGeom prst="rect">
            <a:avLst/>
          </a:prstGeom>
        </p:spPr>
        <p:txBody>
          <a:bodyPr wrap="square">
            <a:spAutoFit/>
          </a:bodyPr>
          <a:lstStyle/>
          <a:p>
            <a:r>
              <a:rPr lang="en-US" sz="3200" b="1" dirty="0" smtClean="0">
                <a:solidFill>
                  <a:schemeClr val="accent3">
                    <a:lumMod val="75000"/>
                  </a:schemeClr>
                </a:solidFill>
              </a:rPr>
              <a:t>Harappa and </a:t>
            </a:r>
            <a:r>
              <a:rPr lang="en-US" sz="3200" b="1" dirty="0" err="1" smtClean="0">
                <a:solidFill>
                  <a:schemeClr val="accent3">
                    <a:lumMod val="75000"/>
                  </a:schemeClr>
                </a:solidFill>
              </a:rPr>
              <a:t>Mohenjo</a:t>
            </a:r>
            <a:r>
              <a:rPr lang="en-US" sz="3200" b="1" dirty="0" smtClean="0">
                <a:solidFill>
                  <a:schemeClr val="accent3">
                    <a:lumMod val="75000"/>
                  </a:schemeClr>
                </a:solidFill>
              </a:rPr>
              <a:t> </a:t>
            </a:r>
            <a:r>
              <a:rPr lang="en-US" sz="3200" b="1" dirty="0" err="1" smtClean="0">
                <a:solidFill>
                  <a:schemeClr val="accent3">
                    <a:lumMod val="75000"/>
                  </a:schemeClr>
                </a:solidFill>
              </a:rPr>
              <a:t>Daro</a:t>
            </a:r>
            <a:r>
              <a:rPr lang="en-US" sz="3200" b="1" dirty="0" smtClean="0">
                <a:solidFill>
                  <a:schemeClr val="accent3">
                    <a:lumMod val="75000"/>
                  </a:schemeClr>
                </a:solidFill>
              </a:rPr>
              <a:t> </a:t>
            </a:r>
            <a:br>
              <a:rPr lang="en-US" sz="3200" b="1" dirty="0" smtClean="0">
                <a:solidFill>
                  <a:schemeClr val="accent3">
                    <a:lumMod val="75000"/>
                  </a:schemeClr>
                </a:solidFill>
              </a:rPr>
            </a:br>
            <a:r>
              <a:rPr lang="en-US" sz="3200" b="1" dirty="0" smtClean="0">
                <a:solidFill>
                  <a:schemeClr val="accent3">
                    <a:lumMod val="75000"/>
                  </a:schemeClr>
                </a:solidFill>
              </a:rPr>
              <a:t>were expertly planned cities </a:t>
            </a:r>
            <a:br>
              <a:rPr lang="en-US" sz="3200" b="1" dirty="0" smtClean="0">
                <a:solidFill>
                  <a:schemeClr val="accent3">
                    <a:lumMod val="75000"/>
                  </a:schemeClr>
                </a:solidFill>
              </a:rPr>
            </a:br>
            <a:r>
              <a:rPr lang="en-US" sz="3200" b="1" dirty="0" smtClean="0">
                <a:solidFill>
                  <a:schemeClr val="accent3">
                    <a:lumMod val="75000"/>
                  </a:schemeClr>
                </a:solidFill>
              </a:rPr>
              <a:t>built with a grid pattern of </a:t>
            </a:r>
            <a:br>
              <a:rPr lang="en-US" sz="3200" b="1" dirty="0" smtClean="0">
                <a:solidFill>
                  <a:schemeClr val="accent3">
                    <a:lumMod val="75000"/>
                  </a:schemeClr>
                </a:solidFill>
              </a:rPr>
            </a:br>
            <a:r>
              <a:rPr lang="en-US" sz="3200" b="1" dirty="0" smtClean="0">
                <a:solidFill>
                  <a:schemeClr val="accent3">
                    <a:lumMod val="75000"/>
                  </a:schemeClr>
                </a:solidFill>
              </a:rPr>
              <a:t>wide, straight streets. </a:t>
            </a:r>
            <a:r>
              <a:rPr lang="en-US" sz="3200" b="1" dirty="0" smtClean="0"/>
              <a:t>Thick </a:t>
            </a:r>
            <a:br>
              <a:rPr lang="en-US" sz="3200" b="1" dirty="0" smtClean="0"/>
            </a:br>
            <a:r>
              <a:rPr lang="en-US" sz="3200" b="1" dirty="0" smtClean="0"/>
              <a:t>walls surrounded the cities. </a:t>
            </a:r>
            <a:r>
              <a:rPr lang="en-US" sz="3200" b="1" dirty="0" smtClean="0">
                <a:solidFill>
                  <a:schemeClr val="accent3">
                    <a:lumMod val="75000"/>
                  </a:schemeClr>
                </a:solidFill>
              </a:rPr>
              <a:t/>
            </a:r>
            <a:br>
              <a:rPr lang="en-US" sz="3200" b="1" dirty="0" smtClean="0">
                <a:solidFill>
                  <a:schemeClr val="accent3">
                    <a:lumMod val="75000"/>
                  </a:schemeClr>
                </a:solidFill>
              </a:rPr>
            </a:br>
            <a:r>
              <a:rPr lang="en-US" sz="3200" b="1" dirty="0" smtClean="0">
                <a:solidFill>
                  <a:schemeClr val="accent3">
                    <a:lumMod val="75000"/>
                  </a:schemeClr>
                </a:solidFill>
              </a:rPr>
              <a:t>Many people lived in sturdy brick houses that had as many as three floors. Some houses had bathrooms and toilets that connected to the world’s first sewer system. An irrigation system of canals provided a reliable source of water for growing wheat and barley. There is also evidence that people herded sheep, cattle and goats.</a:t>
            </a:r>
            <a:endParaRPr lang="en-US" sz="3200" b="1" dirty="0">
              <a:solidFill>
                <a:schemeClr val="accent3">
                  <a:lumMod val="75000"/>
                </a:schemeClr>
              </a:solidFill>
            </a:endParaRPr>
          </a:p>
        </p:txBody>
      </p:sp>
      <p:pic>
        <p:nvPicPr>
          <p:cNvPr id="6" name="Picture 5" descr="612harappa.png"/>
          <p:cNvPicPr>
            <a:picLocks noChangeAspect="1"/>
          </p:cNvPicPr>
          <p:nvPr/>
        </p:nvPicPr>
        <p:blipFill>
          <a:blip r:embed="rId2" cstate="print"/>
          <a:stretch>
            <a:fillRect/>
          </a:stretch>
        </p:blipFill>
        <p:spPr>
          <a:xfrm>
            <a:off x="5410200" y="685800"/>
            <a:ext cx="3429000" cy="2205991"/>
          </a:xfrm>
          <a:prstGeom prst="rect">
            <a:avLst/>
          </a:prstGeom>
        </p:spPr>
      </p:pic>
    </p:spTree>
  </p:cSld>
  <p:clrMapOvr>
    <a:masterClrMapping/>
  </p:clrMapOvr>
  <p:transition advClick="0" advTm="2515">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04800" y="609600"/>
            <a:ext cx="8458200" cy="6001643"/>
          </a:xfrm>
          <a:prstGeom prst="rect">
            <a:avLst/>
          </a:prstGeom>
        </p:spPr>
        <p:txBody>
          <a:bodyPr wrap="square">
            <a:spAutoFit/>
          </a:bodyPr>
          <a:lstStyle/>
          <a:p>
            <a:r>
              <a:rPr lang="en-US" sz="3200" b="1" dirty="0" smtClean="0">
                <a:solidFill>
                  <a:schemeClr val="accent3">
                    <a:lumMod val="75000"/>
                  </a:schemeClr>
                </a:solidFill>
              </a:rPr>
              <a:t>Harappa and </a:t>
            </a:r>
            <a:r>
              <a:rPr lang="en-US" sz="3200" b="1" dirty="0" err="1" smtClean="0">
                <a:solidFill>
                  <a:schemeClr val="accent3">
                    <a:lumMod val="75000"/>
                  </a:schemeClr>
                </a:solidFill>
              </a:rPr>
              <a:t>Mohenjo</a:t>
            </a:r>
            <a:r>
              <a:rPr lang="en-US" sz="3200" b="1" dirty="0" smtClean="0">
                <a:solidFill>
                  <a:schemeClr val="accent3">
                    <a:lumMod val="75000"/>
                  </a:schemeClr>
                </a:solidFill>
              </a:rPr>
              <a:t> </a:t>
            </a:r>
            <a:r>
              <a:rPr lang="en-US" sz="3200" b="1" dirty="0" err="1" smtClean="0">
                <a:solidFill>
                  <a:schemeClr val="accent3">
                    <a:lumMod val="75000"/>
                  </a:schemeClr>
                </a:solidFill>
              </a:rPr>
              <a:t>Daro</a:t>
            </a:r>
            <a:r>
              <a:rPr lang="en-US" sz="3200" b="1" dirty="0" smtClean="0">
                <a:solidFill>
                  <a:schemeClr val="accent3">
                    <a:lumMod val="75000"/>
                  </a:schemeClr>
                </a:solidFill>
              </a:rPr>
              <a:t> </a:t>
            </a:r>
            <a:br>
              <a:rPr lang="en-US" sz="3200" b="1" dirty="0" smtClean="0">
                <a:solidFill>
                  <a:schemeClr val="accent3">
                    <a:lumMod val="75000"/>
                  </a:schemeClr>
                </a:solidFill>
              </a:rPr>
            </a:br>
            <a:r>
              <a:rPr lang="en-US" sz="3200" b="1" dirty="0" smtClean="0">
                <a:solidFill>
                  <a:schemeClr val="accent3">
                    <a:lumMod val="75000"/>
                  </a:schemeClr>
                </a:solidFill>
              </a:rPr>
              <a:t>were expertly planned cities </a:t>
            </a:r>
            <a:br>
              <a:rPr lang="en-US" sz="3200" b="1" dirty="0" smtClean="0">
                <a:solidFill>
                  <a:schemeClr val="accent3">
                    <a:lumMod val="75000"/>
                  </a:schemeClr>
                </a:solidFill>
              </a:rPr>
            </a:br>
            <a:r>
              <a:rPr lang="en-US" sz="3200" b="1" dirty="0" smtClean="0">
                <a:solidFill>
                  <a:schemeClr val="accent3">
                    <a:lumMod val="75000"/>
                  </a:schemeClr>
                </a:solidFill>
              </a:rPr>
              <a:t>built with a grid pattern of </a:t>
            </a:r>
            <a:br>
              <a:rPr lang="en-US" sz="3200" b="1" dirty="0" smtClean="0">
                <a:solidFill>
                  <a:schemeClr val="accent3">
                    <a:lumMod val="75000"/>
                  </a:schemeClr>
                </a:solidFill>
              </a:rPr>
            </a:br>
            <a:r>
              <a:rPr lang="en-US" sz="3200" b="1" dirty="0" smtClean="0">
                <a:solidFill>
                  <a:schemeClr val="accent3">
                    <a:lumMod val="75000"/>
                  </a:schemeClr>
                </a:solidFill>
              </a:rPr>
              <a:t>wide, straight streets. Thick </a:t>
            </a:r>
            <a:br>
              <a:rPr lang="en-US" sz="3200" b="1" dirty="0" smtClean="0">
                <a:solidFill>
                  <a:schemeClr val="accent3">
                    <a:lumMod val="75000"/>
                  </a:schemeClr>
                </a:solidFill>
              </a:rPr>
            </a:br>
            <a:r>
              <a:rPr lang="en-US" sz="3200" b="1" dirty="0" smtClean="0">
                <a:solidFill>
                  <a:schemeClr val="accent3">
                    <a:lumMod val="75000"/>
                  </a:schemeClr>
                </a:solidFill>
              </a:rPr>
              <a:t>walls surrounded the cities. </a:t>
            </a:r>
            <a:br>
              <a:rPr lang="en-US" sz="3200" b="1" dirty="0" smtClean="0">
                <a:solidFill>
                  <a:schemeClr val="accent3">
                    <a:lumMod val="75000"/>
                  </a:schemeClr>
                </a:solidFill>
              </a:rPr>
            </a:br>
            <a:r>
              <a:rPr lang="en-US" sz="3200" b="1" dirty="0" smtClean="0"/>
              <a:t>Many people lived in sturdy brick houses that had as many as three floors. </a:t>
            </a:r>
            <a:r>
              <a:rPr lang="en-US" sz="3200" b="1" dirty="0" smtClean="0">
                <a:solidFill>
                  <a:schemeClr val="accent3">
                    <a:lumMod val="75000"/>
                  </a:schemeClr>
                </a:solidFill>
              </a:rPr>
              <a:t>Some houses had bathrooms and toilets that connected to the world’s first sewer system. An irrigation system of canals provided a reliable source of water for growing wheat and barley. There is also evidence that people herded sheep, cattle and goats.</a:t>
            </a:r>
            <a:endParaRPr lang="en-US" sz="3200" b="1" dirty="0">
              <a:solidFill>
                <a:schemeClr val="accent3">
                  <a:lumMod val="75000"/>
                </a:schemeClr>
              </a:solidFill>
            </a:endParaRPr>
          </a:p>
        </p:txBody>
      </p:sp>
      <p:pic>
        <p:nvPicPr>
          <p:cNvPr id="6" name="Picture 5" descr="612harappa.png"/>
          <p:cNvPicPr>
            <a:picLocks noChangeAspect="1"/>
          </p:cNvPicPr>
          <p:nvPr/>
        </p:nvPicPr>
        <p:blipFill>
          <a:blip r:embed="rId2" cstate="print"/>
          <a:stretch>
            <a:fillRect/>
          </a:stretch>
        </p:blipFill>
        <p:spPr>
          <a:xfrm>
            <a:off x="5410200" y="685800"/>
            <a:ext cx="3429000" cy="2205991"/>
          </a:xfrm>
          <a:prstGeom prst="rect">
            <a:avLst/>
          </a:prstGeom>
        </p:spPr>
      </p:pic>
    </p:spTree>
  </p:cSld>
  <p:clrMapOvr>
    <a:masterClrMapping/>
  </p:clrMapOvr>
  <p:transition advClick="0" advTm="4781">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04800" y="609600"/>
            <a:ext cx="8458200" cy="6001643"/>
          </a:xfrm>
          <a:prstGeom prst="rect">
            <a:avLst/>
          </a:prstGeom>
        </p:spPr>
        <p:txBody>
          <a:bodyPr wrap="square">
            <a:spAutoFit/>
          </a:bodyPr>
          <a:lstStyle/>
          <a:p>
            <a:r>
              <a:rPr lang="en-US" sz="3200" b="1" dirty="0" smtClean="0">
                <a:solidFill>
                  <a:schemeClr val="accent3">
                    <a:lumMod val="75000"/>
                  </a:schemeClr>
                </a:solidFill>
              </a:rPr>
              <a:t>Harappa and </a:t>
            </a:r>
            <a:r>
              <a:rPr lang="en-US" sz="3200" b="1" dirty="0" err="1" smtClean="0">
                <a:solidFill>
                  <a:schemeClr val="accent3">
                    <a:lumMod val="75000"/>
                  </a:schemeClr>
                </a:solidFill>
              </a:rPr>
              <a:t>Mohenjo</a:t>
            </a:r>
            <a:r>
              <a:rPr lang="en-US" sz="3200" b="1" dirty="0" smtClean="0">
                <a:solidFill>
                  <a:schemeClr val="accent3">
                    <a:lumMod val="75000"/>
                  </a:schemeClr>
                </a:solidFill>
              </a:rPr>
              <a:t> </a:t>
            </a:r>
            <a:r>
              <a:rPr lang="en-US" sz="3200" b="1" dirty="0" err="1" smtClean="0">
                <a:solidFill>
                  <a:schemeClr val="accent3">
                    <a:lumMod val="75000"/>
                  </a:schemeClr>
                </a:solidFill>
              </a:rPr>
              <a:t>Daro</a:t>
            </a:r>
            <a:r>
              <a:rPr lang="en-US" sz="3200" b="1" dirty="0" smtClean="0">
                <a:solidFill>
                  <a:schemeClr val="accent3">
                    <a:lumMod val="75000"/>
                  </a:schemeClr>
                </a:solidFill>
              </a:rPr>
              <a:t> </a:t>
            </a:r>
            <a:br>
              <a:rPr lang="en-US" sz="3200" b="1" dirty="0" smtClean="0">
                <a:solidFill>
                  <a:schemeClr val="accent3">
                    <a:lumMod val="75000"/>
                  </a:schemeClr>
                </a:solidFill>
              </a:rPr>
            </a:br>
            <a:r>
              <a:rPr lang="en-US" sz="3200" b="1" dirty="0" smtClean="0">
                <a:solidFill>
                  <a:schemeClr val="accent3">
                    <a:lumMod val="75000"/>
                  </a:schemeClr>
                </a:solidFill>
              </a:rPr>
              <a:t>were expertly planned cities </a:t>
            </a:r>
            <a:br>
              <a:rPr lang="en-US" sz="3200" b="1" dirty="0" smtClean="0">
                <a:solidFill>
                  <a:schemeClr val="accent3">
                    <a:lumMod val="75000"/>
                  </a:schemeClr>
                </a:solidFill>
              </a:rPr>
            </a:br>
            <a:r>
              <a:rPr lang="en-US" sz="3200" b="1" dirty="0" smtClean="0">
                <a:solidFill>
                  <a:schemeClr val="accent3">
                    <a:lumMod val="75000"/>
                  </a:schemeClr>
                </a:solidFill>
              </a:rPr>
              <a:t>built with a grid pattern of </a:t>
            </a:r>
            <a:br>
              <a:rPr lang="en-US" sz="3200" b="1" dirty="0" smtClean="0">
                <a:solidFill>
                  <a:schemeClr val="accent3">
                    <a:lumMod val="75000"/>
                  </a:schemeClr>
                </a:solidFill>
              </a:rPr>
            </a:br>
            <a:r>
              <a:rPr lang="en-US" sz="3200" b="1" dirty="0" smtClean="0">
                <a:solidFill>
                  <a:schemeClr val="accent3">
                    <a:lumMod val="75000"/>
                  </a:schemeClr>
                </a:solidFill>
              </a:rPr>
              <a:t>wide, straight streets. Thick </a:t>
            </a:r>
            <a:br>
              <a:rPr lang="en-US" sz="3200" b="1" dirty="0" smtClean="0">
                <a:solidFill>
                  <a:schemeClr val="accent3">
                    <a:lumMod val="75000"/>
                  </a:schemeClr>
                </a:solidFill>
              </a:rPr>
            </a:br>
            <a:r>
              <a:rPr lang="en-US" sz="3200" b="1" dirty="0" smtClean="0">
                <a:solidFill>
                  <a:schemeClr val="accent3">
                    <a:lumMod val="75000"/>
                  </a:schemeClr>
                </a:solidFill>
              </a:rPr>
              <a:t>walls surrounded the cities. </a:t>
            </a:r>
            <a:br>
              <a:rPr lang="en-US" sz="3200" b="1" dirty="0" smtClean="0">
                <a:solidFill>
                  <a:schemeClr val="accent3">
                    <a:lumMod val="75000"/>
                  </a:schemeClr>
                </a:solidFill>
              </a:rPr>
            </a:br>
            <a:r>
              <a:rPr lang="en-US" sz="3200" b="1" dirty="0" smtClean="0">
                <a:solidFill>
                  <a:schemeClr val="accent3">
                    <a:lumMod val="75000"/>
                  </a:schemeClr>
                </a:solidFill>
              </a:rPr>
              <a:t>Many people lived in sturdy brick houses that had as many as three floors. </a:t>
            </a:r>
            <a:r>
              <a:rPr lang="en-US" sz="3200" b="1" dirty="0" smtClean="0"/>
              <a:t>Some houses had bathrooms and toilets that connected to the world’s first sewer system. </a:t>
            </a:r>
            <a:r>
              <a:rPr lang="en-US" sz="3200" b="1" dirty="0" smtClean="0">
                <a:solidFill>
                  <a:schemeClr val="accent3">
                    <a:lumMod val="75000"/>
                  </a:schemeClr>
                </a:solidFill>
              </a:rPr>
              <a:t>An irrigation system of canals provided a reliable source of water for growing wheat and barley. There is also evidence that people herded sheep, cattle and goats.</a:t>
            </a:r>
            <a:endParaRPr lang="en-US" sz="3200" b="1" dirty="0">
              <a:solidFill>
                <a:schemeClr val="accent3">
                  <a:lumMod val="75000"/>
                </a:schemeClr>
              </a:solidFill>
            </a:endParaRPr>
          </a:p>
        </p:txBody>
      </p:sp>
      <p:pic>
        <p:nvPicPr>
          <p:cNvPr id="6" name="Picture 5" descr="612harappa.png"/>
          <p:cNvPicPr>
            <a:picLocks noChangeAspect="1"/>
          </p:cNvPicPr>
          <p:nvPr/>
        </p:nvPicPr>
        <p:blipFill>
          <a:blip r:embed="rId2" cstate="print"/>
          <a:stretch>
            <a:fillRect/>
          </a:stretch>
        </p:blipFill>
        <p:spPr>
          <a:xfrm>
            <a:off x="5410200" y="685800"/>
            <a:ext cx="3429000" cy="2205991"/>
          </a:xfrm>
          <a:prstGeom prst="rect">
            <a:avLst/>
          </a:prstGeom>
        </p:spPr>
      </p:pic>
    </p:spTree>
  </p:cSld>
  <p:clrMapOvr>
    <a:masterClrMapping/>
  </p:clrMapOvr>
  <p:transition advClick="0" advTm="5219">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04800" y="609600"/>
            <a:ext cx="8458200" cy="6001643"/>
          </a:xfrm>
          <a:prstGeom prst="rect">
            <a:avLst/>
          </a:prstGeom>
        </p:spPr>
        <p:txBody>
          <a:bodyPr wrap="square">
            <a:spAutoFit/>
          </a:bodyPr>
          <a:lstStyle/>
          <a:p>
            <a:r>
              <a:rPr lang="en-US" sz="3200" b="1" dirty="0" smtClean="0">
                <a:solidFill>
                  <a:schemeClr val="accent3">
                    <a:lumMod val="75000"/>
                  </a:schemeClr>
                </a:solidFill>
              </a:rPr>
              <a:t>Harappa and </a:t>
            </a:r>
            <a:r>
              <a:rPr lang="en-US" sz="3200" b="1" dirty="0" err="1" smtClean="0">
                <a:solidFill>
                  <a:schemeClr val="accent3">
                    <a:lumMod val="75000"/>
                  </a:schemeClr>
                </a:solidFill>
              </a:rPr>
              <a:t>Mohenjo</a:t>
            </a:r>
            <a:r>
              <a:rPr lang="en-US" sz="3200" b="1" dirty="0" smtClean="0">
                <a:solidFill>
                  <a:schemeClr val="accent3">
                    <a:lumMod val="75000"/>
                  </a:schemeClr>
                </a:solidFill>
              </a:rPr>
              <a:t> </a:t>
            </a:r>
            <a:r>
              <a:rPr lang="en-US" sz="3200" b="1" dirty="0" err="1" smtClean="0">
                <a:solidFill>
                  <a:schemeClr val="accent3">
                    <a:lumMod val="75000"/>
                  </a:schemeClr>
                </a:solidFill>
              </a:rPr>
              <a:t>Daro</a:t>
            </a:r>
            <a:r>
              <a:rPr lang="en-US" sz="3200" b="1" dirty="0" smtClean="0">
                <a:solidFill>
                  <a:schemeClr val="accent3">
                    <a:lumMod val="75000"/>
                  </a:schemeClr>
                </a:solidFill>
              </a:rPr>
              <a:t> </a:t>
            </a:r>
            <a:br>
              <a:rPr lang="en-US" sz="3200" b="1" dirty="0" smtClean="0">
                <a:solidFill>
                  <a:schemeClr val="accent3">
                    <a:lumMod val="75000"/>
                  </a:schemeClr>
                </a:solidFill>
              </a:rPr>
            </a:br>
            <a:r>
              <a:rPr lang="en-US" sz="3200" b="1" dirty="0" smtClean="0">
                <a:solidFill>
                  <a:schemeClr val="accent3">
                    <a:lumMod val="75000"/>
                  </a:schemeClr>
                </a:solidFill>
              </a:rPr>
              <a:t>were expertly planned cities </a:t>
            </a:r>
            <a:br>
              <a:rPr lang="en-US" sz="3200" b="1" dirty="0" smtClean="0">
                <a:solidFill>
                  <a:schemeClr val="accent3">
                    <a:lumMod val="75000"/>
                  </a:schemeClr>
                </a:solidFill>
              </a:rPr>
            </a:br>
            <a:r>
              <a:rPr lang="en-US" sz="3200" b="1" dirty="0" smtClean="0">
                <a:solidFill>
                  <a:schemeClr val="accent3">
                    <a:lumMod val="75000"/>
                  </a:schemeClr>
                </a:solidFill>
              </a:rPr>
              <a:t>built with a grid pattern of </a:t>
            </a:r>
            <a:br>
              <a:rPr lang="en-US" sz="3200" b="1" dirty="0" smtClean="0">
                <a:solidFill>
                  <a:schemeClr val="accent3">
                    <a:lumMod val="75000"/>
                  </a:schemeClr>
                </a:solidFill>
              </a:rPr>
            </a:br>
            <a:r>
              <a:rPr lang="en-US" sz="3200" b="1" dirty="0" smtClean="0">
                <a:solidFill>
                  <a:schemeClr val="accent3">
                    <a:lumMod val="75000"/>
                  </a:schemeClr>
                </a:solidFill>
              </a:rPr>
              <a:t>wide, straight streets. Thick </a:t>
            </a:r>
            <a:br>
              <a:rPr lang="en-US" sz="3200" b="1" dirty="0" smtClean="0">
                <a:solidFill>
                  <a:schemeClr val="accent3">
                    <a:lumMod val="75000"/>
                  </a:schemeClr>
                </a:solidFill>
              </a:rPr>
            </a:br>
            <a:r>
              <a:rPr lang="en-US" sz="3200" b="1" dirty="0" smtClean="0">
                <a:solidFill>
                  <a:schemeClr val="accent3">
                    <a:lumMod val="75000"/>
                  </a:schemeClr>
                </a:solidFill>
              </a:rPr>
              <a:t>walls surrounded the cities. </a:t>
            </a:r>
            <a:br>
              <a:rPr lang="en-US" sz="3200" b="1" dirty="0" smtClean="0">
                <a:solidFill>
                  <a:schemeClr val="accent3">
                    <a:lumMod val="75000"/>
                  </a:schemeClr>
                </a:solidFill>
              </a:rPr>
            </a:br>
            <a:r>
              <a:rPr lang="en-US" sz="3200" b="1" dirty="0" smtClean="0">
                <a:solidFill>
                  <a:schemeClr val="accent3">
                    <a:lumMod val="75000"/>
                  </a:schemeClr>
                </a:solidFill>
              </a:rPr>
              <a:t>Many people lived in sturdy brick houses that had as many as three floors. Some houses had bathrooms and toilets that connected to the world’s first sewer system. </a:t>
            </a:r>
            <a:r>
              <a:rPr lang="en-US" sz="3200" b="1" dirty="0" smtClean="0"/>
              <a:t>An irrigation system of canals provided a reliable source of water for growing wheat and barley. </a:t>
            </a:r>
            <a:r>
              <a:rPr lang="en-US" sz="3200" b="1" dirty="0" smtClean="0">
                <a:solidFill>
                  <a:schemeClr val="accent3">
                    <a:lumMod val="75000"/>
                  </a:schemeClr>
                </a:solidFill>
              </a:rPr>
              <a:t>There is also evidence that people herded sheep, cattle and goats.</a:t>
            </a:r>
            <a:endParaRPr lang="en-US" sz="3200" b="1" dirty="0">
              <a:solidFill>
                <a:schemeClr val="accent3">
                  <a:lumMod val="75000"/>
                </a:schemeClr>
              </a:solidFill>
            </a:endParaRPr>
          </a:p>
        </p:txBody>
      </p:sp>
      <p:pic>
        <p:nvPicPr>
          <p:cNvPr id="6" name="Picture 5" descr="612harappa.png"/>
          <p:cNvPicPr>
            <a:picLocks noChangeAspect="1"/>
          </p:cNvPicPr>
          <p:nvPr/>
        </p:nvPicPr>
        <p:blipFill>
          <a:blip r:embed="rId2" cstate="print"/>
          <a:stretch>
            <a:fillRect/>
          </a:stretch>
        </p:blipFill>
        <p:spPr>
          <a:xfrm>
            <a:off x="5410200" y="685800"/>
            <a:ext cx="3429000" cy="2205991"/>
          </a:xfrm>
          <a:prstGeom prst="rect">
            <a:avLst/>
          </a:prstGeom>
        </p:spPr>
      </p:pic>
    </p:spTree>
  </p:cSld>
  <p:clrMapOvr>
    <a:masterClrMapping/>
  </p:clrMapOvr>
  <p:transition advClick="0" advTm="6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04800" y="609600"/>
            <a:ext cx="8458200" cy="6001643"/>
          </a:xfrm>
          <a:prstGeom prst="rect">
            <a:avLst/>
          </a:prstGeom>
        </p:spPr>
        <p:txBody>
          <a:bodyPr wrap="square">
            <a:spAutoFit/>
          </a:bodyPr>
          <a:lstStyle/>
          <a:p>
            <a:r>
              <a:rPr lang="en-US" sz="3200" b="1" dirty="0" smtClean="0">
                <a:solidFill>
                  <a:schemeClr val="accent3">
                    <a:lumMod val="75000"/>
                  </a:schemeClr>
                </a:solidFill>
              </a:rPr>
              <a:t>Harappa and </a:t>
            </a:r>
            <a:r>
              <a:rPr lang="en-US" sz="3200" b="1" dirty="0" err="1" smtClean="0">
                <a:solidFill>
                  <a:schemeClr val="accent3">
                    <a:lumMod val="75000"/>
                  </a:schemeClr>
                </a:solidFill>
              </a:rPr>
              <a:t>Mohenjo</a:t>
            </a:r>
            <a:r>
              <a:rPr lang="en-US" sz="3200" b="1" dirty="0" smtClean="0">
                <a:solidFill>
                  <a:schemeClr val="accent3">
                    <a:lumMod val="75000"/>
                  </a:schemeClr>
                </a:solidFill>
              </a:rPr>
              <a:t> </a:t>
            </a:r>
            <a:r>
              <a:rPr lang="en-US" sz="3200" b="1" dirty="0" err="1" smtClean="0">
                <a:solidFill>
                  <a:schemeClr val="accent3">
                    <a:lumMod val="75000"/>
                  </a:schemeClr>
                </a:solidFill>
              </a:rPr>
              <a:t>Daro</a:t>
            </a:r>
            <a:r>
              <a:rPr lang="en-US" sz="3200" b="1" dirty="0" smtClean="0">
                <a:solidFill>
                  <a:schemeClr val="accent3">
                    <a:lumMod val="75000"/>
                  </a:schemeClr>
                </a:solidFill>
              </a:rPr>
              <a:t> </a:t>
            </a:r>
            <a:br>
              <a:rPr lang="en-US" sz="3200" b="1" dirty="0" smtClean="0">
                <a:solidFill>
                  <a:schemeClr val="accent3">
                    <a:lumMod val="75000"/>
                  </a:schemeClr>
                </a:solidFill>
              </a:rPr>
            </a:br>
            <a:r>
              <a:rPr lang="en-US" sz="3200" b="1" dirty="0" smtClean="0">
                <a:solidFill>
                  <a:schemeClr val="accent3">
                    <a:lumMod val="75000"/>
                  </a:schemeClr>
                </a:solidFill>
              </a:rPr>
              <a:t>were expertly planned cities </a:t>
            </a:r>
            <a:br>
              <a:rPr lang="en-US" sz="3200" b="1" dirty="0" smtClean="0">
                <a:solidFill>
                  <a:schemeClr val="accent3">
                    <a:lumMod val="75000"/>
                  </a:schemeClr>
                </a:solidFill>
              </a:rPr>
            </a:br>
            <a:r>
              <a:rPr lang="en-US" sz="3200" b="1" dirty="0" smtClean="0">
                <a:solidFill>
                  <a:schemeClr val="accent3">
                    <a:lumMod val="75000"/>
                  </a:schemeClr>
                </a:solidFill>
              </a:rPr>
              <a:t>built with a grid pattern of </a:t>
            </a:r>
            <a:br>
              <a:rPr lang="en-US" sz="3200" b="1" dirty="0" smtClean="0">
                <a:solidFill>
                  <a:schemeClr val="accent3">
                    <a:lumMod val="75000"/>
                  </a:schemeClr>
                </a:solidFill>
              </a:rPr>
            </a:br>
            <a:r>
              <a:rPr lang="en-US" sz="3200" b="1" dirty="0" smtClean="0">
                <a:solidFill>
                  <a:schemeClr val="accent3">
                    <a:lumMod val="75000"/>
                  </a:schemeClr>
                </a:solidFill>
              </a:rPr>
              <a:t>wide, straight streets. Thick </a:t>
            </a:r>
            <a:br>
              <a:rPr lang="en-US" sz="3200" b="1" dirty="0" smtClean="0">
                <a:solidFill>
                  <a:schemeClr val="accent3">
                    <a:lumMod val="75000"/>
                  </a:schemeClr>
                </a:solidFill>
              </a:rPr>
            </a:br>
            <a:r>
              <a:rPr lang="en-US" sz="3200" b="1" dirty="0" smtClean="0">
                <a:solidFill>
                  <a:schemeClr val="accent3">
                    <a:lumMod val="75000"/>
                  </a:schemeClr>
                </a:solidFill>
              </a:rPr>
              <a:t>walls surrounded the cities. </a:t>
            </a:r>
            <a:br>
              <a:rPr lang="en-US" sz="3200" b="1" dirty="0" smtClean="0">
                <a:solidFill>
                  <a:schemeClr val="accent3">
                    <a:lumMod val="75000"/>
                  </a:schemeClr>
                </a:solidFill>
              </a:rPr>
            </a:br>
            <a:r>
              <a:rPr lang="en-US" sz="3200" b="1" dirty="0" smtClean="0">
                <a:solidFill>
                  <a:schemeClr val="accent3">
                    <a:lumMod val="75000"/>
                  </a:schemeClr>
                </a:solidFill>
              </a:rPr>
              <a:t>Many people lived in sturdy brick houses that had as many as three floors. Some houses had bathrooms and toilets that connected to the world’s first sewer system. An irrigation system of canals provided a reliable source of water for growing wheat and barley. </a:t>
            </a:r>
            <a:r>
              <a:rPr lang="en-US" sz="3200" b="1" dirty="0" smtClean="0"/>
              <a:t>There is also evidence that people herded sheep, cattle and goats.</a:t>
            </a:r>
            <a:endParaRPr lang="en-US" sz="3200" b="1" dirty="0"/>
          </a:p>
        </p:txBody>
      </p:sp>
      <p:pic>
        <p:nvPicPr>
          <p:cNvPr id="6" name="Picture 5" descr="612harappa.png"/>
          <p:cNvPicPr>
            <a:picLocks noChangeAspect="1"/>
          </p:cNvPicPr>
          <p:nvPr/>
        </p:nvPicPr>
        <p:blipFill>
          <a:blip r:embed="rId2" cstate="print"/>
          <a:stretch>
            <a:fillRect/>
          </a:stretch>
        </p:blipFill>
        <p:spPr>
          <a:xfrm>
            <a:off x="5410200" y="685800"/>
            <a:ext cx="3429000" cy="2205991"/>
          </a:xfrm>
          <a:prstGeom prst="rect">
            <a:avLst/>
          </a:prstGeom>
        </p:spPr>
      </p:pic>
    </p:spTree>
  </p:cSld>
  <p:clrMapOvr>
    <a:masterClrMapping/>
  </p:clrMapOvr>
  <p:transition advClick="0" advTm="4359">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990600" y="990600"/>
            <a:ext cx="7162800" cy="2554545"/>
          </a:xfrm>
          <a:prstGeom prst="rect">
            <a:avLst/>
          </a:prstGeom>
        </p:spPr>
        <p:txBody>
          <a:bodyPr wrap="square">
            <a:spAutoFit/>
          </a:bodyPr>
          <a:lstStyle/>
          <a:p>
            <a:r>
              <a:rPr lang="en-US" sz="3200" b="1" dirty="0" smtClean="0">
                <a:solidFill>
                  <a:schemeClr val="accent3">
                    <a:lumMod val="75000"/>
                  </a:schemeClr>
                </a:solidFill>
              </a:rPr>
              <a:t>In 1856, a group of British railroad engineers uncovered an ancient and advanced civilization. </a:t>
            </a:r>
            <a:r>
              <a:rPr lang="en-US" sz="3200" b="1" dirty="0" smtClean="0"/>
              <a:t>The engineers were laying tracks through the Indus River Valley in present day Pakistan. </a:t>
            </a:r>
            <a:endParaRPr lang="en-US" sz="3200" b="1" dirty="0"/>
          </a:p>
        </p:txBody>
      </p:sp>
      <p:pic>
        <p:nvPicPr>
          <p:cNvPr id="6" name="Picture 1"/>
          <p:cNvPicPr>
            <a:picLocks noChangeAspect="1" noChangeArrowheads="1"/>
          </p:cNvPicPr>
          <p:nvPr/>
        </p:nvPicPr>
        <p:blipFill>
          <a:blip r:embed="rId2" cstate="print"/>
          <a:srcRect/>
          <a:stretch>
            <a:fillRect/>
          </a:stretch>
        </p:blipFill>
        <p:spPr bwMode="auto">
          <a:xfrm>
            <a:off x="0" y="3962400"/>
            <a:ext cx="9222648" cy="2895600"/>
          </a:xfrm>
          <a:prstGeom prst="rect">
            <a:avLst/>
          </a:prstGeom>
          <a:noFill/>
          <a:ln w="9525">
            <a:noFill/>
            <a:miter lim="800000"/>
            <a:headEnd/>
            <a:tailEnd/>
          </a:ln>
          <a:effectLst/>
        </p:spPr>
      </p:pic>
    </p:spTree>
  </p:cSld>
  <p:clrMapOvr>
    <a:masterClrMapping/>
  </p:clrMapOvr>
  <p:transition advClick="0" advTm="4812">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1219200" y="2971800"/>
            <a:ext cx="7391400" cy="3539430"/>
          </a:xfrm>
          <a:prstGeom prst="rect">
            <a:avLst/>
          </a:prstGeom>
        </p:spPr>
        <p:txBody>
          <a:bodyPr wrap="square">
            <a:spAutoFit/>
          </a:bodyPr>
          <a:lstStyle/>
          <a:p>
            <a:r>
              <a:rPr lang="en-US" sz="3200" b="1" dirty="0" smtClean="0"/>
              <a:t>The ancient people of the Indus River Valley had a highly advanced knowledge of mathematics and a sophisticated system of weights and measures. </a:t>
            </a:r>
            <a:r>
              <a:rPr lang="en-US" sz="3200" b="1" dirty="0" smtClean="0">
                <a:solidFill>
                  <a:schemeClr val="accent3">
                    <a:lumMod val="75000"/>
                  </a:schemeClr>
                </a:solidFill>
              </a:rPr>
              <a:t>The bricks–even those used in different cities–are the same size, suggesting that the cities may have had the same government.</a:t>
            </a:r>
            <a:endParaRPr lang="en-US" sz="3200" b="1" dirty="0">
              <a:solidFill>
                <a:schemeClr val="accent3">
                  <a:lumMod val="75000"/>
                </a:schemeClr>
              </a:solidFill>
            </a:endParaRPr>
          </a:p>
        </p:txBody>
      </p:sp>
      <p:pic>
        <p:nvPicPr>
          <p:cNvPr id="7170" name="Picture 2" descr="http://period60910.wikispaces.com/file/view/weight.jpg/100628631/493x276/weight.jpg"/>
          <p:cNvPicPr>
            <a:picLocks noChangeAspect="1" noChangeArrowheads="1"/>
          </p:cNvPicPr>
          <p:nvPr/>
        </p:nvPicPr>
        <p:blipFill>
          <a:blip r:embed="rId2" cstate="print"/>
          <a:srcRect/>
          <a:stretch>
            <a:fillRect/>
          </a:stretch>
        </p:blipFill>
        <p:spPr bwMode="auto">
          <a:xfrm>
            <a:off x="2438400" y="609600"/>
            <a:ext cx="3958425" cy="2209800"/>
          </a:xfrm>
          <a:prstGeom prst="rect">
            <a:avLst/>
          </a:prstGeom>
          <a:noFill/>
        </p:spPr>
      </p:pic>
    </p:spTree>
  </p:cSld>
  <p:clrMapOvr>
    <a:masterClrMapping/>
  </p:clrMapOvr>
  <p:transition advClick="0" advTm="851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1219200" y="2971800"/>
            <a:ext cx="7391400" cy="3539430"/>
          </a:xfrm>
          <a:prstGeom prst="rect">
            <a:avLst/>
          </a:prstGeom>
        </p:spPr>
        <p:txBody>
          <a:bodyPr wrap="square">
            <a:spAutoFit/>
          </a:bodyPr>
          <a:lstStyle/>
          <a:p>
            <a:r>
              <a:rPr lang="en-US" sz="3200" b="1" dirty="0" smtClean="0">
                <a:solidFill>
                  <a:schemeClr val="accent3">
                    <a:lumMod val="75000"/>
                  </a:schemeClr>
                </a:solidFill>
              </a:rPr>
              <a:t>The ancient people of the Indus River Valley had a highly advanced knowledge of mathematics and a sophisticated system of weights and measures. </a:t>
            </a:r>
            <a:r>
              <a:rPr lang="en-US" sz="3200" b="1" dirty="0" smtClean="0"/>
              <a:t>The bricks–even those used in different cities–are the same size, suggesting that the cities may have had the same government.</a:t>
            </a:r>
            <a:endParaRPr lang="en-US" sz="3200" b="1" dirty="0"/>
          </a:p>
        </p:txBody>
      </p:sp>
      <p:pic>
        <p:nvPicPr>
          <p:cNvPr id="7170" name="Picture 2" descr="http://period60910.wikispaces.com/file/view/weight.jpg/100628631/493x276/weight.jpg"/>
          <p:cNvPicPr>
            <a:picLocks noChangeAspect="1" noChangeArrowheads="1"/>
          </p:cNvPicPr>
          <p:nvPr/>
        </p:nvPicPr>
        <p:blipFill>
          <a:blip r:embed="rId2" cstate="print"/>
          <a:srcRect/>
          <a:stretch>
            <a:fillRect/>
          </a:stretch>
        </p:blipFill>
        <p:spPr bwMode="auto">
          <a:xfrm>
            <a:off x="2438400" y="609600"/>
            <a:ext cx="3958425" cy="2209800"/>
          </a:xfrm>
          <a:prstGeom prst="rect">
            <a:avLst/>
          </a:prstGeom>
          <a:noFill/>
        </p:spPr>
      </p:pic>
    </p:spTree>
  </p:cSld>
  <p:clrMapOvr>
    <a:masterClrMapping/>
  </p:clrMapOvr>
  <p:transition advClick="0" advTm="9156">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04800" y="609600"/>
            <a:ext cx="8153400" cy="6001643"/>
          </a:xfrm>
          <a:prstGeom prst="rect">
            <a:avLst/>
          </a:prstGeom>
        </p:spPr>
        <p:txBody>
          <a:bodyPr wrap="square">
            <a:spAutoFit/>
          </a:bodyPr>
          <a:lstStyle/>
          <a:p>
            <a:r>
              <a:rPr lang="en-US" sz="3200" b="1" dirty="0" smtClean="0"/>
              <a:t>Archaeologists have also found evidence of musical instruments, toys and games, and pottery. </a:t>
            </a:r>
            <a:r>
              <a:rPr lang="en-US" sz="3200" b="1" dirty="0" smtClean="0">
                <a:solidFill>
                  <a:schemeClr val="accent3">
                    <a:lumMod val="75000"/>
                  </a:schemeClr>
                </a:solidFill>
              </a:rPr>
              <a:t>The people of the Indus River valley were very interested in cleanliness. Archeologists have uncovered evidence of combs, soaps, and medicine. The cities were also practicing some </a:t>
            </a:r>
            <a:br>
              <a:rPr lang="en-US" sz="3200" b="1" dirty="0" smtClean="0">
                <a:solidFill>
                  <a:schemeClr val="accent3">
                    <a:lumMod val="75000"/>
                  </a:schemeClr>
                </a:solidFill>
              </a:rPr>
            </a:br>
            <a:r>
              <a:rPr lang="en-US" sz="3200" b="1" dirty="0" smtClean="0">
                <a:solidFill>
                  <a:schemeClr val="accent3">
                    <a:lumMod val="75000"/>
                  </a:schemeClr>
                </a:solidFill>
              </a:rPr>
              <a:t>form of dentistry because </a:t>
            </a:r>
            <a:br>
              <a:rPr lang="en-US" sz="3200" b="1" dirty="0" smtClean="0">
                <a:solidFill>
                  <a:schemeClr val="accent3">
                    <a:lumMod val="75000"/>
                  </a:schemeClr>
                </a:solidFill>
              </a:rPr>
            </a:br>
            <a:r>
              <a:rPr lang="en-US" sz="3200" b="1" dirty="0" smtClean="0">
                <a:solidFill>
                  <a:schemeClr val="accent3">
                    <a:lumMod val="75000"/>
                  </a:schemeClr>
                </a:solidFill>
              </a:rPr>
              <a:t>archaeologists found a </a:t>
            </a:r>
            <a:br>
              <a:rPr lang="en-US" sz="3200" b="1" dirty="0" smtClean="0">
                <a:solidFill>
                  <a:schemeClr val="accent3">
                    <a:lumMod val="75000"/>
                  </a:schemeClr>
                </a:solidFill>
              </a:rPr>
            </a:br>
            <a:r>
              <a:rPr lang="en-US" sz="3200" b="1" dirty="0" smtClean="0">
                <a:solidFill>
                  <a:schemeClr val="accent3">
                    <a:lumMod val="75000"/>
                  </a:schemeClr>
                </a:solidFill>
              </a:rPr>
              <a:t>gravesite with the remains </a:t>
            </a:r>
            <a:br>
              <a:rPr lang="en-US" sz="3200" b="1" dirty="0" smtClean="0">
                <a:solidFill>
                  <a:schemeClr val="accent3">
                    <a:lumMod val="75000"/>
                  </a:schemeClr>
                </a:solidFill>
              </a:rPr>
            </a:br>
            <a:r>
              <a:rPr lang="en-US" sz="3200" b="1" dirty="0" smtClean="0">
                <a:solidFill>
                  <a:schemeClr val="accent3">
                    <a:lumMod val="75000"/>
                  </a:schemeClr>
                </a:solidFill>
              </a:rPr>
              <a:t>of people whose teeth </a:t>
            </a:r>
            <a:br>
              <a:rPr lang="en-US" sz="3200" b="1" dirty="0" smtClean="0">
                <a:solidFill>
                  <a:schemeClr val="accent3">
                    <a:lumMod val="75000"/>
                  </a:schemeClr>
                </a:solidFill>
              </a:rPr>
            </a:br>
            <a:r>
              <a:rPr lang="en-US" sz="3200" b="1" dirty="0" smtClean="0">
                <a:solidFill>
                  <a:schemeClr val="accent3">
                    <a:lumMod val="75000"/>
                  </a:schemeClr>
                </a:solidFill>
              </a:rPr>
              <a:t>had been drilled.</a:t>
            </a:r>
            <a:endParaRPr lang="en-US" sz="3200" b="1" dirty="0">
              <a:solidFill>
                <a:schemeClr val="accent3">
                  <a:lumMod val="75000"/>
                </a:schemeClr>
              </a:solidFill>
            </a:endParaRPr>
          </a:p>
        </p:txBody>
      </p:sp>
      <p:pic>
        <p:nvPicPr>
          <p:cNvPr id="6147" name="Picture 3"/>
          <p:cNvPicPr>
            <a:picLocks noChangeAspect="1" noChangeArrowheads="1"/>
          </p:cNvPicPr>
          <p:nvPr/>
        </p:nvPicPr>
        <p:blipFill>
          <a:blip r:embed="rId2" cstate="print"/>
          <a:srcRect/>
          <a:stretch>
            <a:fillRect/>
          </a:stretch>
        </p:blipFill>
        <p:spPr bwMode="auto">
          <a:xfrm>
            <a:off x="5029200" y="3594951"/>
            <a:ext cx="4114800" cy="3263049"/>
          </a:xfrm>
          <a:prstGeom prst="rect">
            <a:avLst/>
          </a:prstGeom>
          <a:noFill/>
          <a:ln w="9525">
            <a:noFill/>
            <a:miter lim="800000"/>
            <a:headEnd/>
            <a:tailEnd/>
          </a:ln>
          <a:effectLst/>
        </p:spPr>
      </p:pic>
    </p:spTree>
  </p:cSld>
  <p:clrMapOvr>
    <a:masterClrMapping/>
  </p:clrMapOvr>
  <p:transition advClick="0" advTm="62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04800" y="609600"/>
            <a:ext cx="8153400" cy="6001643"/>
          </a:xfrm>
          <a:prstGeom prst="rect">
            <a:avLst/>
          </a:prstGeom>
        </p:spPr>
        <p:txBody>
          <a:bodyPr wrap="square">
            <a:spAutoFit/>
          </a:bodyPr>
          <a:lstStyle/>
          <a:p>
            <a:r>
              <a:rPr lang="en-US" sz="3200" b="1" dirty="0" smtClean="0">
                <a:solidFill>
                  <a:schemeClr val="accent3">
                    <a:lumMod val="75000"/>
                  </a:schemeClr>
                </a:solidFill>
              </a:rPr>
              <a:t>Archaeologists have also found evidence of musical instruments, toys and games, and pottery. </a:t>
            </a:r>
            <a:r>
              <a:rPr lang="en-US" sz="3200" b="1" dirty="0" smtClean="0"/>
              <a:t>The people of the Indus River valley were very interested in cleanliness. </a:t>
            </a:r>
            <a:r>
              <a:rPr lang="en-US" sz="3200" b="1" dirty="0" smtClean="0">
                <a:solidFill>
                  <a:schemeClr val="accent3">
                    <a:lumMod val="75000"/>
                  </a:schemeClr>
                </a:solidFill>
              </a:rPr>
              <a:t>Archeologists have uncovered evidence of combs, soaps, and medicine. The cities were also practicing some </a:t>
            </a:r>
            <a:br>
              <a:rPr lang="en-US" sz="3200" b="1" dirty="0" smtClean="0">
                <a:solidFill>
                  <a:schemeClr val="accent3">
                    <a:lumMod val="75000"/>
                  </a:schemeClr>
                </a:solidFill>
              </a:rPr>
            </a:br>
            <a:r>
              <a:rPr lang="en-US" sz="3200" b="1" dirty="0" smtClean="0">
                <a:solidFill>
                  <a:schemeClr val="accent3">
                    <a:lumMod val="75000"/>
                  </a:schemeClr>
                </a:solidFill>
              </a:rPr>
              <a:t>form of dentistry because </a:t>
            </a:r>
            <a:br>
              <a:rPr lang="en-US" sz="3200" b="1" dirty="0" smtClean="0">
                <a:solidFill>
                  <a:schemeClr val="accent3">
                    <a:lumMod val="75000"/>
                  </a:schemeClr>
                </a:solidFill>
              </a:rPr>
            </a:br>
            <a:r>
              <a:rPr lang="en-US" sz="3200" b="1" dirty="0" smtClean="0">
                <a:solidFill>
                  <a:schemeClr val="accent3">
                    <a:lumMod val="75000"/>
                  </a:schemeClr>
                </a:solidFill>
              </a:rPr>
              <a:t>archaeologists found a </a:t>
            </a:r>
            <a:br>
              <a:rPr lang="en-US" sz="3200" b="1" dirty="0" smtClean="0">
                <a:solidFill>
                  <a:schemeClr val="accent3">
                    <a:lumMod val="75000"/>
                  </a:schemeClr>
                </a:solidFill>
              </a:rPr>
            </a:br>
            <a:r>
              <a:rPr lang="en-US" sz="3200" b="1" dirty="0" smtClean="0">
                <a:solidFill>
                  <a:schemeClr val="accent3">
                    <a:lumMod val="75000"/>
                  </a:schemeClr>
                </a:solidFill>
              </a:rPr>
              <a:t>gravesite with the remains </a:t>
            </a:r>
            <a:br>
              <a:rPr lang="en-US" sz="3200" b="1" dirty="0" smtClean="0">
                <a:solidFill>
                  <a:schemeClr val="accent3">
                    <a:lumMod val="75000"/>
                  </a:schemeClr>
                </a:solidFill>
              </a:rPr>
            </a:br>
            <a:r>
              <a:rPr lang="en-US" sz="3200" b="1" dirty="0" smtClean="0">
                <a:solidFill>
                  <a:schemeClr val="accent3">
                    <a:lumMod val="75000"/>
                  </a:schemeClr>
                </a:solidFill>
              </a:rPr>
              <a:t>of people whose teeth </a:t>
            </a:r>
            <a:br>
              <a:rPr lang="en-US" sz="3200" b="1" dirty="0" smtClean="0">
                <a:solidFill>
                  <a:schemeClr val="accent3">
                    <a:lumMod val="75000"/>
                  </a:schemeClr>
                </a:solidFill>
              </a:rPr>
            </a:br>
            <a:r>
              <a:rPr lang="en-US" sz="3200" b="1" dirty="0" smtClean="0">
                <a:solidFill>
                  <a:schemeClr val="accent3">
                    <a:lumMod val="75000"/>
                  </a:schemeClr>
                </a:solidFill>
              </a:rPr>
              <a:t>had been drilled.</a:t>
            </a:r>
            <a:endParaRPr lang="en-US" sz="3200" b="1" dirty="0">
              <a:solidFill>
                <a:schemeClr val="accent3">
                  <a:lumMod val="75000"/>
                </a:schemeClr>
              </a:solidFill>
            </a:endParaRPr>
          </a:p>
        </p:txBody>
      </p:sp>
      <p:pic>
        <p:nvPicPr>
          <p:cNvPr id="6147" name="Picture 3"/>
          <p:cNvPicPr>
            <a:picLocks noChangeAspect="1" noChangeArrowheads="1"/>
          </p:cNvPicPr>
          <p:nvPr/>
        </p:nvPicPr>
        <p:blipFill>
          <a:blip r:embed="rId2" cstate="print"/>
          <a:srcRect/>
          <a:stretch>
            <a:fillRect/>
          </a:stretch>
        </p:blipFill>
        <p:spPr bwMode="auto">
          <a:xfrm>
            <a:off x="5029200" y="3594951"/>
            <a:ext cx="4114800" cy="3263049"/>
          </a:xfrm>
          <a:prstGeom prst="rect">
            <a:avLst/>
          </a:prstGeom>
          <a:noFill/>
          <a:ln w="9525">
            <a:noFill/>
            <a:miter lim="800000"/>
            <a:headEnd/>
            <a:tailEnd/>
          </a:ln>
          <a:effectLst/>
        </p:spPr>
      </p:pic>
    </p:spTree>
  </p:cSld>
  <p:clrMapOvr>
    <a:masterClrMapping/>
  </p:clrMapOvr>
  <p:transition advClick="0" advTm="425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04800" y="609600"/>
            <a:ext cx="8153400" cy="6001643"/>
          </a:xfrm>
          <a:prstGeom prst="rect">
            <a:avLst/>
          </a:prstGeom>
        </p:spPr>
        <p:txBody>
          <a:bodyPr wrap="square">
            <a:spAutoFit/>
          </a:bodyPr>
          <a:lstStyle/>
          <a:p>
            <a:r>
              <a:rPr lang="en-US" sz="3200" b="1" dirty="0" smtClean="0">
                <a:solidFill>
                  <a:schemeClr val="accent3">
                    <a:lumMod val="75000"/>
                  </a:schemeClr>
                </a:solidFill>
              </a:rPr>
              <a:t>Archaeologists have also found evidence of musical instruments, toys and games, and pottery. The people of the Indus River valley were very interested in cleanliness. </a:t>
            </a:r>
            <a:r>
              <a:rPr lang="en-US" sz="3200" b="1" dirty="0" smtClean="0"/>
              <a:t>Archeologists have uncovered evidence of combs, soaps, and medicine. </a:t>
            </a:r>
            <a:r>
              <a:rPr lang="en-US" sz="3200" b="1" dirty="0" smtClean="0">
                <a:solidFill>
                  <a:schemeClr val="accent3">
                    <a:lumMod val="75000"/>
                  </a:schemeClr>
                </a:solidFill>
              </a:rPr>
              <a:t>The cities were also practicing some </a:t>
            </a:r>
            <a:br>
              <a:rPr lang="en-US" sz="3200" b="1" dirty="0" smtClean="0">
                <a:solidFill>
                  <a:schemeClr val="accent3">
                    <a:lumMod val="75000"/>
                  </a:schemeClr>
                </a:solidFill>
              </a:rPr>
            </a:br>
            <a:r>
              <a:rPr lang="en-US" sz="3200" b="1" dirty="0" smtClean="0">
                <a:solidFill>
                  <a:schemeClr val="accent3">
                    <a:lumMod val="75000"/>
                  </a:schemeClr>
                </a:solidFill>
              </a:rPr>
              <a:t>form of dentistry because </a:t>
            </a:r>
            <a:br>
              <a:rPr lang="en-US" sz="3200" b="1" dirty="0" smtClean="0">
                <a:solidFill>
                  <a:schemeClr val="accent3">
                    <a:lumMod val="75000"/>
                  </a:schemeClr>
                </a:solidFill>
              </a:rPr>
            </a:br>
            <a:r>
              <a:rPr lang="en-US" sz="3200" b="1" dirty="0" smtClean="0">
                <a:solidFill>
                  <a:schemeClr val="accent3">
                    <a:lumMod val="75000"/>
                  </a:schemeClr>
                </a:solidFill>
              </a:rPr>
              <a:t>archaeologists found a </a:t>
            </a:r>
            <a:br>
              <a:rPr lang="en-US" sz="3200" b="1" dirty="0" smtClean="0">
                <a:solidFill>
                  <a:schemeClr val="accent3">
                    <a:lumMod val="75000"/>
                  </a:schemeClr>
                </a:solidFill>
              </a:rPr>
            </a:br>
            <a:r>
              <a:rPr lang="en-US" sz="3200" b="1" dirty="0" smtClean="0">
                <a:solidFill>
                  <a:schemeClr val="accent3">
                    <a:lumMod val="75000"/>
                  </a:schemeClr>
                </a:solidFill>
              </a:rPr>
              <a:t>gravesite with the remains </a:t>
            </a:r>
            <a:br>
              <a:rPr lang="en-US" sz="3200" b="1" dirty="0" smtClean="0">
                <a:solidFill>
                  <a:schemeClr val="accent3">
                    <a:lumMod val="75000"/>
                  </a:schemeClr>
                </a:solidFill>
              </a:rPr>
            </a:br>
            <a:r>
              <a:rPr lang="en-US" sz="3200" b="1" dirty="0" smtClean="0">
                <a:solidFill>
                  <a:schemeClr val="accent3">
                    <a:lumMod val="75000"/>
                  </a:schemeClr>
                </a:solidFill>
              </a:rPr>
              <a:t>of people whose teeth </a:t>
            </a:r>
            <a:br>
              <a:rPr lang="en-US" sz="3200" b="1" dirty="0" smtClean="0">
                <a:solidFill>
                  <a:schemeClr val="accent3">
                    <a:lumMod val="75000"/>
                  </a:schemeClr>
                </a:solidFill>
              </a:rPr>
            </a:br>
            <a:r>
              <a:rPr lang="en-US" sz="3200" b="1" dirty="0" smtClean="0">
                <a:solidFill>
                  <a:schemeClr val="accent3">
                    <a:lumMod val="75000"/>
                  </a:schemeClr>
                </a:solidFill>
              </a:rPr>
              <a:t>had been drilled.</a:t>
            </a:r>
            <a:endParaRPr lang="en-US" sz="3200" b="1" dirty="0">
              <a:solidFill>
                <a:schemeClr val="accent3">
                  <a:lumMod val="75000"/>
                </a:schemeClr>
              </a:solidFill>
            </a:endParaRPr>
          </a:p>
        </p:txBody>
      </p:sp>
      <p:pic>
        <p:nvPicPr>
          <p:cNvPr id="6147" name="Picture 3"/>
          <p:cNvPicPr>
            <a:picLocks noChangeAspect="1" noChangeArrowheads="1"/>
          </p:cNvPicPr>
          <p:nvPr/>
        </p:nvPicPr>
        <p:blipFill>
          <a:blip r:embed="rId2" cstate="print"/>
          <a:srcRect/>
          <a:stretch>
            <a:fillRect/>
          </a:stretch>
        </p:blipFill>
        <p:spPr bwMode="auto">
          <a:xfrm>
            <a:off x="5029200" y="3594951"/>
            <a:ext cx="4114800" cy="3263049"/>
          </a:xfrm>
          <a:prstGeom prst="rect">
            <a:avLst/>
          </a:prstGeom>
          <a:noFill/>
          <a:ln w="9525">
            <a:noFill/>
            <a:miter lim="800000"/>
            <a:headEnd/>
            <a:tailEnd/>
          </a:ln>
          <a:effectLst/>
        </p:spPr>
      </p:pic>
    </p:spTree>
  </p:cSld>
  <p:clrMapOvr>
    <a:masterClrMapping/>
  </p:clrMapOvr>
  <p:transition advClick="0" advTm="475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04800" y="609600"/>
            <a:ext cx="8153400" cy="6001643"/>
          </a:xfrm>
          <a:prstGeom prst="rect">
            <a:avLst/>
          </a:prstGeom>
        </p:spPr>
        <p:txBody>
          <a:bodyPr wrap="square">
            <a:spAutoFit/>
          </a:bodyPr>
          <a:lstStyle/>
          <a:p>
            <a:r>
              <a:rPr lang="en-US" sz="3200" b="1" dirty="0" smtClean="0">
                <a:solidFill>
                  <a:schemeClr val="accent3">
                    <a:lumMod val="75000"/>
                  </a:schemeClr>
                </a:solidFill>
              </a:rPr>
              <a:t>Archaeologists have also found evidence of musical instruments, toys and games, and pottery. The people of the Indus River valley were very interested in cleanliness. Archeologists have uncovered evidence of combs, soaps, and medicine. </a:t>
            </a:r>
            <a:r>
              <a:rPr lang="en-US" sz="3200" b="1" dirty="0" smtClean="0"/>
              <a:t>The cities were also practicing some </a:t>
            </a:r>
            <a:br>
              <a:rPr lang="en-US" sz="3200" b="1" dirty="0" smtClean="0"/>
            </a:br>
            <a:r>
              <a:rPr lang="en-US" sz="3200" b="1" dirty="0" smtClean="0"/>
              <a:t>form of dentistry because </a:t>
            </a:r>
            <a:br>
              <a:rPr lang="en-US" sz="3200" b="1" dirty="0" smtClean="0"/>
            </a:br>
            <a:r>
              <a:rPr lang="en-US" sz="3200" b="1" dirty="0" smtClean="0"/>
              <a:t>archaeologists found a </a:t>
            </a:r>
            <a:br>
              <a:rPr lang="en-US" sz="3200" b="1" dirty="0" smtClean="0"/>
            </a:br>
            <a:r>
              <a:rPr lang="en-US" sz="3200" b="1" dirty="0" smtClean="0"/>
              <a:t>gravesite with the remains </a:t>
            </a:r>
            <a:br>
              <a:rPr lang="en-US" sz="3200" b="1" dirty="0" smtClean="0"/>
            </a:br>
            <a:r>
              <a:rPr lang="en-US" sz="3200" b="1" dirty="0" smtClean="0"/>
              <a:t>of people whose teeth </a:t>
            </a:r>
            <a:br>
              <a:rPr lang="en-US" sz="3200" b="1" dirty="0" smtClean="0"/>
            </a:br>
            <a:r>
              <a:rPr lang="en-US" sz="3200" b="1" dirty="0" smtClean="0"/>
              <a:t>had been drilled.</a:t>
            </a:r>
            <a:endParaRPr lang="en-US" sz="3200" b="1" dirty="0"/>
          </a:p>
        </p:txBody>
      </p:sp>
      <p:pic>
        <p:nvPicPr>
          <p:cNvPr id="6147" name="Picture 3"/>
          <p:cNvPicPr>
            <a:picLocks noChangeAspect="1" noChangeArrowheads="1"/>
          </p:cNvPicPr>
          <p:nvPr/>
        </p:nvPicPr>
        <p:blipFill>
          <a:blip r:embed="rId2" cstate="print"/>
          <a:srcRect/>
          <a:stretch>
            <a:fillRect/>
          </a:stretch>
        </p:blipFill>
        <p:spPr bwMode="auto">
          <a:xfrm>
            <a:off x="5029200" y="3594951"/>
            <a:ext cx="4114800" cy="3263049"/>
          </a:xfrm>
          <a:prstGeom prst="rect">
            <a:avLst/>
          </a:prstGeom>
          <a:noFill/>
          <a:ln w="9525">
            <a:noFill/>
            <a:miter lim="800000"/>
            <a:headEnd/>
            <a:tailEnd/>
          </a:ln>
          <a:effectLst/>
        </p:spPr>
      </p:pic>
    </p:spTree>
  </p:cSld>
  <p:clrMapOvr>
    <a:masterClrMapping/>
  </p:clrMapOvr>
  <p:transition advClick="0" advTm="8719">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1524000" y="609600"/>
            <a:ext cx="6477000" cy="3539430"/>
          </a:xfrm>
          <a:prstGeom prst="rect">
            <a:avLst/>
          </a:prstGeom>
        </p:spPr>
        <p:txBody>
          <a:bodyPr wrap="square">
            <a:spAutoFit/>
          </a:bodyPr>
          <a:lstStyle/>
          <a:p>
            <a:r>
              <a:rPr lang="en-US" sz="3200" b="1" dirty="0" smtClean="0"/>
              <a:t>The Indus River Valley cities traded with distant foreign cultures. </a:t>
            </a:r>
            <a:r>
              <a:rPr lang="en-US" sz="3200" b="1" dirty="0" smtClean="0">
                <a:solidFill>
                  <a:schemeClr val="accent3">
                    <a:lumMod val="75000"/>
                  </a:schemeClr>
                </a:solidFill>
              </a:rPr>
              <a:t>Archaeologists have found jewelry made in Harappa as far away as Mesopotamia. Traders also sold cotton cloth and hardwood from the teak trees that grew in the valley.</a:t>
            </a:r>
            <a:endParaRPr lang="en-US" sz="3200" b="1" dirty="0">
              <a:solidFill>
                <a:schemeClr val="accent3">
                  <a:lumMod val="75000"/>
                </a:schemeClr>
              </a:solidFill>
            </a:endParaRPr>
          </a:p>
        </p:txBody>
      </p:sp>
      <p:pic>
        <p:nvPicPr>
          <p:cNvPr id="7" name="Picture 6" descr="!!.png"/>
          <p:cNvPicPr>
            <a:picLocks noChangeAspect="1"/>
          </p:cNvPicPr>
          <p:nvPr/>
        </p:nvPicPr>
        <p:blipFill>
          <a:blip r:embed="rId2" cstate="print"/>
          <a:stretch>
            <a:fillRect/>
          </a:stretch>
        </p:blipFill>
        <p:spPr>
          <a:xfrm>
            <a:off x="2209800" y="4419600"/>
            <a:ext cx="5029200" cy="2112264"/>
          </a:xfrm>
          <a:prstGeom prst="rect">
            <a:avLst/>
          </a:prstGeom>
        </p:spPr>
      </p:pic>
    </p:spTree>
  </p:cSld>
  <p:clrMapOvr>
    <a:masterClrMapping/>
  </p:clrMapOvr>
  <p:transition advClick="0" advTm="4797">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1524000" y="609600"/>
            <a:ext cx="6477000" cy="3539430"/>
          </a:xfrm>
          <a:prstGeom prst="rect">
            <a:avLst/>
          </a:prstGeom>
        </p:spPr>
        <p:txBody>
          <a:bodyPr wrap="square">
            <a:spAutoFit/>
          </a:bodyPr>
          <a:lstStyle/>
          <a:p>
            <a:r>
              <a:rPr lang="en-US" sz="3200" b="1" dirty="0" smtClean="0">
                <a:solidFill>
                  <a:schemeClr val="accent3">
                    <a:lumMod val="75000"/>
                  </a:schemeClr>
                </a:solidFill>
              </a:rPr>
              <a:t>The Indus River Valley cities traded with distant foreign cultures. </a:t>
            </a:r>
            <a:r>
              <a:rPr lang="en-US" sz="3200" b="1" dirty="0" smtClean="0"/>
              <a:t>Archaeologists have found jewelry made in Harappa as far away as Mesopotamia. </a:t>
            </a:r>
            <a:r>
              <a:rPr lang="en-US" sz="3200" b="1" dirty="0" smtClean="0">
                <a:solidFill>
                  <a:schemeClr val="accent3">
                    <a:lumMod val="75000"/>
                  </a:schemeClr>
                </a:solidFill>
              </a:rPr>
              <a:t>Traders also sold cotton cloth and hardwood from the teak trees that grew in the valley.</a:t>
            </a:r>
            <a:endParaRPr lang="en-US" sz="3200" b="1" dirty="0">
              <a:solidFill>
                <a:schemeClr val="accent3">
                  <a:lumMod val="75000"/>
                </a:schemeClr>
              </a:solidFill>
            </a:endParaRPr>
          </a:p>
        </p:txBody>
      </p:sp>
      <p:pic>
        <p:nvPicPr>
          <p:cNvPr id="7" name="Picture 6" descr="!!.png"/>
          <p:cNvPicPr>
            <a:picLocks noChangeAspect="1"/>
          </p:cNvPicPr>
          <p:nvPr/>
        </p:nvPicPr>
        <p:blipFill>
          <a:blip r:embed="rId2" cstate="print"/>
          <a:stretch>
            <a:fillRect/>
          </a:stretch>
        </p:blipFill>
        <p:spPr>
          <a:xfrm>
            <a:off x="2209800" y="4419600"/>
            <a:ext cx="5029200" cy="2112264"/>
          </a:xfrm>
          <a:prstGeom prst="rect">
            <a:avLst/>
          </a:prstGeom>
        </p:spPr>
      </p:pic>
    </p:spTree>
  </p:cSld>
  <p:clrMapOvr>
    <a:masterClrMapping/>
  </p:clrMapOvr>
  <p:transition advClick="0" advTm="525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1524000" y="609600"/>
            <a:ext cx="6477000" cy="3539430"/>
          </a:xfrm>
          <a:prstGeom prst="rect">
            <a:avLst/>
          </a:prstGeom>
        </p:spPr>
        <p:txBody>
          <a:bodyPr wrap="square">
            <a:spAutoFit/>
          </a:bodyPr>
          <a:lstStyle/>
          <a:p>
            <a:r>
              <a:rPr lang="en-US" sz="3200" b="1" dirty="0" smtClean="0">
                <a:solidFill>
                  <a:schemeClr val="accent3">
                    <a:lumMod val="75000"/>
                  </a:schemeClr>
                </a:solidFill>
              </a:rPr>
              <a:t>The Indus River Valley cities traded with distant foreign cultures. Archaeologists have found jewelry made in Harappa as far away as Mesopotamia. </a:t>
            </a:r>
            <a:r>
              <a:rPr lang="en-US" sz="3200" b="1" dirty="0" smtClean="0"/>
              <a:t>Traders also sold cotton cloth and hardwood from the teak trees that grew in the valley.</a:t>
            </a:r>
            <a:endParaRPr lang="en-US" sz="3200" b="1" dirty="0"/>
          </a:p>
        </p:txBody>
      </p:sp>
      <p:pic>
        <p:nvPicPr>
          <p:cNvPr id="7" name="Picture 6" descr="!!.png"/>
          <p:cNvPicPr>
            <a:picLocks noChangeAspect="1"/>
          </p:cNvPicPr>
          <p:nvPr/>
        </p:nvPicPr>
        <p:blipFill>
          <a:blip r:embed="rId2" cstate="print"/>
          <a:stretch>
            <a:fillRect/>
          </a:stretch>
        </p:blipFill>
        <p:spPr>
          <a:xfrm>
            <a:off x="2209800" y="4419600"/>
            <a:ext cx="5029200" cy="2112264"/>
          </a:xfrm>
          <a:prstGeom prst="rect">
            <a:avLst/>
          </a:prstGeom>
        </p:spPr>
      </p:pic>
    </p:spTree>
  </p:cSld>
  <p:clrMapOvr>
    <a:masterClrMapping/>
  </p:clrMapOvr>
  <p:transition advClick="0" advTm="5297">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962400" y="609600"/>
            <a:ext cx="4800600" cy="6001643"/>
          </a:xfrm>
          <a:prstGeom prst="rect">
            <a:avLst/>
          </a:prstGeom>
        </p:spPr>
        <p:txBody>
          <a:bodyPr wrap="square">
            <a:spAutoFit/>
          </a:bodyPr>
          <a:lstStyle/>
          <a:p>
            <a:r>
              <a:rPr lang="en-US" sz="3200" b="1" dirty="0" smtClean="0"/>
              <a:t>Ancient cities along the Indus River Valley may have been home to more than five million people, but the civilization went into decline about 1700</a:t>
            </a:r>
            <a:r>
              <a:rPr lang="en-US" sz="2600" b="1" dirty="0" smtClean="0"/>
              <a:t>BCE</a:t>
            </a:r>
            <a:r>
              <a:rPr lang="en-US" sz="3200" b="1" dirty="0" smtClean="0"/>
              <a:t> and seems to have been abandoned by about 1500</a:t>
            </a:r>
            <a:r>
              <a:rPr lang="en-US" sz="2600" b="1" dirty="0" smtClean="0"/>
              <a:t>BCE</a:t>
            </a:r>
            <a:r>
              <a:rPr lang="en-US" sz="3200" b="1" dirty="0" smtClean="0"/>
              <a:t>.  </a:t>
            </a:r>
            <a:r>
              <a:rPr lang="en-US" sz="3200" b="1" dirty="0" smtClean="0">
                <a:solidFill>
                  <a:schemeClr val="accent3">
                    <a:lumMod val="75000"/>
                  </a:schemeClr>
                </a:solidFill>
              </a:rPr>
              <a:t>Archaeologists have many ideas from the clues left behind, but no definite answers.</a:t>
            </a:r>
            <a:endParaRPr lang="en-US" sz="3200" b="1" dirty="0">
              <a:solidFill>
                <a:schemeClr val="accent3">
                  <a:lumMod val="75000"/>
                </a:schemeClr>
              </a:solidFill>
            </a:endParaRPr>
          </a:p>
        </p:txBody>
      </p:sp>
      <p:pic>
        <p:nvPicPr>
          <p:cNvPr id="4097" name="Picture 1"/>
          <p:cNvPicPr>
            <a:picLocks noChangeAspect="1" noChangeArrowheads="1"/>
          </p:cNvPicPr>
          <p:nvPr/>
        </p:nvPicPr>
        <p:blipFill>
          <a:blip r:embed="rId2" cstate="print"/>
          <a:srcRect/>
          <a:stretch>
            <a:fillRect/>
          </a:stretch>
        </p:blipFill>
        <p:spPr bwMode="auto">
          <a:xfrm>
            <a:off x="228600" y="1828800"/>
            <a:ext cx="3733800" cy="3868217"/>
          </a:xfrm>
          <a:prstGeom prst="rect">
            <a:avLst/>
          </a:prstGeom>
          <a:noFill/>
          <a:ln w="9525">
            <a:noFill/>
            <a:miter lim="800000"/>
            <a:headEnd/>
            <a:tailEnd/>
          </a:ln>
          <a:effectLst/>
        </p:spPr>
      </p:pic>
    </p:spTree>
  </p:cSld>
  <p:clrMapOvr>
    <a:masterClrMapping/>
  </p:clrMapOvr>
  <p:transition advClick="0" advTm="1484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fade">
                                      <p:cBhvr>
                                        <p:cTn id="7" dur="20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1066800" y="4343400"/>
            <a:ext cx="6705600" cy="2062103"/>
          </a:xfrm>
          <a:prstGeom prst="rect">
            <a:avLst/>
          </a:prstGeom>
        </p:spPr>
        <p:txBody>
          <a:bodyPr wrap="square">
            <a:spAutoFit/>
          </a:bodyPr>
          <a:lstStyle/>
          <a:p>
            <a:r>
              <a:rPr lang="en-US" sz="3200" b="1" dirty="0" smtClean="0"/>
              <a:t>They searched the area for stone to make ballast.  </a:t>
            </a:r>
            <a:r>
              <a:rPr lang="en-US" sz="3200" b="1" dirty="0" smtClean="0">
                <a:solidFill>
                  <a:schemeClr val="accent3">
                    <a:lumMod val="75000"/>
                  </a:schemeClr>
                </a:solidFill>
              </a:rPr>
              <a:t>Ballast is crushed rock placed around railroad tracks to drain water from the path of the train. </a:t>
            </a:r>
            <a:endParaRPr lang="en-US" sz="3200" b="1" dirty="0">
              <a:solidFill>
                <a:schemeClr val="accent3">
                  <a:lumMod val="75000"/>
                </a:schemeClr>
              </a:solidFill>
            </a:endParaRPr>
          </a:p>
        </p:txBody>
      </p:sp>
      <p:pic>
        <p:nvPicPr>
          <p:cNvPr id="14338" name="Picture 2"/>
          <p:cNvPicPr>
            <a:picLocks noChangeAspect="1" noChangeArrowheads="1"/>
          </p:cNvPicPr>
          <p:nvPr/>
        </p:nvPicPr>
        <p:blipFill>
          <a:blip r:embed="rId2" cstate="print"/>
          <a:srcRect/>
          <a:stretch>
            <a:fillRect/>
          </a:stretch>
        </p:blipFill>
        <p:spPr bwMode="auto">
          <a:xfrm>
            <a:off x="685800" y="533400"/>
            <a:ext cx="7469187" cy="3441700"/>
          </a:xfrm>
          <a:prstGeom prst="rect">
            <a:avLst/>
          </a:prstGeom>
          <a:noFill/>
          <a:ln w="9525">
            <a:noFill/>
            <a:miter lim="800000"/>
            <a:headEnd/>
            <a:tailEnd/>
          </a:ln>
          <a:effectLst/>
        </p:spPr>
      </p:pic>
    </p:spTree>
  </p:cSld>
  <p:clrMapOvr>
    <a:masterClrMapping/>
  </p:clrMapOvr>
  <p:transition advClick="0" advTm="331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962400" y="609600"/>
            <a:ext cx="4800600" cy="6001643"/>
          </a:xfrm>
          <a:prstGeom prst="rect">
            <a:avLst/>
          </a:prstGeom>
        </p:spPr>
        <p:txBody>
          <a:bodyPr wrap="square">
            <a:spAutoFit/>
          </a:bodyPr>
          <a:lstStyle/>
          <a:p>
            <a:r>
              <a:rPr lang="en-US" sz="3200" b="1" dirty="0" smtClean="0">
                <a:solidFill>
                  <a:schemeClr val="accent3">
                    <a:lumMod val="75000"/>
                  </a:schemeClr>
                </a:solidFill>
              </a:rPr>
              <a:t>Ancient cities along the Indus River Valley may have been home to more than five million people, but the civilization went into decline about 1700</a:t>
            </a:r>
            <a:r>
              <a:rPr lang="en-US" sz="2600" b="1" dirty="0" smtClean="0">
                <a:solidFill>
                  <a:schemeClr val="accent3">
                    <a:lumMod val="75000"/>
                  </a:schemeClr>
                </a:solidFill>
              </a:rPr>
              <a:t>BCE</a:t>
            </a:r>
            <a:r>
              <a:rPr lang="en-US" sz="3200" b="1" dirty="0" smtClean="0">
                <a:solidFill>
                  <a:schemeClr val="accent3">
                    <a:lumMod val="75000"/>
                  </a:schemeClr>
                </a:solidFill>
              </a:rPr>
              <a:t> and seems to have been abandoned by about 1500</a:t>
            </a:r>
            <a:r>
              <a:rPr lang="en-US" sz="2600" b="1" dirty="0" smtClean="0">
                <a:solidFill>
                  <a:schemeClr val="accent3">
                    <a:lumMod val="75000"/>
                  </a:schemeClr>
                </a:solidFill>
              </a:rPr>
              <a:t>BCE</a:t>
            </a:r>
            <a:r>
              <a:rPr lang="en-US" sz="3200" b="1" dirty="0" smtClean="0">
                <a:solidFill>
                  <a:schemeClr val="accent3">
                    <a:lumMod val="75000"/>
                  </a:schemeClr>
                </a:solidFill>
              </a:rPr>
              <a:t>.  </a:t>
            </a:r>
            <a:r>
              <a:rPr lang="en-US" sz="3200" b="1" dirty="0" smtClean="0"/>
              <a:t>Archaeologists have many ideas from the clues left behind, but no definite answers.</a:t>
            </a:r>
            <a:endParaRPr lang="en-US" sz="3200" b="1" dirty="0"/>
          </a:p>
        </p:txBody>
      </p:sp>
      <p:pic>
        <p:nvPicPr>
          <p:cNvPr id="4097" name="Picture 1"/>
          <p:cNvPicPr>
            <a:picLocks noChangeAspect="1" noChangeArrowheads="1"/>
          </p:cNvPicPr>
          <p:nvPr/>
        </p:nvPicPr>
        <p:blipFill>
          <a:blip r:embed="rId2" cstate="print"/>
          <a:srcRect/>
          <a:stretch>
            <a:fillRect/>
          </a:stretch>
        </p:blipFill>
        <p:spPr bwMode="auto">
          <a:xfrm>
            <a:off x="228600" y="1828800"/>
            <a:ext cx="3733800" cy="3868217"/>
          </a:xfrm>
          <a:prstGeom prst="rect">
            <a:avLst/>
          </a:prstGeom>
          <a:noFill/>
          <a:ln w="9525">
            <a:noFill/>
            <a:miter lim="800000"/>
            <a:headEnd/>
            <a:tailEnd/>
          </a:ln>
          <a:effectLst/>
        </p:spPr>
      </p:pic>
    </p:spTree>
  </p:cSld>
  <p:clrMapOvr>
    <a:masterClrMapping/>
  </p:clrMapOvr>
  <p:transition advClick="0" advTm="614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04800" y="609600"/>
            <a:ext cx="8458200" cy="3539430"/>
          </a:xfrm>
          <a:prstGeom prst="rect">
            <a:avLst/>
          </a:prstGeom>
        </p:spPr>
        <p:txBody>
          <a:bodyPr wrap="square">
            <a:spAutoFit/>
          </a:bodyPr>
          <a:lstStyle/>
          <a:p>
            <a:r>
              <a:rPr lang="en-US" sz="3200" b="1" dirty="0" smtClean="0"/>
              <a:t>Perhaps a natural disaster could a destroyed the civilization. </a:t>
            </a:r>
            <a:r>
              <a:rPr lang="en-US" sz="3200" b="1" dirty="0" smtClean="0">
                <a:solidFill>
                  <a:schemeClr val="accent3">
                    <a:lumMod val="75000"/>
                  </a:schemeClr>
                </a:solidFill>
              </a:rPr>
              <a:t>There may have been a prolonged drought, or the moving tectonic plates that created the Himalayas may have caused a devastating earthquake. Some evidence suggests the Indus Valley cities were invaded by nomadic warriors who destroyed their advanced culture.</a:t>
            </a:r>
            <a:endParaRPr lang="en-US" sz="3200" b="1" dirty="0">
              <a:solidFill>
                <a:schemeClr val="accent3">
                  <a:lumMod val="75000"/>
                </a:schemeClr>
              </a:solidFill>
            </a:endParaRPr>
          </a:p>
        </p:txBody>
      </p:sp>
      <p:pic>
        <p:nvPicPr>
          <p:cNvPr id="3077" name="Picture 5"/>
          <p:cNvPicPr>
            <a:picLocks noChangeAspect="1" noChangeArrowheads="1"/>
          </p:cNvPicPr>
          <p:nvPr/>
        </p:nvPicPr>
        <p:blipFill>
          <a:blip r:embed="rId2" cstate="print"/>
          <a:srcRect/>
          <a:stretch>
            <a:fillRect/>
          </a:stretch>
        </p:blipFill>
        <p:spPr bwMode="auto">
          <a:xfrm>
            <a:off x="-304800" y="4191000"/>
            <a:ext cx="10189028" cy="2971800"/>
          </a:xfrm>
          <a:prstGeom prst="rect">
            <a:avLst/>
          </a:prstGeom>
          <a:noFill/>
          <a:ln w="9525">
            <a:noFill/>
            <a:miter lim="800000"/>
            <a:headEnd/>
            <a:tailEnd/>
          </a:ln>
          <a:effectLst>
            <a:softEdge rad="317500"/>
          </a:effectLst>
        </p:spPr>
      </p:pic>
    </p:spTree>
  </p:cSld>
  <p:clrMapOvr>
    <a:masterClrMapping/>
  </p:clrMapOvr>
  <p:transition advClick="0" advTm="3516">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04800" y="609600"/>
            <a:ext cx="8458200" cy="3539430"/>
          </a:xfrm>
          <a:prstGeom prst="rect">
            <a:avLst/>
          </a:prstGeom>
        </p:spPr>
        <p:txBody>
          <a:bodyPr wrap="square">
            <a:spAutoFit/>
          </a:bodyPr>
          <a:lstStyle/>
          <a:p>
            <a:r>
              <a:rPr lang="en-US" sz="3200" b="1" dirty="0" smtClean="0">
                <a:solidFill>
                  <a:schemeClr val="accent3">
                    <a:lumMod val="75000"/>
                  </a:schemeClr>
                </a:solidFill>
              </a:rPr>
              <a:t>Perhaps a natural disaster could a destroyed the civilization. </a:t>
            </a:r>
            <a:r>
              <a:rPr lang="en-US" sz="3200" b="1" dirty="0" smtClean="0"/>
              <a:t>There may have been a prolonged drought, or the moving tectonic plates that created the Himalayas may have caused a devastating earthquake. </a:t>
            </a:r>
            <a:r>
              <a:rPr lang="en-US" sz="3200" b="1" dirty="0" smtClean="0">
                <a:solidFill>
                  <a:schemeClr val="accent3">
                    <a:lumMod val="75000"/>
                  </a:schemeClr>
                </a:solidFill>
              </a:rPr>
              <a:t>Some evidence suggests the Indus Valley cities were invaded by nomadic warriors who destroyed their advanced culture.</a:t>
            </a:r>
            <a:endParaRPr lang="en-US" sz="3200" b="1" dirty="0">
              <a:solidFill>
                <a:schemeClr val="accent3">
                  <a:lumMod val="75000"/>
                </a:schemeClr>
              </a:solidFill>
            </a:endParaRPr>
          </a:p>
        </p:txBody>
      </p:sp>
      <p:pic>
        <p:nvPicPr>
          <p:cNvPr id="3077" name="Picture 5"/>
          <p:cNvPicPr>
            <a:picLocks noChangeAspect="1" noChangeArrowheads="1"/>
          </p:cNvPicPr>
          <p:nvPr/>
        </p:nvPicPr>
        <p:blipFill>
          <a:blip r:embed="rId2" cstate="print"/>
          <a:srcRect/>
          <a:stretch>
            <a:fillRect/>
          </a:stretch>
        </p:blipFill>
        <p:spPr bwMode="auto">
          <a:xfrm>
            <a:off x="-304800" y="4191000"/>
            <a:ext cx="10189028" cy="2971800"/>
          </a:xfrm>
          <a:prstGeom prst="rect">
            <a:avLst/>
          </a:prstGeom>
          <a:noFill/>
          <a:ln w="9525">
            <a:noFill/>
            <a:miter lim="800000"/>
            <a:headEnd/>
            <a:tailEnd/>
          </a:ln>
          <a:effectLst>
            <a:softEdge rad="317500"/>
          </a:effectLst>
        </p:spPr>
      </p:pic>
    </p:spTree>
  </p:cSld>
  <p:clrMapOvr>
    <a:masterClrMapping/>
  </p:clrMapOvr>
  <p:transition advClick="0" advTm="7922">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04800" y="609600"/>
            <a:ext cx="8458200" cy="3539430"/>
          </a:xfrm>
          <a:prstGeom prst="rect">
            <a:avLst/>
          </a:prstGeom>
        </p:spPr>
        <p:txBody>
          <a:bodyPr wrap="square">
            <a:spAutoFit/>
          </a:bodyPr>
          <a:lstStyle/>
          <a:p>
            <a:r>
              <a:rPr lang="en-US" sz="3200" b="1" dirty="0" smtClean="0">
                <a:solidFill>
                  <a:schemeClr val="accent3">
                    <a:lumMod val="75000"/>
                  </a:schemeClr>
                </a:solidFill>
              </a:rPr>
              <a:t>Perhaps a natural disaster could a destroyed the civilization. There may have been a prolonged drought, or the moving tectonic plates that created the Himalayas may have caused a devastating earthquake. </a:t>
            </a:r>
            <a:r>
              <a:rPr lang="en-US" sz="3200" b="1" dirty="0" smtClean="0"/>
              <a:t>Some evidence suggests the Indus Valley cities were invaded by nomadic warriors who destroyed their advanced culture.</a:t>
            </a:r>
            <a:endParaRPr lang="en-US" sz="3200" b="1" dirty="0"/>
          </a:p>
        </p:txBody>
      </p:sp>
      <p:pic>
        <p:nvPicPr>
          <p:cNvPr id="3077" name="Picture 5"/>
          <p:cNvPicPr>
            <a:picLocks noChangeAspect="1" noChangeArrowheads="1"/>
          </p:cNvPicPr>
          <p:nvPr/>
        </p:nvPicPr>
        <p:blipFill>
          <a:blip r:embed="rId2" cstate="print"/>
          <a:srcRect/>
          <a:stretch>
            <a:fillRect/>
          </a:stretch>
        </p:blipFill>
        <p:spPr bwMode="auto">
          <a:xfrm>
            <a:off x="-304800" y="4191000"/>
            <a:ext cx="10189028" cy="2971800"/>
          </a:xfrm>
          <a:prstGeom prst="rect">
            <a:avLst/>
          </a:prstGeom>
          <a:noFill/>
          <a:ln w="9525">
            <a:noFill/>
            <a:miter lim="800000"/>
            <a:headEnd/>
            <a:tailEnd/>
          </a:ln>
          <a:effectLst>
            <a:softEdge rad="317500"/>
          </a:effectLst>
        </p:spPr>
      </p:pic>
    </p:spTree>
  </p:cSld>
  <p:clrMapOvr>
    <a:masterClrMapping/>
  </p:clrMapOvr>
  <p:transition advClick="0" advTm="7875">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04800" y="685800"/>
            <a:ext cx="6019800" cy="6001643"/>
          </a:xfrm>
          <a:prstGeom prst="rect">
            <a:avLst/>
          </a:prstGeom>
        </p:spPr>
        <p:txBody>
          <a:bodyPr wrap="square">
            <a:spAutoFit/>
          </a:bodyPr>
          <a:lstStyle/>
          <a:p>
            <a:r>
              <a:rPr lang="en-US" sz="3200" b="1" dirty="0" smtClean="0"/>
              <a:t>It is also possible that the people of the Indus Valley cities may have unintentionally destroyed their environment. </a:t>
            </a:r>
            <a:r>
              <a:rPr lang="en-US" sz="3200" b="1" dirty="0" smtClean="0">
                <a:solidFill>
                  <a:schemeClr val="accent3">
                    <a:lumMod val="75000"/>
                  </a:schemeClr>
                </a:solidFill>
              </a:rPr>
              <a:t>They may have overgrazed their land, exhausted their soil, or cut down the forests in their region. The people may have been left without wood for building and fuel, and without the trees to hold the topsoil in place, the land was vulnerable to severe flooding.</a:t>
            </a:r>
            <a:endParaRPr lang="en-US" sz="3200" b="1" dirty="0">
              <a:solidFill>
                <a:schemeClr val="accent3">
                  <a:lumMod val="75000"/>
                </a:schemeClr>
              </a:solidFill>
            </a:endParaRPr>
          </a:p>
        </p:txBody>
      </p:sp>
      <p:pic>
        <p:nvPicPr>
          <p:cNvPr id="2051" name="Picture 3"/>
          <p:cNvPicPr>
            <a:picLocks noChangeAspect="1" noChangeArrowheads="1"/>
          </p:cNvPicPr>
          <p:nvPr/>
        </p:nvPicPr>
        <p:blipFill>
          <a:blip r:embed="rId2" cstate="print"/>
          <a:srcRect/>
          <a:stretch>
            <a:fillRect/>
          </a:stretch>
        </p:blipFill>
        <p:spPr bwMode="auto">
          <a:xfrm>
            <a:off x="6481784" y="685800"/>
            <a:ext cx="2662216" cy="5970587"/>
          </a:xfrm>
          <a:prstGeom prst="rect">
            <a:avLst/>
          </a:prstGeom>
          <a:noFill/>
          <a:ln w="9525">
            <a:noFill/>
            <a:miter lim="800000"/>
            <a:headEnd/>
            <a:tailEnd/>
          </a:ln>
          <a:effectLst/>
        </p:spPr>
      </p:pic>
    </p:spTree>
  </p:cSld>
  <p:clrMapOvr>
    <a:masterClrMapping/>
  </p:clrMapOvr>
  <p:transition advClick="0" advTm="6843">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04800" y="685800"/>
            <a:ext cx="6019800" cy="6001643"/>
          </a:xfrm>
          <a:prstGeom prst="rect">
            <a:avLst/>
          </a:prstGeom>
        </p:spPr>
        <p:txBody>
          <a:bodyPr wrap="square">
            <a:spAutoFit/>
          </a:bodyPr>
          <a:lstStyle/>
          <a:p>
            <a:r>
              <a:rPr lang="en-US" sz="3200" b="1" dirty="0" smtClean="0">
                <a:solidFill>
                  <a:schemeClr val="accent3">
                    <a:lumMod val="75000"/>
                  </a:schemeClr>
                </a:solidFill>
              </a:rPr>
              <a:t>It is also possible that the people of the Indus Valley cities may have unintentionally destroyed their environment. </a:t>
            </a:r>
            <a:r>
              <a:rPr lang="en-US" sz="3200" b="1" dirty="0" smtClean="0"/>
              <a:t>They may have overgrazed their land, exhausted their soil, or cut down the forests in their region. </a:t>
            </a:r>
            <a:r>
              <a:rPr lang="en-US" sz="3200" b="1" dirty="0" smtClean="0">
                <a:solidFill>
                  <a:schemeClr val="accent3">
                    <a:lumMod val="75000"/>
                  </a:schemeClr>
                </a:solidFill>
              </a:rPr>
              <a:t>The people may have been left without wood for building and fuel, and without the trees to hold the topsoil in place, the land was vulnerable to severe flooding.</a:t>
            </a:r>
            <a:endParaRPr lang="en-US" sz="3200" b="1" dirty="0">
              <a:solidFill>
                <a:schemeClr val="accent3">
                  <a:lumMod val="75000"/>
                </a:schemeClr>
              </a:solidFill>
            </a:endParaRPr>
          </a:p>
        </p:txBody>
      </p:sp>
      <p:pic>
        <p:nvPicPr>
          <p:cNvPr id="2051" name="Picture 3"/>
          <p:cNvPicPr>
            <a:picLocks noChangeAspect="1" noChangeArrowheads="1"/>
          </p:cNvPicPr>
          <p:nvPr/>
        </p:nvPicPr>
        <p:blipFill>
          <a:blip r:embed="rId2" cstate="print"/>
          <a:srcRect/>
          <a:stretch>
            <a:fillRect/>
          </a:stretch>
        </p:blipFill>
        <p:spPr bwMode="auto">
          <a:xfrm>
            <a:off x="6481784" y="685800"/>
            <a:ext cx="2662216" cy="5970587"/>
          </a:xfrm>
          <a:prstGeom prst="rect">
            <a:avLst/>
          </a:prstGeom>
          <a:noFill/>
          <a:ln w="9525">
            <a:noFill/>
            <a:miter lim="800000"/>
            <a:headEnd/>
            <a:tailEnd/>
          </a:ln>
          <a:effectLst/>
        </p:spPr>
      </p:pic>
    </p:spTree>
  </p:cSld>
  <p:clrMapOvr>
    <a:masterClrMapping/>
  </p:clrMapOvr>
  <p:transition advClick="0" advTm="6547">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04800" y="685800"/>
            <a:ext cx="6019800" cy="6001643"/>
          </a:xfrm>
          <a:prstGeom prst="rect">
            <a:avLst/>
          </a:prstGeom>
        </p:spPr>
        <p:txBody>
          <a:bodyPr wrap="square">
            <a:spAutoFit/>
          </a:bodyPr>
          <a:lstStyle/>
          <a:p>
            <a:r>
              <a:rPr lang="en-US" sz="3200" b="1" dirty="0" smtClean="0">
                <a:solidFill>
                  <a:schemeClr val="accent3">
                    <a:lumMod val="75000"/>
                  </a:schemeClr>
                </a:solidFill>
              </a:rPr>
              <a:t>It is also possible that the people of the Indus Valley cities may have unintentionally destroyed their environment. They may have overgrazed their land, exhausted their soil, or cut down the forests in their region. </a:t>
            </a:r>
            <a:r>
              <a:rPr lang="en-US" sz="3200" b="1" dirty="0" smtClean="0"/>
              <a:t>The people may have been left without wood for building and fuel, and without the trees to hold the topsoil in place, the land was vulnerable to severe flooding.</a:t>
            </a:r>
            <a:endParaRPr lang="en-US" sz="3200" b="1" dirty="0"/>
          </a:p>
        </p:txBody>
      </p:sp>
      <p:pic>
        <p:nvPicPr>
          <p:cNvPr id="2051" name="Picture 3"/>
          <p:cNvPicPr>
            <a:picLocks noChangeAspect="1" noChangeArrowheads="1"/>
          </p:cNvPicPr>
          <p:nvPr/>
        </p:nvPicPr>
        <p:blipFill>
          <a:blip r:embed="rId2" cstate="print"/>
          <a:srcRect/>
          <a:stretch>
            <a:fillRect/>
          </a:stretch>
        </p:blipFill>
        <p:spPr bwMode="auto">
          <a:xfrm>
            <a:off x="6481784" y="685800"/>
            <a:ext cx="2662216" cy="5970587"/>
          </a:xfrm>
          <a:prstGeom prst="rect">
            <a:avLst/>
          </a:prstGeom>
          <a:noFill/>
          <a:ln w="9525">
            <a:noFill/>
            <a:miter lim="800000"/>
            <a:headEnd/>
            <a:tailEnd/>
          </a:ln>
          <a:effectLst/>
        </p:spPr>
      </p:pic>
    </p:spTree>
  </p:cSld>
  <p:clrMapOvr>
    <a:masterClrMapping/>
  </p:clrMapOvr>
  <p:transition advClick="0" advTm="9937">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2819400" y="533400"/>
            <a:ext cx="6172200" cy="6001643"/>
          </a:xfrm>
          <a:prstGeom prst="rect">
            <a:avLst/>
          </a:prstGeom>
        </p:spPr>
        <p:txBody>
          <a:bodyPr wrap="square">
            <a:spAutoFit/>
          </a:bodyPr>
          <a:lstStyle/>
          <a:p>
            <a:r>
              <a:rPr lang="en-US" sz="3200" b="1" dirty="0" smtClean="0"/>
              <a:t>Archaeologists have excavated only a fraction of the many cities and settlements of the Indus River Valley civilization, so our understanding of the region is still evolving.  </a:t>
            </a:r>
            <a:r>
              <a:rPr lang="en-US" sz="3200" b="1" dirty="0" smtClean="0">
                <a:solidFill>
                  <a:schemeClr val="accent3">
                    <a:lumMod val="75000"/>
                  </a:schemeClr>
                </a:solidFill>
              </a:rPr>
              <a:t>Perhaps we may one day decipher their writing so we can learn how these ancient cities developed, how their citizens learned to create an advanced civilization, and why the cities were eventually abandoned. </a:t>
            </a:r>
            <a:endParaRPr lang="en-US" sz="3200" b="1" dirty="0">
              <a:solidFill>
                <a:schemeClr val="accent3">
                  <a:lumMod val="75000"/>
                </a:schemeClr>
              </a:solidFill>
            </a:endParaRPr>
          </a:p>
        </p:txBody>
      </p:sp>
      <p:pic>
        <p:nvPicPr>
          <p:cNvPr id="1028" name="Picture 4"/>
          <p:cNvPicPr>
            <a:picLocks noChangeAspect="1" noChangeArrowheads="1"/>
          </p:cNvPicPr>
          <p:nvPr/>
        </p:nvPicPr>
        <p:blipFill>
          <a:blip r:embed="rId2" cstate="print"/>
          <a:srcRect/>
          <a:stretch>
            <a:fillRect/>
          </a:stretch>
        </p:blipFill>
        <p:spPr bwMode="auto">
          <a:xfrm>
            <a:off x="304800" y="1295400"/>
            <a:ext cx="2362200" cy="4179887"/>
          </a:xfrm>
          <a:prstGeom prst="rect">
            <a:avLst/>
          </a:prstGeom>
          <a:noFill/>
          <a:ln w="9525">
            <a:noFill/>
            <a:miter lim="800000"/>
            <a:headEnd/>
            <a:tailEnd/>
          </a:ln>
          <a:effectLst/>
        </p:spPr>
      </p:pic>
    </p:spTree>
  </p:cSld>
  <p:clrMapOvr>
    <a:masterClrMapping/>
  </p:clrMapOvr>
  <p:transition advClick="0" advTm="1078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2819400" y="533400"/>
            <a:ext cx="6172200" cy="6001643"/>
          </a:xfrm>
          <a:prstGeom prst="rect">
            <a:avLst/>
          </a:prstGeom>
        </p:spPr>
        <p:txBody>
          <a:bodyPr wrap="square">
            <a:spAutoFit/>
          </a:bodyPr>
          <a:lstStyle/>
          <a:p>
            <a:r>
              <a:rPr lang="en-US" sz="3200" b="1" dirty="0" smtClean="0">
                <a:solidFill>
                  <a:schemeClr val="accent3">
                    <a:lumMod val="75000"/>
                  </a:schemeClr>
                </a:solidFill>
              </a:rPr>
              <a:t>Archaeologists have excavated only a fraction of the many cities and settlements of the Indus River Valley civilization, so our understanding of the region is still evolving.  </a:t>
            </a:r>
            <a:r>
              <a:rPr lang="en-US" sz="3200" b="1" dirty="0" smtClean="0"/>
              <a:t>Perhaps we may one day decipher their writing so we can learn how these ancient cities developed, how their citizens learned to create an advanced civilization, and why the cities were eventually abandoned. </a:t>
            </a:r>
            <a:endParaRPr lang="en-US" sz="3200" b="1" dirty="0"/>
          </a:p>
        </p:txBody>
      </p:sp>
      <p:pic>
        <p:nvPicPr>
          <p:cNvPr id="1028" name="Picture 4"/>
          <p:cNvPicPr>
            <a:picLocks noChangeAspect="1" noChangeArrowheads="1"/>
          </p:cNvPicPr>
          <p:nvPr/>
        </p:nvPicPr>
        <p:blipFill>
          <a:blip r:embed="rId2" cstate="print"/>
          <a:srcRect/>
          <a:stretch>
            <a:fillRect/>
          </a:stretch>
        </p:blipFill>
        <p:spPr bwMode="auto">
          <a:xfrm>
            <a:off x="304800" y="1295400"/>
            <a:ext cx="2362200" cy="4179887"/>
          </a:xfrm>
          <a:prstGeom prst="rect">
            <a:avLst/>
          </a:prstGeom>
          <a:noFill/>
          <a:ln w="9525">
            <a:noFill/>
            <a:miter lim="800000"/>
            <a:headEnd/>
            <a:tailEnd/>
          </a:ln>
          <a:effectLst/>
        </p:spPr>
      </p:pic>
    </p:spTree>
  </p:cSld>
  <p:clrMapOvr>
    <a:masterClrMapping/>
  </p:clrMapOvr>
  <p:transition advClick="0" advTm="16078">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descr="The Fertile Cresc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6" name="AutoShape 4" descr="The Fertile Cresc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8" name="AutoShape 6" descr="The Fertile Cresc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60" name="AutoShape 8" descr="http://1-ps.googleusercontent.com/h/www.mrdowling.com/images/636x442x603fertilecrescent4.png.pagespeed.ic.RCFRHe81hc.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62" name="AutoShape 10" descr="http://1-ps.googleusercontent.com/h/www.mrdowling.com/images/636x442x603fertilecrescent4.png.pagespeed.ic.RCFRHe81hc.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02" name="AutoShape 2" descr="data:image/jpeg;base64,/9j/4AAQSkZJRgABAQAAAQABAAD/2wCEAAkGBhQSERQUExQWFBUVFxoYGBgXFxgVFxcYFRgYGhoYFRgcGyYeHBojGhgXHy8gJCcpLCwsFh4xNTAqNSYrLCkBCQoKDgwOGg8PGiwkHyQpLCwsLCwsLCwpLCwsLCwsLCwsLCwsLCwsLCwsKSksLCwsLCwsLCwsLCwsLCwsLCwsLP/AABEIAM4A9AMBIgACEQEDEQH/xAAcAAACAgMBAQAAAAAAAAAAAAAEBQMGAQIHAAj/xAA3EAABAwIEAwYFAwQDAQEAAAABAAIRAyEEEjFBBVFhBiJxgZGhEzKxwfBCUuEHFNHxI3KCkhX/xAAaAQACAwEBAAAAAAAAAAAAAAADBAECBQYA/8QALxEAAgIBBAEEAQIEBwAAAAAAAAECEQMEEiExQQUTIlFhFIEjMpHxFTNCcaHB0f/aAAwDAQACEQMRAD8AoeHxGR0gwnTnh7AZvFz9VXcsvPtKa8OJzO1gC/SbK+twqUPc8oztPNxlQRSpki3mVNIgCbmfJZoTIF4nYDUjdbVxDnEXta3MgT7rBatmk0rPU62WzrFSf3DeaFwmJE5XAzf8hG0aIJgCfRCkqYvOKi+jU4oASdkg4nxo1SGtsASfHlb81R3Hsze7cfcFV3DtuVuem6eLXuPsVm+0SuElYyxZblbtokrb4QGm+iMCy2AUpwzhsfRRVabgNDc72VFmxvplnjkeWQtXGxjZYa+UVNMG4tBOHrkFGiHXHpv/ACloUgvCV1GmjlX5C4sriNaT3N0IM8zf7Kao5zbxI6XGkqDDuD2968fl1loyzDo8DryELncuNQk4SRo48qmuUMcNiMwsVI3HckqqUTqBrytChYwi8etv9pf2l4Z6WGLHjq2YEHfXl5nZVV7pJKc0K0Tq0EXt42KWYrDx3h8p9jy8OS1tBlUZbJCOo02xbkDq0dhO0P8Ab1vhuj4VTWSAGuAPevbaD5KsLC1cmNZIuLEoycXaO+0sIHw9pF7gjS95BHisVcO5ukeMa85XJOy3HMUK1GlTrOa0uAyky3LJJEG2krqbuLU82QuGYmCJ9rbrmtTpJYp7VzfJo48+5WxhhiHBGCiI2UbA0AQs5JWfSvgNJ8cgmOLnU3sy3iWuJEEtMibW2VSZinz3jlcHd4mAdbzAk2+vmnp7QMdin4WS17IuSIdLQSG9RmCScSwbhVdMuvMgRI8B0RnvxgbTXA8pY1jhIc3leeVvaF5LqHGmBoBaRFgIm3isoO5sJUfs5dxykwuZWYbPdBtFwJ058/BGYOkG0uru86dhyHkkFWoZbJkA2GwzawnFA/8AFA2+sk/SF0erhKGFRvz/AGKYa32wp7IaGzEuN+YAsfzqs43EMpgEzlIGnqDHIrHEWTQmbxI2mREKuiqTGbTb3/PJK6XSrMtzfktlyPdwN2cTpgyWu8iLctvVMaGLY1pdmEm/rtrr0VdoBpc0fLPzEkeZHgPFPG0g6wAyxAJA0mLdDzU6zDix1SYPHun5BcXxenVgOY6JMm0+n8oZ3CmmC10A3uL+abvwbZjIyQNT05KXD4aZBaBa19Tug/qVBfwk4/uGjppS5kIW8NDSZdPhqjcNQAsGwPc+uyfYbgOYkOFiJsQY8Z0917/8hrYDdvy/kUPJqZ5OJOxuGnURLlIkZRJ3N9eS3OAzCCAQGzOvmdIT99Lu2EEWHMAeKGNOAdhAnaUDc/AV47Kvi+GiXFpAnaLf6QB4e5sCLdL6K2VMGTp73HkhnYLmPZP4dbkhx2LPSJledhHiLLelh3RJEX3srB/aNmYEcoW5wbQbA/7R/wDEcn4IWiQopUnAQNNZ+3sp2Ycbid+qOo4c9OUlYoUoA0NxJ/NkhkyObsajiUVQG1uR28Tp/G6Z0KbHiRAPt5qWrw4PJMmYs2OWvj/CU06bmgk7aEa+dtkHapclZY7Dq/DiJg3HK/4ED8IgEESD8wP1CYYLGuqCDEt06gj80Rhw7CBM+S9Fy6YpOez4yXBUsdhcjoGhEj7jxCGV6438FmFl7M8uGWO7eCZJ10n1VKxD2ky1uUcpzR4GJXRaPNLJD5L9zKzRjGXxZ7C4h1N7XtMOaQ4HqCrnh8U+qRVYyM5zw0Exe8SDIBB9FR107sVxikcPSpB0PAyllz3iSSdIvr5q+plsW5KwSgp8N0WXhXFC8lrmOYQJv5TfaJ/0moxcHQRGqWjE5LNy7AwIPTa62ZWDgQTHjaSuZyuLnaVGxCLUKm7I8Tw2jUrCsWNzgWcRcR9766ohwBvChoPA1MqR1QQl5zvgmMUmBVeGU3GY9LLyINPqvIV/kJsRwKl3iBpBTvCj/jdAm8ZhEabHf/SSUTBmb/fmrBgn/wDGAb3JEanc28ZXX6/iH7i2NfJG9KiKrYzaatNrdRqDySavTyuInNEQYjbceyOq8WcKjXMOUtsRfLa1+chAVRa5Nvpy+6rpsUsfL6+geSSbCcHSqAEt0cCCIJ08uv1Vlw7GgBpIJygTzMCDczoqph3QZDiJ35Hr0VoYe6O9yEwIM6baWSnqCdoJp6vgNdw4XcLuHP7nzWKLAQJgEd6QLQdY8QpMNiSIBBO0yP4iyEqYoNIAtFyBfWYEze59llqLZrLhFkwdewzNE6g7kG9+akbwolr3DrH8c7JLwrEFxaJLQbkftE3Hhr5K20HjKTciLWvB18OughLzuLpDEUmhBSoDUzGltv4QuMw7Xno2/n1U/EnCmSXObEWA2F9UmfxcOJIAE3O2qNGLfJRyS4Yy+DbnbayV4/ECi1zy0kN+5iEbhsWQ24N9EBx6pNB4cSABMzF9gBveBdWiqZaLi5JMqWP7QVnuJacjdg0C3iYlNOHcbbkpio7M90ydhBsHciqvK3yztomGkzYlpYSVLg6AKXS3Pl0WXZZAEE+BM+MDTqUt4RV+NQvc3a4b+PmPujeE4ZlLPGaHRabDLedJ8/FDjDyzFacZOMu0G4UAOBdE2giRvsEVxrANc0vpi4vF8pkbW9uiDeGvc07fNE3AmInnCP4YXYhrp7oaS0iJJjQtsIG3qqy45PNJ8CPhlNrYL5Dmk2HJM8fiWMAcwRsTc+MqV+CZ3ocCev3KHfWLiWOLQzKRAvJM36GPoquKbBywpqmJO0PEg9rWDUEmxt4myQqWub+3pb7KJdPpkliVHLTTUmmeTbs7jfhPLsrXWFnTz1EEXtqlK3oOhw8Uaa3KgUk2uDtnDajMU1jg237XDRwifHxRWIw4Y6CCfPXSIG3ggOwgnDtk6E+5n/KZcUyyC97RsJ09FyeptZHH8mrpJ74RvyhdWr5XQAfopmhKqtAvOae6dHAwDG4Efmyjbj3s0Mtv1P54JdwtcGhLT+YjosPVeQVLjEj5J6gj7xvK8h0/oH7Ujhlc3b4I7DYojvA6fnp/lCVGX+i3wrYMczfzXdzipLkSiyU1LklSfFMWmDqJMHTbTYeiLocNZWMU33GrXA/ZD4vAPpk5vlbuLtuY1QFlg3t8/RRwZpRqgEgX/PqjGcTIeGHMZE7C20BLGmBIN/8ASgw0l5cSZJ33UTwrK/ki8Vt5L3hMS1o75juzuTcT6nRJmccpud3gWmT3hca27vJJnvd+47xe3ooqLvJLY/T4pvcwmTUNpV4L1w7GC2UwRvqD1BGn8J83jOSj3v1X5zzj82XO6GPewQDHr9vAL1fiNSoIc63IC5H12Sk/TpOXaoZWu2qq5HbcS2q4lzsztmg6D7+S86ux7zTZcyG/9dZM9FVW1ZMbbK59nsHDZg5gJjT88f8ACpq9NDBHddi2Kc8s+RpRwkgC4MW32tKo+Oo3fOZ5tczmI5dCDIPgup4PBuiWs2mLzPRIHcFqOGd2GqOIdNRsd4GQXlkHvNJMCJWbgmm3bOk0eWMG7KPxPgYpPHeEQJ8eXUoatT6O8tPRdXz0nU8racB3zS0S0/tcHXHoh8FwaiMxFNsk2MSdvr0T2z6HlqqXKKD2axLab3tqWa+0nYidfVWHE4I6tOYG4tIIItflummJ4A1ziXAGTYtGWOojeUw4LwkAOZEhpkHSM0yPW/ml8yeNbkIatRn/ABI9+Sq0qTgQeXh7pxwvDNBc5xPeaBlG9t+ggGyP4zwW8t+XkNTA/wBpPQeGExJA0noh7t64E0ueQ2phmsJGk6cvTmtnYFvwwWEZhNgIm1x4/wALLajakSATfynojKGEygCQYmNPzZeuhirKNieHjNmyy114/a79QPJL8dhMtw0gdeun0V6xGClwIEW238eYher8C+JTJjymfUapjHqZY2qf/hn5dBCbb8nOSpaOGc491pPkn7uBw4tMxPLRYp4GsG9zvRqNwButF691wv8AkzpenT8Dvs7xh9GmWVe6ItcLbE8ZfiSKVMGBYugwASfUqHgfDjIdUMZjrOax6c7qzVOHU6TJY4Tq4n5p2udFkZpqc9z7H9LoFiirZhnDA1oa5xER8xJdHST9VqMM23w3ZiBBmx6QIAXsJSE5nS+0TsTzHl91IKFMXaw5uht9kDk0lRE7DDeBPIn7FYUn9y0axPWSV5W5LUcbdTWGddkyx/A61JuZ7Tk3cLjz5JTTqA23XYQyQyK4uzlpRlF00Zo1iNvzmsNkkkmd4XoWwfAV9pO4y4DX0C9mUcrcNUoq+ezYrLVkBahhmNFJXyWLAvw7A17srzHea+TBPIAQQl/GOJ0qtqDPhtbM6DPpEiJtexS34l4GnPqt2UwlI6aKnvbbCyyOqMYYX8F0ngVPvNvNmCdZgRJ8/qqdwLAZ3iRLRr4nTxXTez2BaNGzuTeJtAHQe/gsr1XInUF4H9Fh43MeYSA35dPqjKVcEGBHXST91tmNhYD3Uj6jdIXONJGi7l4EfFuHF4zi9RoNps8a5HDbodj0JBWYapnIDDaOUGd97eHNWiq0QllTg7C5zsxYXG8eXpMJzTan2/jPomMmuGLatDKCPpv5rbh+IIeWiJe2082T9QT/APKmxlH4UXBYbd67gbZb6Rr7JFh+NtqVK1MCKuHqA5dy0FpDhbeSPPqn5OObG6L/AOZFllq05aQduW4OqrHEsBlLrGBMRqLb81YcPxilUYXsdN8sEHNIMEEeSj4s0ikYN+YHP89llY24yoUxzv4vtFRwj4/TB1nn+BOBigJBkGJ8Z5Jc2mDOx08z08lgREzmtBn/AAnHyNRe0ZtoF0mQLC53lD0296IBPKY05AhRYerkjLdpt+ckVXa0ljrzMGOW/wBlWgnY0wPDw4AlsRyMnW8iNf8AK87glMkmTECQLHncxKi4ZxZzKjg+IEFl9fwIp/Fe87ufMbxaY3QWpJleCapQaW5WtjkQN9lpQ4E0OzOc55Ox2vsIW+HxYfEG06G3SER/dEuhrZAtJsOVih/Los6C2sa0ARB0sPdKsVgA1zRd2Y6AgCebjyRYq6uOgGyF+I6GPNvmA6ch46q0EyhHV4XSnVo/+v8AI+i8oq9GTpK8iUvstRYK+Da5pYY00gHUclxnjf8ATPE0HDI012m+amDIjZzTce4XZazzNlM0GFbTauenfx6MKUN3LZ80vDgSHAggkEEQQRYgg7rAErs/FP6XUKz6ry+oHVHFwjLlaXGTAy3E9VQ+0P8ATnEYQFzYrU5F2A5hP7mXMdRK6TB6jhyPbfIvKDRW6dNSBixSPkeSnhPuQEga268Siv7CoQe4bCTzA8NUK6kW6qiyxl0ym5ETgiqDEKU/7N4L4lUE2ayHOP0Hr9Cq5sixwcmXxrdJIfcJwuRgaB3gJJ5kxaemiueA402nTyNHfME9YtbkheEcNM0zYBziSNbACJ8jPmEzxXBGF+dlo2At5Lj809825HR4I1ChtSrh7JEeS1zQOqX8NpFmcc4KIfiItG6Ta5G4x4N2knVaupDzXqTpAUzGqrKz4IPhBwLXCQeaTcR4LleX0hTNVzY74aKjmsjuh1pgGb8hOtn56IfFcIbUfTqkua6lOUtdFnRmBG4IEJnFklHpmZlyTxy3R/oUTsnxFrK1VlcFlR7yRNhmMNLfHuz1m2ivdag19ONfy0rmnG8MaOLqtc74gc7NJPeLaneEjQxMf+U4odoarGgNcHNtBIMzyNxfx5JmeBze+I9n0ssklmxeaYbjOHFjyWj0g+nkgq2GEF028b+nJPuDcVNefiBjXRLTHzRqCDrFj5rNfCBomBabcx0Q3JwdSF3kcHtmuSpsxwvAAB2J5c/ojMPixIP6dYEa/wAI/FcJbVbIkGNY36jdJjQ+G6CLg+RhHjKMwuPJY1fSFWxIP7YtlWC6rQGU94dRB+nKFBQvv18L8+Sc0Hh7Qx1yNCNQDzO/+FSXAz2A4bEfEN7GLQBBR9LMRJLmjYCCD7ShsVQ+Ce6A7zt1jZT8Re4tY9hJDIJA5bz0/wAKa5Buydz+8Kekiek6KcuDWljhLbeIjQhC1Blh+0DU89fyylo1c4j301tCq1R6jalhZaJuY2mF5YY4saB08V5V4I3FhaROkLL6U6Lb4a9MIO1M59SafBrRMarNbEMGputXv0sfutBTGoFuqNDElHdIs5WxHxnsdhMU0yxrHzIqMaGPB6273gZSLF/04bTaBRMndzj3jy2geSvbANlHXe0C5A9lR6nI1sTdfR72U+WcZrUnMcWmxaYtzVg4R2AOJYS92Q2M/ObzYienNWqhwSicS+rlB7rSBAcMxLhm8Yb9UywWNpjEupiQ80s+XbK18AxsZcfHyVseScXcCn6Vdsp7v6R0s0f3DrXIDBMeOaAZnZWDDdkaGGplrZjYm5J5k81Y/h7kzIiNv5QeNeM4J0G2lwry1GTLSnJ0O4dOsbuIFwXD/CdUJBBJJMkG7oFuQgNELfBYste7UgmIG3VaYOoC50uvfN1J59F4tAMtt6Jebts1MeKo0E4shjpg+mo1UT3tnx6KfD4ofK64OkrfEYMZh0QbQSMmnTI2MCIptstWM5Kb4KqCyOyDIsuplSupRotni6lMTmrKzx3soMQ8VAYcG5D1EyCOspTieFObTIcwNeBBdbK4jQgjn1V6iLLR9OSncWocVRWGqyYqj2kcwx2LIwzYMOa4gCNzydqN+lltwXH4wuc51QGkxgyNLdnTILomwHOLq5YjslQe55IIDolojKCARIBBAQtThJYMjO+2DDSNI1AOlxa8XTPu48n8w9+swTjtkv6ol4Oc7BUAMO57GdulvZA9psKC0OGxPh+SFjgfEPguNJxc5s90wW5QRMGdtRtonuN+G4hpLZcMwFs1v1N3slXCWOf4EW/ZyuD68f8ARRqBgj3kyNfVMaYIII5zOwHLmVtxbhrjUJbly2mBBJuhLttB5ef7YR7UkaEJD+hUbVaQRBAuDy6eyFbQ+G8/DmCLzpPTdL8OQ6YMEbkkeWqZYOuXgtPzb9QqVQQnbVGQtmW+pE6ygqwyE6FpEjUnNtfrssOwdSkQZhtyQdTykcuqgo4wPM6GdP8AH8KxFDX/APSDoMN0Gu1tLLCr2Mw7mvORuYf9yIOhFzzHuvKdiAODs6g4rUha4ho81vRHdWdFuzF2cGoC3svFy1J2CussqohR5tkL+huEv4safwKnxJLcpLgNTNgB1kiOsJiaYbHXVLOLtAyBwkGrRtsf+Rv+/Jejw7QWXVEnA+DmlRDDGfV2wBiA0dB7kk7qscfxowmMoVwC8Oc6jVcBlGV4bAvuCC4TyIsughtnEawqP2mwbagdSd3TUGZjjoyozSN5nXoSmMElHJ8ug7g3i48DypxMRH6mki9r/n1Vbfxl1WtVMkMpltMNGpdOZ7ieksHmgMRj316AeXBtZhNPENmA17PlqdA4DUbqPs5QYcPlZVa/EE56rRNpM5dLx3RZHWDapNoOs8G4/kunDqQy5iBm5oHGucXRF+azgsSGtGZ1nR6xBCnrDMQQQLJFxdmlF0SYYG1rhEuxBm9whGXMzCYfBkILVEza7PGsNluMYQo2sAUZCHzZSosMbiZU2aUvBhSU65CmwUsS8E76izTcsZ9+ay4iBCvYnPGavElKeL4xtEZnNcW/qLRZokXceSa/E2CGxmGbUY5jgSHAgjmCCD9UbFJKSsUy42k6OU9oOP1Mzod3CTAB66/ykuE7QVmV2Vg8l7LCb20ynpFlrx/hhw9d9I3yGx5tN2nzEJeuww44PHwuGYMYOLt9nZsJiWYjDis0EZmlxbu0iZuNpBhL8Rhi1ocB3SfMEfYqsdge0BY/+3eR8OpYTqHdD4T5q8V2HKab4N9QDtEWG/LoRquf1OF4MjXg6PQ590al2LKTGfNGbxgRNtJuJjms06waJaWg3GUAzFosbc5W7MHJLrRbXlvbTfXwRw4eHm7cgbaSf8H6pe0aikiJznCS8d2ARF9735fZLcfgNSCJE8reJCJq4Z9wzOWgaSIPOxi38arSpggJDxlcDprBgRmGvLorRdEuYjxBOYy5x0/TOy8iGcOfUuDAmBPdPjA8VlE3oHvOhOxkmYtKPpbcoSlp7osmmBqy0dAspToRzYuE0SVzCjZY33UzwChjUgmZt9F6ErF3GyZ7JA6IfG4MVGxJEQQ5vzNc0yCNpnmig8ZSQZC1w9QO0RV9nnH7AeEY4upnN87XOY//ALNMT0BEEDqk/GycjSBOV0+sAj0R+Pwz2VTUptzB4h7RAdacrhJAMEwehHJDYmuDRdIktJBFiA4QdRM2Kuu7GsU1W1nJu2lH4WKlpJZWYH7iziZa7Yw4HwtyS/heONKqyoJ7pBMbjceYsnHbbBuIp1ToCWHpm7wtoND6hVmi7ZdbpWsuBX/sZOWOydI64KYdTabxGdsXsb35eSxgcY5rmgj5zlF/t56pL2C4uSx1E6NuOeUm8coMf/XRNcaSKgixDg4fpGsiOWywM2L25uDNvTZ98S3YPCOAEw6EW8jwSmhxyTew2mCD0nmpa/FWQXWtf/YSDiNODlyERIm4H3lAVMX3yyDYSTt4IehxU1RaR9L8ltSwzpABi0ybmfBeUF5CJUMqceu6301QWDw2QmTMn9XPoj23sgzjT4IbPNKmidFA6xhbMfCF0UlHcrRu2kVt8FbseDpotiUeFGdnUkUnt32TdiA2pSZmeO6bgS0TGpiQfqVyitQLTBX0UQqD2+7Ftcw16ZLSxt2ASD3pkcjc/wALb0Os9t+3PoxM2Jp7kczoVixwc0wWkEHkQraf6kVC4F1NhG5EtfPjJEdI9FUqlAjUKOVt5MWPL/MrBQyOLuLO1cD4m3EU21BZrwP2mHCQQbzPTXpF1LjHBpLY20MjN1EiCPOy41geI1KJmm9zJ1yuifHY+YVsw39SHNDZpAxAdle5pdzc2xDf59MbL6dOMvhyjWxeoKvmXU1DlDGwNJIcDt80wZJ5DSNUtxlOk3KKj20zB7z3Nm27QZIB1mdkqq9v8PIyMdEEuzta6/7W+1+iqfFuPVMSMuVrKbJdDRc7A1HG7iBYeJjVVxaGbfy4RXLr7dQOifCeAPhvzMgZXATI5yvKsdkO1rKGH+HUqObDyWjLmhpANv8A1mWFE9DJSaRRayVcnUMTTyg+/gpsCQGdTdSOwweSHaQd9yl0mm8MBkaDz38VgpWjeSTW0Z0HGOfRRVm94ahbYRkb3U4Zv+aqqFcrUZAdSRNzHJF8OEA9UNiL+qLwrSEaPQtJ8o0x4lhG+xSUOaGZQIIEED92pnmTOqecQ+XzSCs/vuk2JtAjYanxCvDhUwn+pUV7tFwj4lF4I7rxAI0DtRfmDC5KWka2IsRyI1Xbq7AaDxUOUWIygG+8+S5T2swHwq7nNuyr3gRpmtmA87/+lvel5u4MW1kOpGOznExSrMqftOk5QdiHEbeNua6jxRrKgBBGVzQQ4aQdI9FxvCG0LpHAQK3D2tZPceWunUOnNDekEEeJR/UMfCmC0sqnQzqUAWCHExrvpynohq2JLKctP8rwJDbbHKdvEbbELepRgZTcDe2p+uqx+uzYg34JOGYjKwHXoBF+ieYXFNguOp6fRLMFggAI9eQPP83TCkMpIIk/miBOmMq6C7O0BM6Cw15fVGijlOv4EGXguaTqJNuhgoinVzHzQJRsg843XmOWxZMjdepMmRuNEKvBbpGhGU+KJov5rSkAdVrUYW+Cq47eUDlU1TDMl0Dxak91GoKZh+U5bAyeRnY6eaPoukStQwJqEuLMTNDmjk/ZThLMZWpsfThtCnFYaFzw58Axe/dn/qQkPbLgzMLin06ZJbY31bmE5esAi669g+FmnjatUDuV6TQ7o+kYHjma4/8Ax1XOv6jYhj8a6BdjGtJNszozSP8AyQPJbml1DnlTXVdGVkgsa/cpS8iBh50169F7+zdMfqmI6rY3oFuRFSpFxDWiSSAANSToArlxfsj/AGmCfmM1XCXcgACco97qyf0/7EMpMbiaomqZyjZg0nq489kV20oZgJu0y0/+hFvIrG1euvIoQ68/k0dLh3XJnGDWheU3EuEvo1Cx22h2cNiF5a8csWrTAPHXZ9FYivLy2QDFhuQNTC0GHBOfTn4r3w75iJd+bqSj3jpYfVcHuVcHVVRNluCFJC8BC22UJ8GbmtsAxMSATqocNWfSDWQ6p3oDpBhp0zXBgabnTW6I/tyTJUWKqkANaMxOwMT57AayiRl4KuHRrxjEEU3d8MgE5oBywNSDt0Sjs241aIc6SHlxaXANkOc4yBtIMxyK1p4Co0f81Qvgd7ZroMwG7D3O8osuyi1pmItBO48boqXFB4Rae5m2IcKQEga2JFvA7afdc87evIofI0NfVO05TBPdOx3tbVdLocPkd7L0l2awuY6zqq3xfgH91hqlKQx+eWXkSy19e6biyc0c1jyKUimqTcKicdwzosm3DOL1cO7NSeWmZI1a6P3NNjqguL8JfhqzqVQd5vLQgiQR0UNF02Oq6z45I/aZkHV+H8WbjcNnDQ1zSRUaNBYHMOhHNQ1q8AuBu1wdAkW2tHIe6qvYviPw6xpGza4yH/t+n6keat3EacBxiTEeIC53U4ViybfHg1dJl3KmHU8aXwQSJFxtCYUGl0OOv1hK+HEOpgkAFsNEC/jG+iO4NVqP1NgZ0ynks+S+jUixrUcAM23L89FHQrOEkti5iPr1uiKbW3Gp/wAoSrh4MkSdOViUNMsyTHV3NIy8pvtMKdjswkKPFtMNJsNDOtxpGh/hbcO+U7bHx6KJJNFbJKdS5jkiazLeSgwrAHH0U7jZDn2Abrk9gT3VMVHRHdC3KlKoozs7TmyN6qHaPsBTr96kRSeS5zycz88jxsZ3VxcFik1Hw5ZY3cWIzipLkqeB/pthmMbnL3vAuQcgJJnQfclMeH9l8PRfmALnTmBflLgYy2cGg6bJtVeg6mJvCs9Vll5Lw00H4CnVYEAWSnieE+KxzdCdNoRjKw5rJpz1QE3djsFs4Kc7AvpnKbxoTBsvK6OwsxIExGk6LyY9wPUHyFhsxbVSspQZUjaWi9VMLLGnK+CQNCjdfdQZ99Vq6vzVkhWUeTavW290HRDi8HLzAB1jc/nJbYhpyiNSQjmjQ7/bkjRVIomkCY1gy5jpfrpKBrVhlEiRbofEHZNMVAFr++pQ2HZ+4RbbbwXouhm7QtOKljyXM0iwGYEmxkdL+SXUaLy8PB7saQROW8RqdrppisGfhEgjKCfEzz67rathD8GdCGGAbFpjW28JhSolrgovbLDitQque2alMBzHAEEDMAWnm2Dp52XOKTu8Oq7JjsGAQJDw9pYW7Q4H5ui41iGhrzl0DrbmJ0XRenZLg4mTqYbcg+7NUQ7F0Q5waPiNMnmDIHmQB5rpPEWTf+PFcowtXLUY6PlcHWMEwQbHYrtFdzH0fiU3FzXtzAgWIOg5A/Qyg+pJ7oyJ0bqTRr2Yowwh0H+UybXbMNIgWsknBOLtaMrgQR7x+eygrVsrX3+ZxdpsbifZYrhbZvJlioOEEt3Pv1RIaC2T5pHwOoQwAj5ifaNfJHYgFrwcwylpgX+YeyHVSPPojxLSLPlzdiNj1sjKFmjZeYM2U6HeFs9veDVWTtkBOGYs1RC3p07BaVnSbILdsXmTtAAHgsRdRAFSAq26zNnHk1eV5iyQsALyfIGSBMS+6W13XTOuzWeSWOarR7G8NUa0wjsK/QEG/soqNJFYfDmZCuRkmmSupleUzqJOvsV5eAKYawoWq4Xv4eKkc9DhpI1SN2zXgqNKei9XbcFb06cNC8ymPREXAPJ9gWIqGw5GfRGUK1hzQ9VneUVOrfqY97K12DUVQbVPPU6cyoWgkbg8jY3CipvEsBBLnHXa1/SURQqSRO4JN50UtUSrRH8drAe4D03POZ30QnEapN4ufGIEXJ9tUdiGCZ9EpxdYiPS1tTuPNEg7YeP2J31YrMiwBiNvy647iqRzOn9x63ldjxNDK8E3MzzF4Ihcu49hPh4is0aCo6PAmQPddD6ZJJtGXr+GmB0X5myrR2e7YnD0zRqMz0nGRBhzJ1jmN45+Kp9F+V3QowiQtbLijljtkItuL3ROnjBsqUhWoulpBgjmP0kajf0UeErB2untsJVd/p5xQtr/AADdlUERyIBIPsrRjMM1jzA0MDw/zb3XN58ftZPbf7Gvo9R7i5LBw6iWgAncxy029UZRIy7WkKvcPxhyjXWB0B1/OiNpY3LRkTDp11ABj1SU42aaHFOrJsLc/BTUYcZhAYN0iesCellNRqEpaRDQya+y1Y260pBTNCEmxeaSRhosslqy4wsvKJ0IyVkZK0c5YehqlResH7VmMTUlQUKfNa1KimwusokVQWUdsSelRRVJsLZrLLYhHhFLliTtkb6sLyiebryrTJ+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04" name="AutoShape 4" descr="data:image/jpeg;base64,/9j/4AAQSkZJRgABAQAAAQABAAD/2wCEAAkGBhQSERQUExQWFBUVFxoYGBgXFxgVFxcYFRgYGhoYFRgcGyYeHBojGhgXHy8gJCcpLCwsFh4xNTAqNSYrLCkBCQoKDgwOGg8PGiwkHyQpLCwsLCwsLCwpLCwsLCwsLCwsLCwsLCwsLCwsKSksLCwsLCwsLCwsLCwsLCwsLCwsLP/AABEIAM4A9AMBIgACEQEDEQH/xAAcAAACAgMBAQAAAAAAAAAAAAAEBQMGAQIHAAj/xAA3EAABAwIEAwYFAwQDAQEAAAABAAIRAyEEEjFBBVFhBiJxgZGhEzKxwfBCUuEHFNHxI3KCkhX/xAAaAQACAwEBAAAAAAAAAAAAAAADBAECBQYA/8QALxEAAgIBBAEEAQIEBwAAAAAAAAECEQMEEiExQQUTIlFhFIEjMpHxFTNCcaHB0f/aAAwDAQACEQMRAD8AoeHxGR0gwnTnh7AZvFz9VXcsvPtKa8OJzO1gC/SbK+twqUPc8oztPNxlQRSpki3mVNIgCbmfJZoTIF4nYDUjdbVxDnEXta3MgT7rBatmk0rPU62WzrFSf3DeaFwmJE5XAzf8hG0aIJgCfRCkqYvOKi+jU4oASdkg4nxo1SGtsASfHlb81R3Hsze7cfcFV3DtuVuem6eLXuPsVm+0SuElYyxZblbtokrb4QGm+iMCy2AUpwzhsfRRVabgNDc72VFmxvplnjkeWQtXGxjZYa+UVNMG4tBOHrkFGiHXHpv/ACloUgvCV1GmjlX5C4sriNaT3N0IM8zf7Kao5zbxI6XGkqDDuD2968fl1loyzDo8DryELncuNQk4SRo48qmuUMcNiMwsVI3HckqqUTqBrytChYwi8etv9pf2l4Z6WGLHjq2YEHfXl5nZVV7pJKc0K0Tq0EXt42KWYrDx3h8p9jy8OS1tBlUZbJCOo02xbkDq0dhO0P8Ab1vhuj4VTWSAGuAPevbaD5KsLC1cmNZIuLEoycXaO+0sIHw9pF7gjS95BHisVcO5ukeMa85XJOy3HMUK1GlTrOa0uAyky3LJJEG2krqbuLU82QuGYmCJ9rbrmtTpJYp7VzfJo48+5WxhhiHBGCiI2UbA0AQs5JWfSvgNJ8cgmOLnU3sy3iWuJEEtMibW2VSZinz3jlcHd4mAdbzAk2+vmnp7QMdin4WS17IuSIdLQSG9RmCScSwbhVdMuvMgRI8B0RnvxgbTXA8pY1jhIc3leeVvaF5LqHGmBoBaRFgIm3isoO5sJUfs5dxykwuZWYbPdBtFwJ058/BGYOkG0uru86dhyHkkFWoZbJkA2GwzawnFA/8AFA2+sk/SF0erhKGFRvz/AGKYa32wp7IaGzEuN+YAsfzqs43EMpgEzlIGnqDHIrHEWTQmbxI2mREKuiqTGbTb3/PJK6XSrMtzfktlyPdwN2cTpgyWu8iLctvVMaGLY1pdmEm/rtrr0VdoBpc0fLPzEkeZHgPFPG0g6wAyxAJA0mLdDzU6zDix1SYPHun5BcXxenVgOY6JMm0+n8oZ3CmmC10A3uL+abvwbZjIyQNT05KXD4aZBaBa19Tug/qVBfwk4/uGjppS5kIW8NDSZdPhqjcNQAsGwPc+uyfYbgOYkOFiJsQY8Z0917/8hrYDdvy/kUPJqZ5OJOxuGnURLlIkZRJ3N9eS3OAzCCAQGzOvmdIT99Lu2EEWHMAeKGNOAdhAnaUDc/AV47Kvi+GiXFpAnaLf6QB4e5sCLdL6K2VMGTp73HkhnYLmPZP4dbkhx2LPSJledhHiLLelh3RJEX3srB/aNmYEcoW5wbQbA/7R/wDEcn4IWiQopUnAQNNZ+3sp2Ycbid+qOo4c9OUlYoUoA0NxJ/NkhkyObsajiUVQG1uR28Tp/G6Z0KbHiRAPt5qWrw4PJMmYs2OWvj/CU06bmgk7aEa+dtkHapclZY7Dq/DiJg3HK/4ED8IgEESD8wP1CYYLGuqCDEt06gj80Rhw7CBM+S9Fy6YpOez4yXBUsdhcjoGhEj7jxCGV6438FmFl7M8uGWO7eCZJ10n1VKxD2ky1uUcpzR4GJXRaPNLJD5L9zKzRjGXxZ7C4h1N7XtMOaQ4HqCrnh8U+qRVYyM5zw0Exe8SDIBB9FR107sVxikcPSpB0PAyllz3iSSdIvr5q+plsW5KwSgp8N0WXhXFC8lrmOYQJv5TfaJ/0moxcHQRGqWjE5LNy7AwIPTa62ZWDgQTHjaSuZyuLnaVGxCLUKm7I8Tw2jUrCsWNzgWcRcR9766ohwBvChoPA1MqR1QQl5zvgmMUmBVeGU3GY9LLyINPqvIV/kJsRwKl3iBpBTvCj/jdAm8ZhEabHf/SSUTBmb/fmrBgn/wDGAb3JEanc28ZXX6/iH7i2NfJG9KiKrYzaatNrdRqDySavTyuInNEQYjbceyOq8WcKjXMOUtsRfLa1+chAVRa5Nvpy+6rpsUsfL6+geSSbCcHSqAEt0cCCIJ08uv1Vlw7GgBpIJygTzMCDczoqph3QZDiJ35Hr0VoYe6O9yEwIM6baWSnqCdoJp6vgNdw4XcLuHP7nzWKLAQJgEd6QLQdY8QpMNiSIBBO0yP4iyEqYoNIAtFyBfWYEze59llqLZrLhFkwdewzNE6g7kG9+akbwolr3DrH8c7JLwrEFxaJLQbkftE3Hhr5K20HjKTciLWvB18OughLzuLpDEUmhBSoDUzGltv4QuMw7Xno2/n1U/EnCmSXObEWA2F9UmfxcOJIAE3O2qNGLfJRyS4Yy+DbnbayV4/ECi1zy0kN+5iEbhsWQ24N9EBx6pNB4cSABMzF9gBveBdWiqZaLi5JMqWP7QVnuJacjdg0C3iYlNOHcbbkpio7M90ydhBsHciqvK3yztomGkzYlpYSVLg6AKXS3Pl0WXZZAEE+BM+MDTqUt4RV+NQvc3a4b+PmPujeE4ZlLPGaHRabDLedJ8/FDjDyzFacZOMu0G4UAOBdE2giRvsEVxrANc0vpi4vF8pkbW9uiDeGvc07fNE3AmInnCP4YXYhrp7oaS0iJJjQtsIG3qqy45PNJ8CPhlNrYL5Dmk2HJM8fiWMAcwRsTc+MqV+CZ3ocCev3KHfWLiWOLQzKRAvJM36GPoquKbBywpqmJO0PEg9rWDUEmxt4myQqWub+3pb7KJdPpkliVHLTTUmmeTbs7jfhPLsrXWFnTz1EEXtqlK3oOhw8Uaa3KgUk2uDtnDajMU1jg237XDRwifHxRWIw4Y6CCfPXSIG3ggOwgnDtk6E+5n/KZcUyyC97RsJ09FyeptZHH8mrpJ74RvyhdWr5XQAfopmhKqtAvOae6dHAwDG4Efmyjbj3s0Mtv1P54JdwtcGhLT+YjosPVeQVLjEj5J6gj7xvK8h0/oH7Ujhlc3b4I7DYojvA6fnp/lCVGX+i3wrYMczfzXdzipLkSiyU1LklSfFMWmDqJMHTbTYeiLocNZWMU33GrXA/ZD4vAPpk5vlbuLtuY1QFlg3t8/RRwZpRqgEgX/PqjGcTIeGHMZE7C20BLGmBIN/8ASgw0l5cSZJ33UTwrK/ki8Vt5L3hMS1o75juzuTcT6nRJmccpud3gWmT3hca27vJJnvd+47xe3ooqLvJLY/T4pvcwmTUNpV4L1w7GC2UwRvqD1BGn8J83jOSj3v1X5zzj82XO6GPewQDHr9vAL1fiNSoIc63IC5H12Sk/TpOXaoZWu2qq5HbcS2q4lzsztmg6D7+S86ux7zTZcyG/9dZM9FVW1ZMbbK59nsHDZg5gJjT88f8ACpq9NDBHddi2Kc8s+RpRwkgC4MW32tKo+Oo3fOZ5tczmI5dCDIPgup4PBuiWs2mLzPRIHcFqOGd2GqOIdNRsd4GQXlkHvNJMCJWbgmm3bOk0eWMG7KPxPgYpPHeEQJ8eXUoatT6O8tPRdXz0nU8racB3zS0S0/tcHXHoh8FwaiMxFNsk2MSdvr0T2z6HlqqXKKD2axLab3tqWa+0nYidfVWHE4I6tOYG4tIIItflummJ4A1ziXAGTYtGWOojeUw4LwkAOZEhpkHSM0yPW/ml8yeNbkIatRn/ABI9+Sq0qTgQeXh7pxwvDNBc5xPeaBlG9t+ggGyP4zwW8t+XkNTA/wBpPQeGExJA0noh7t64E0ueQ2phmsJGk6cvTmtnYFvwwWEZhNgIm1x4/wALLajakSATfynojKGEygCQYmNPzZeuhirKNieHjNmyy114/a79QPJL8dhMtw0gdeun0V6xGClwIEW238eYher8C+JTJjymfUapjHqZY2qf/hn5dBCbb8nOSpaOGc491pPkn7uBw4tMxPLRYp4GsG9zvRqNwButF691wv8AkzpenT8Dvs7xh9GmWVe6ItcLbE8ZfiSKVMGBYugwASfUqHgfDjIdUMZjrOax6c7qzVOHU6TJY4Tq4n5p2udFkZpqc9z7H9LoFiirZhnDA1oa5xER8xJdHST9VqMM23w3ZiBBmx6QIAXsJSE5nS+0TsTzHl91IKFMXaw5uht9kDk0lRE7DDeBPIn7FYUn9y0axPWSV5W5LUcbdTWGddkyx/A61JuZ7Tk3cLjz5JTTqA23XYQyQyK4uzlpRlF00Zo1iNvzmsNkkkmd4XoWwfAV9pO4y4DX0C9mUcrcNUoq+ezYrLVkBahhmNFJXyWLAvw7A17srzHea+TBPIAQQl/GOJ0qtqDPhtbM6DPpEiJtexS34l4GnPqt2UwlI6aKnvbbCyyOqMYYX8F0ngVPvNvNmCdZgRJ8/qqdwLAZ3iRLRr4nTxXTez2BaNGzuTeJtAHQe/gsr1XInUF4H9Fh43MeYSA35dPqjKVcEGBHXST91tmNhYD3Uj6jdIXONJGi7l4EfFuHF4zi9RoNps8a5HDbodj0JBWYapnIDDaOUGd97eHNWiq0QllTg7C5zsxYXG8eXpMJzTan2/jPomMmuGLatDKCPpv5rbh+IIeWiJe2082T9QT/APKmxlH4UXBYbd67gbZb6Rr7JFh+NtqVK1MCKuHqA5dy0FpDhbeSPPqn5OObG6L/AOZFllq05aQduW4OqrHEsBlLrGBMRqLb81YcPxilUYXsdN8sEHNIMEEeSj4s0ikYN+YHP89llY24yoUxzv4vtFRwj4/TB1nn+BOBigJBkGJ8Z5Jc2mDOx08z08lgREzmtBn/AAnHyNRe0ZtoF0mQLC53lD0296IBPKY05AhRYerkjLdpt+ckVXa0ljrzMGOW/wBlWgnY0wPDw4AlsRyMnW8iNf8AK87glMkmTECQLHncxKi4ZxZzKjg+IEFl9fwIp/Fe87ufMbxaY3QWpJleCapQaW5WtjkQN9lpQ4E0OzOc55Ox2vsIW+HxYfEG06G3SER/dEuhrZAtJsOVih/Los6C2sa0ARB0sPdKsVgA1zRd2Y6AgCebjyRYq6uOgGyF+I6GPNvmA6ch46q0EyhHV4XSnVo/+v8AI+i8oq9GTpK8iUvstRYK+Da5pYY00gHUclxnjf8ATPE0HDI012m+amDIjZzTce4XZazzNlM0GFbTauenfx6MKUN3LZ80vDgSHAggkEEQQRYgg7rAErs/FP6XUKz6ry+oHVHFwjLlaXGTAy3E9VQ+0P8ATnEYQFzYrU5F2A5hP7mXMdRK6TB6jhyPbfIvKDRW6dNSBixSPkeSnhPuQEga268Siv7CoQe4bCTzA8NUK6kW6qiyxl0ym5ETgiqDEKU/7N4L4lUE2ayHOP0Hr9Cq5sixwcmXxrdJIfcJwuRgaB3gJJ5kxaemiueA402nTyNHfME9YtbkheEcNM0zYBziSNbACJ8jPmEzxXBGF+dlo2At5Lj809825HR4I1ChtSrh7JEeS1zQOqX8NpFmcc4KIfiItG6Ta5G4x4N2knVaupDzXqTpAUzGqrKz4IPhBwLXCQeaTcR4LleX0hTNVzY74aKjmsjuh1pgGb8hOtn56IfFcIbUfTqkua6lOUtdFnRmBG4IEJnFklHpmZlyTxy3R/oUTsnxFrK1VlcFlR7yRNhmMNLfHuz1m2ivdag19ONfy0rmnG8MaOLqtc74gc7NJPeLaneEjQxMf+U4odoarGgNcHNtBIMzyNxfx5JmeBze+I9n0ssklmxeaYbjOHFjyWj0g+nkgq2GEF028b+nJPuDcVNefiBjXRLTHzRqCDrFj5rNfCBomBabcx0Q3JwdSF3kcHtmuSpsxwvAAB2J5c/ojMPixIP6dYEa/wAI/FcJbVbIkGNY36jdJjQ+G6CLg+RhHjKMwuPJY1fSFWxIP7YtlWC6rQGU94dRB+nKFBQvv18L8+Sc0Hh7Qx1yNCNQDzO/+FSXAz2A4bEfEN7GLQBBR9LMRJLmjYCCD7ShsVQ+Ce6A7zt1jZT8Re4tY9hJDIJA5bz0/wAKa5Buydz+8Kekiek6KcuDWljhLbeIjQhC1Blh+0DU89fyylo1c4j301tCq1R6jalhZaJuY2mF5YY4saB08V5V4I3FhaROkLL6U6Lb4a9MIO1M59SafBrRMarNbEMGputXv0sfutBTGoFuqNDElHdIs5WxHxnsdhMU0yxrHzIqMaGPB6273gZSLF/04bTaBRMndzj3jy2geSvbANlHXe0C5A9lR6nI1sTdfR72U+WcZrUnMcWmxaYtzVg4R2AOJYS92Q2M/ObzYienNWqhwSicS+rlB7rSBAcMxLhm8Yb9UywWNpjEupiQ80s+XbK18AxsZcfHyVseScXcCn6Vdsp7v6R0s0f3DrXIDBMeOaAZnZWDDdkaGGplrZjYm5J5k81Y/h7kzIiNv5QeNeM4J0G2lwry1GTLSnJ0O4dOsbuIFwXD/CdUJBBJJMkG7oFuQgNELfBYste7UgmIG3VaYOoC50uvfN1J59F4tAMtt6Jebts1MeKo0E4shjpg+mo1UT3tnx6KfD4ofK64OkrfEYMZh0QbQSMmnTI2MCIptstWM5Kb4KqCyOyDIsuplSupRotni6lMTmrKzx3soMQ8VAYcG5D1EyCOspTieFObTIcwNeBBdbK4jQgjn1V6iLLR9OSncWocVRWGqyYqj2kcwx2LIwzYMOa4gCNzydqN+lltwXH4wuc51QGkxgyNLdnTILomwHOLq5YjslQe55IIDolojKCARIBBAQtThJYMjO+2DDSNI1AOlxa8XTPu48n8w9+swTjtkv6ol4Oc7BUAMO57GdulvZA9psKC0OGxPh+SFjgfEPguNJxc5s90wW5QRMGdtRtonuN+G4hpLZcMwFs1v1N3slXCWOf4EW/ZyuD68f8ARRqBgj3kyNfVMaYIII5zOwHLmVtxbhrjUJbly2mBBJuhLttB5ef7YR7UkaEJD+hUbVaQRBAuDy6eyFbQ+G8/DmCLzpPTdL8OQ6YMEbkkeWqZYOuXgtPzb9QqVQQnbVGQtmW+pE6ygqwyE6FpEjUnNtfrssOwdSkQZhtyQdTykcuqgo4wPM6GdP8AH8KxFDX/APSDoMN0Gu1tLLCr2Mw7mvORuYf9yIOhFzzHuvKdiAODs6g4rUha4ho81vRHdWdFuzF2cGoC3svFy1J2CussqohR5tkL+huEv4safwKnxJLcpLgNTNgB1kiOsJiaYbHXVLOLtAyBwkGrRtsf+Rv+/Jejw7QWXVEnA+DmlRDDGfV2wBiA0dB7kk7qscfxowmMoVwC8Oc6jVcBlGV4bAvuCC4TyIsughtnEawqP2mwbagdSd3TUGZjjoyozSN5nXoSmMElHJ8ug7g3i48DypxMRH6mki9r/n1Vbfxl1WtVMkMpltMNGpdOZ7ieksHmgMRj316AeXBtZhNPENmA17PlqdA4DUbqPs5QYcPlZVa/EE56rRNpM5dLx3RZHWDapNoOs8G4/kunDqQy5iBm5oHGucXRF+azgsSGtGZ1nR6xBCnrDMQQQLJFxdmlF0SYYG1rhEuxBm9whGXMzCYfBkILVEza7PGsNluMYQo2sAUZCHzZSosMbiZU2aUvBhSU65CmwUsS8E76izTcsZ9+ay4iBCvYnPGavElKeL4xtEZnNcW/qLRZokXceSa/E2CGxmGbUY5jgSHAgjmCCD9UbFJKSsUy42k6OU9oOP1Mzod3CTAB66/ykuE7QVmV2Vg8l7LCb20ynpFlrx/hhw9d9I3yGx5tN2nzEJeuww44PHwuGYMYOLt9nZsJiWYjDis0EZmlxbu0iZuNpBhL8Rhi1ocB3SfMEfYqsdge0BY/+3eR8OpYTqHdD4T5q8V2HKab4N9QDtEWG/LoRquf1OF4MjXg6PQ590al2LKTGfNGbxgRNtJuJjms06waJaWg3GUAzFosbc5W7MHJLrRbXlvbTfXwRw4eHm7cgbaSf8H6pe0aikiJznCS8d2ARF9735fZLcfgNSCJE8reJCJq4Z9wzOWgaSIPOxi38arSpggJDxlcDprBgRmGvLorRdEuYjxBOYy5x0/TOy8iGcOfUuDAmBPdPjA8VlE3oHvOhOxkmYtKPpbcoSlp7osmmBqy0dAspToRzYuE0SVzCjZY33UzwChjUgmZt9F6ErF3GyZ7JA6IfG4MVGxJEQQ5vzNc0yCNpnmig8ZSQZC1w9QO0RV9nnH7AeEY4upnN87XOY//ALNMT0BEEDqk/GycjSBOV0+sAj0R+Pwz2VTUptzB4h7RAdacrhJAMEwehHJDYmuDRdIktJBFiA4QdRM2Kuu7GsU1W1nJu2lH4WKlpJZWYH7iziZa7Yw4HwtyS/heONKqyoJ7pBMbjceYsnHbbBuIp1ToCWHpm7wtoND6hVmi7ZdbpWsuBX/sZOWOydI64KYdTabxGdsXsb35eSxgcY5rmgj5zlF/t56pL2C4uSx1E6NuOeUm8coMf/XRNcaSKgixDg4fpGsiOWywM2L25uDNvTZ98S3YPCOAEw6EW8jwSmhxyTew2mCD0nmpa/FWQXWtf/YSDiNODlyERIm4H3lAVMX3yyDYSTt4IehxU1RaR9L8ltSwzpABi0ybmfBeUF5CJUMqceu6301QWDw2QmTMn9XPoj23sgzjT4IbPNKmidFA6xhbMfCF0UlHcrRu2kVt8FbseDpotiUeFGdnUkUnt32TdiA2pSZmeO6bgS0TGpiQfqVyitQLTBX0UQqD2+7Ftcw16ZLSxt2ASD3pkcjc/wALb0Os9t+3PoxM2Jp7kczoVixwc0wWkEHkQraf6kVC4F1NhG5EtfPjJEdI9FUqlAjUKOVt5MWPL/MrBQyOLuLO1cD4m3EU21BZrwP2mHCQQbzPTXpF1LjHBpLY20MjN1EiCPOy41geI1KJmm9zJ1yuifHY+YVsw39SHNDZpAxAdle5pdzc2xDf59MbL6dOMvhyjWxeoKvmXU1DlDGwNJIcDt80wZJ5DSNUtxlOk3KKj20zB7z3Nm27QZIB1mdkqq9v8PIyMdEEuzta6/7W+1+iqfFuPVMSMuVrKbJdDRc7A1HG7iBYeJjVVxaGbfy4RXLr7dQOifCeAPhvzMgZXATI5yvKsdkO1rKGH+HUqObDyWjLmhpANv8A1mWFE9DJSaRRayVcnUMTTyg+/gpsCQGdTdSOwweSHaQd9yl0mm8MBkaDz38VgpWjeSTW0Z0HGOfRRVm94ahbYRkb3U4Zv+aqqFcrUZAdSRNzHJF8OEA9UNiL+qLwrSEaPQtJ8o0x4lhG+xSUOaGZQIIEED92pnmTOqecQ+XzSCs/vuk2JtAjYanxCvDhUwn+pUV7tFwj4lF4I7rxAI0DtRfmDC5KWka2IsRyI1Xbq7AaDxUOUWIygG+8+S5T2swHwq7nNuyr3gRpmtmA87/+lvel5u4MW1kOpGOznExSrMqftOk5QdiHEbeNua6jxRrKgBBGVzQQ4aQdI9FxvCG0LpHAQK3D2tZPceWunUOnNDekEEeJR/UMfCmC0sqnQzqUAWCHExrvpynohq2JLKctP8rwJDbbHKdvEbbELepRgZTcDe2p+uqx+uzYg34JOGYjKwHXoBF+ieYXFNguOp6fRLMFggAI9eQPP83TCkMpIIk/miBOmMq6C7O0BM6Cw15fVGijlOv4EGXguaTqJNuhgoinVzHzQJRsg843XmOWxZMjdepMmRuNEKvBbpGhGU+KJov5rSkAdVrUYW+Cq47eUDlU1TDMl0Dxak91GoKZh+U5bAyeRnY6eaPoukStQwJqEuLMTNDmjk/ZThLMZWpsfThtCnFYaFzw58Axe/dn/qQkPbLgzMLin06ZJbY31bmE5esAi669g+FmnjatUDuV6TQ7o+kYHjma4/8Ax1XOv6jYhj8a6BdjGtJNszozSP8AyQPJbml1DnlTXVdGVkgsa/cpS8iBh50169F7+zdMfqmI6rY3oFuRFSpFxDWiSSAANSToArlxfsj/AGmCfmM1XCXcgACco97qyf0/7EMpMbiaomqZyjZg0nq489kV20oZgJu0y0/+hFvIrG1euvIoQ68/k0dLh3XJnGDWheU3EuEvo1Cx22h2cNiF5a8csWrTAPHXZ9FYivLy2QDFhuQNTC0GHBOfTn4r3w75iJd+bqSj3jpYfVcHuVcHVVRNluCFJC8BC22UJ8GbmtsAxMSATqocNWfSDWQ6p3oDpBhp0zXBgabnTW6I/tyTJUWKqkANaMxOwMT57AayiRl4KuHRrxjEEU3d8MgE5oBywNSDt0Sjs241aIc6SHlxaXANkOc4yBtIMxyK1p4Co0f81Qvgd7ZroMwG7D3O8osuyi1pmItBO48boqXFB4Rae5m2IcKQEga2JFvA7afdc87evIofI0NfVO05TBPdOx3tbVdLocPkd7L0l2awuY6zqq3xfgH91hqlKQx+eWXkSy19e6biyc0c1jyKUimqTcKicdwzosm3DOL1cO7NSeWmZI1a6P3NNjqguL8JfhqzqVQd5vLQgiQR0UNF02Oq6z45I/aZkHV+H8WbjcNnDQ1zSRUaNBYHMOhHNQ1q8AuBu1wdAkW2tHIe6qvYviPw6xpGza4yH/t+n6keat3EacBxiTEeIC53U4ViybfHg1dJl3KmHU8aXwQSJFxtCYUGl0OOv1hK+HEOpgkAFsNEC/jG+iO4NVqP1NgZ0ynks+S+jUixrUcAM23L89FHQrOEkti5iPr1uiKbW3Gp/wAoSrh4MkSdOViUNMsyTHV3NIy8pvtMKdjswkKPFtMNJsNDOtxpGh/hbcO+U7bHx6KJJNFbJKdS5jkiazLeSgwrAHH0U7jZDn2Abrk9gT3VMVHRHdC3KlKoozs7TmyN6qHaPsBTr96kRSeS5zycz88jxsZ3VxcFik1Hw5ZY3cWIzipLkqeB/pthmMbnL3vAuQcgJJnQfclMeH9l8PRfmALnTmBflLgYy2cGg6bJtVeg6mJvCs9Vll5Lw00H4CnVYEAWSnieE+KxzdCdNoRjKw5rJpz1QE3djsFs4Kc7AvpnKbxoTBsvK6OwsxIExGk6LyY9wPUHyFhsxbVSspQZUjaWi9VMLLGnK+CQNCjdfdQZ99Vq6vzVkhWUeTavW290HRDi8HLzAB1jc/nJbYhpyiNSQjmjQ7/bkjRVIomkCY1gy5jpfrpKBrVhlEiRbofEHZNMVAFr++pQ2HZ+4RbbbwXouhm7QtOKljyXM0iwGYEmxkdL+SXUaLy8PB7saQROW8RqdrppisGfhEgjKCfEzz67rathD8GdCGGAbFpjW28JhSolrgovbLDitQque2alMBzHAEEDMAWnm2Dp52XOKTu8Oq7JjsGAQJDw9pYW7Q4H5ui41iGhrzl0DrbmJ0XRenZLg4mTqYbcg+7NUQ7F0Q5waPiNMnmDIHmQB5rpPEWTf+PFcowtXLUY6PlcHWMEwQbHYrtFdzH0fiU3FzXtzAgWIOg5A/Qyg+pJ7oyJ0bqTRr2Yowwh0H+UybXbMNIgWsknBOLtaMrgQR7x+eygrVsrX3+ZxdpsbifZYrhbZvJlioOEEt3Pv1RIaC2T5pHwOoQwAj5ifaNfJHYgFrwcwylpgX+YeyHVSPPojxLSLPlzdiNj1sjKFmjZeYM2U6HeFs9veDVWTtkBOGYs1RC3p07BaVnSbILdsXmTtAAHgsRdRAFSAq26zNnHk1eV5iyQsALyfIGSBMS+6W13XTOuzWeSWOarR7G8NUa0wjsK/QEG/soqNJFYfDmZCuRkmmSupleUzqJOvsV5eAKYawoWq4Xv4eKkc9DhpI1SN2zXgqNKei9XbcFb06cNC8ymPREXAPJ9gWIqGw5GfRGUK1hzQ9VneUVOrfqY97K12DUVQbVPPU6cyoWgkbg8jY3CipvEsBBLnHXa1/SURQqSRO4JN50UtUSrRH8drAe4D03POZ30QnEapN4ufGIEXJ9tUdiGCZ9EpxdYiPS1tTuPNEg7YeP2J31YrMiwBiNvy647iqRzOn9x63ldjxNDK8E3MzzF4Ihcu49hPh4is0aCo6PAmQPddD6ZJJtGXr+GmB0X5myrR2e7YnD0zRqMz0nGRBhzJ1jmN45+Kp9F+V3QowiQtbLijljtkItuL3ROnjBsqUhWoulpBgjmP0kajf0UeErB2untsJVd/p5xQtr/AADdlUERyIBIPsrRjMM1jzA0MDw/zb3XN58ftZPbf7Gvo9R7i5LBw6iWgAncxy029UZRIy7WkKvcPxhyjXWB0B1/OiNpY3LRkTDp11ABj1SU42aaHFOrJsLc/BTUYcZhAYN0iesCellNRqEpaRDQya+y1Y260pBTNCEmxeaSRhosslqy4wsvKJ0IyVkZK0c5YehqlResH7VmMTUlQUKfNa1KimwusokVQWUdsSelRRVJsLZrLLYhHhFLliTtkb6sLyiebryrTJ+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304800" y="4495800"/>
            <a:ext cx="8458200" cy="1077218"/>
          </a:xfrm>
          <a:prstGeom prst="rect">
            <a:avLst/>
          </a:prstGeom>
          <a:ln>
            <a:noFill/>
          </a:ln>
        </p:spPr>
        <p:txBody>
          <a:bodyPr wrap="square">
            <a:spAutoFit/>
          </a:bodyPr>
          <a:lstStyle/>
          <a:p>
            <a:pPr algn="ctr"/>
            <a:r>
              <a:rPr lang="en-US" sz="3200" b="1" dirty="0" smtClean="0">
                <a:solidFill>
                  <a:schemeClr val="accent3">
                    <a:lumMod val="50000"/>
                  </a:schemeClr>
                </a:solidFill>
              </a:rPr>
              <a:t>Learn more about history at</a:t>
            </a:r>
          </a:p>
          <a:p>
            <a:pPr algn="ctr"/>
            <a:r>
              <a:rPr lang="en-US" sz="3200" b="1" dirty="0" smtClean="0">
                <a:solidFill>
                  <a:schemeClr val="accent3">
                    <a:lumMod val="50000"/>
                  </a:schemeClr>
                </a:solidFill>
              </a:rPr>
              <a:t>www.mrdowling.com</a:t>
            </a:r>
            <a:endParaRPr lang="en-US" sz="3200" dirty="0">
              <a:solidFill>
                <a:schemeClr val="accent3">
                  <a:lumMod val="50000"/>
                </a:schemeClr>
              </a:solidFill>
            </a:endParaRPr>
          </a:p>
        </p:txBody>
      </p:sp>
      <p:pic>
        <p:nvPicPr>
          <p:cNvPr id="13" name="Picture 12" descr="logotransparent.png"/>
          <p:cNvPicPr>
            <a:picLocks noChangeAspect="1"/>
          </p:cNvPicPr>
          <p:nvPr/>
        </p:nvPicPr>
        <p:blipFill>
          <a:blip r:embed="rId2" cstate="print"/>
          <a:stretch>
            <a:fillRect/>
          </a:stretch>
        </p:blipFill>
        <p:spPr>
          <a:xfrm>
            <a:off x="2590800" y="2590800"/>
            <a:ext cx="3898270" cy="1630526"/>
          </a:xfrm>
          <a:prstGeom prst="rect">
            <a:avLst/>
          </a:prstGeom>
        </p:spPr>
      </p:pic>
      <p:sp>
        <p:nvSpPr>
          <p:cNvPr id="15"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18" name="Rectangle 17"/>
          <p:cNvSpPr/>
          <p:nvPr/>
        </p:nvSpPr>
        <p:spPr>
          <a:xfrm>
            <a:off x="457200" y="685800"/>
            <a:ext cx="4572000" cy="1661993"/>
          </a:xfrm>
          <a:prstGeom prst="rect">
            <a:avLst/>
          </a:prstGeom>
        </p:spPr>
        <p:txBody>
          <a:bodyPr>
            <a:spAutoFit/>
          </a:bodyPr>
          <a:lstStyle/>
          <a:p>
            <a:pPr algn="ctr"/>
            <a:r>
              <a:rPr lang="en-US" sz="2400" b="1" dirty="0" smtClean="0">
                <a:solidFill>
                  <a:schemeClr val="accent3">
                    <a:lumMod val="50000"/>
                  </a:schemeClr>
                </a:solidFill>
              </a:rPr>
              <a:t>Music credit:</a:t>
            </a:r>
          </a:p>
          <a:p>
            <a:pPr algn="ctr"/>
            <a:r>
              <a:rPr lang="en-US" sz="2400" b="1" dirty="0" smtClean="0">
                <a:solidFill>
                  <a:schemeClr val="accent3">
                    <a:lumMod val="50000"/>
                  </a:schemeClr>
                </a:solidFill>
              </a:rPr>
              <a:t>Imagine Magenta by </a:t>
            </a:r>
            <a:br>
              <a:rPr lang="en-US" sz="2400" b="1" dirty="0" smtClean="0">
                <a:solidFill>
                  <a:schemeClr val="accent3">
                    <a:lumMod val="50000"/>
                  </a:schemeClr>
                </a:solidFill>
              </a:rPr>
            </a:br>
            <a:r>
              <a:rPr lang="en-US" sz="2400" b="1" dirty="0" smtClean="0">
                <a:solidFill>
                  <a:schemeClr val="accent3">
                    <a:lumMod val="50000"/>
                  </a:schemeClr>
                </a:solidFill>
              </a:rPr>
              <a:t>Dan-O at DanoSongs.com</a:t>
            </a:r>
          </a:p>
          <a:p>
            <a:pPr algn="ctr"/>
            <a:r>
              <a:rPr lang="en-US" sz="1500" b="1" dirty="0" smtClean="0">
                <a:solidFill>
                  <a:schemeClr val="accent3">
                    <a:lumMod val="50000"/>
                  </a:schemeClr>
                </a:solidFill>
              </a:rPr>
              <a:t>Licensed under Creative Commons: By Attribution 3.0</a:t>
            </a:r>
          </a:p>
          <a:p>
            <a:pPr algn="ctr"/>
            <a:r>
              <a:rPr lang="en-US" sz="1500" b="1" dirty="0" smtClean="0">
                <a:solidFill>
                  <a:schemeClr val="accent3">
                    <a:lumMod val="50000"/>
                  </a:schemeClr>
                </a:solidFill>
              </a:rPr>
              <a:t>http://creativecommons.org/licenses/by/3.0/</a:t>
            </a:r>
            <a:endParaRPr lang="en-US" sz="1500" b="1" dirty="0">
              <a:solidFill>
                <a:schemeClr val="accent3">
                  <a:lumMod val="50000"/>
                </a:schemeClr>
              </a:solidFill>
            </a:endParaRPr>
          </a:p>
        </p:txBody>
      </p:sp>
    </p:spTree>
  </p:cSld>
  <p:clrMapOvr>
    <a:masterClrMapping/>
  </p:clrMapOvr>
  <p:transition advClick="0" advTm="595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1066800" y="4343400"/>
            <a:ext cx="6705600" cy="2062103"/>
          </a:xfrm>
          <a:prstGeom prst="rect">
            <a:avLst/>
          </a:prstGeom>
        </p:spPr>
        <p:txBody>
          <a:bodyPr wrap="square">
            <a:spAutoFit/>
          </a:bodyPr>
          <a:lstStyle/>
          <a:p>
            <a:r>
              <a:rPr lang="en-US" sz="3200" b="1" dirty="0" smtClean="0">
                <a:solidFill>
                  <a:schemeClr val="accent3">
                    <a:lumMod val="75000"/>
                  </a:schemeClr>
                </a:solidFill>
              </a:rPr>
              <a:t>They searched the area for stone to make ballast.  </a:t>
            </a:r>
            <a:r>
              <a:rPr lang="en-US" sz="3200" b="1" dirty="0" smtClean="0"/>
              <a:t>Ballast is crushed rock placed around railroad tracks to drain water from the path of the train. </a:t>
            </a:r>
            <a:endParaRPr lang="en-US" sz="3200" b="1" dirty="0"/>
          </a:p>
        </p:txBody>
      </p:sp>
      <p:pic>
        <p:nvPicPr>
          <p:cNvPr id="14338" name="Picture 2"/>
          <p:cNvPicPr>
            <a:picLocks noChangeAspect="1" noChangeArrowheads="1"/>
          </p:cNvPicPr>
          <p:nvPr/>
        </p:nvPicPr>
        <p:blipFill>
          <a:blip r:embed="rId2" cstate="print"/>
          <a:srcRect/>
          <a:stretch>
            <a:fillRect/>
          </a:stretch>
        </p:blipFill>
        <p:spPr bwMode="auto">
          <a:xfrm>
            <a:off x="685800" y="533400"/>
            <a:ext cx="7469187" cy="3441700"/>
          </a:xfrm>
          <a:prstGeom prst="rect">
            <a:avLst/>
          </a:prstGeom>
          <a:noFill/>
          <a:ln w="9525">
            <a:noFill/>
            <a:miter lim="800000"/>
            <a:headEnd/>
            <a:tailEnd/>
          </a:ln>
          <a:effectLst/>
        </p:spPr>
      </p:pic>
    </p:spTree>
  </p:cSld>
  <p:clrMapOvr>
    <a:masterClrMapping/>
  </p:clrMapOvr>
  <p:transition advClick="0" advTm="5922">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04800" y="609600"/>
            <a:ext cx="8458200" cy="3539430"/>
          </a:xfrm>
          <a:prstGeom prst="rect">
            <a:avLst/>
          </a:prstGeom>
        </p:spPr>
        <p:txBody>
          <a:bodyPr wrap="square">
            <a:spAutoFit/>
          </a:bodyPr>
          <a:lstStyle/>
          <a:p>
            <a:r>
              <a:rPr lang="en-US" sz="3200" b="1" dirty="0" smtClean="0"/>
              <a:t>The engineers found bricks that seemed very old, but were formed exactly alike.  </a:t>
            </a:r>
            <a:r>
              <a:rPr lang="en-US" sz="3200" b="1" dirty="0" smtClean="0">
                <a:solidFill>
                  <a:schemeClr val="accent3">
                    <a:lumMod val="75000"/>
                  </a:schemeClr>
                </a:solidFill>
              </a:rPr>
              <a:t>The local people told the engineers of the ruins of an ancient city made of the same bricks.  The engineers soon realized that the bricks were part of one of the earliest advanced civilizations in history.</a:t>
            </a:r>
            <a:endParaRPr lang="en-US" sz="3200" b="1" dirty="0">
              <a:solidFill>
                <a:schemeClr val="accent3">
                  <a:lumMod val="75000"/>
                </a:schemeClr>
              </a:solidFill>
            </a:endParaRPr>
          </a:p>
        </p:txBody>
      </p:sp>
      <p:pic>
        <p:nvPicPr>
          <p:cNvPr id="12290" name="Picture 2" descr="A brick from Mohenjo-daro"/>
          <p:cNvPicPr>
            <a:picLocks noChangeAspect="1" noChangeArrowheads="1"/>
          </p:cNvPicPr>
          <p:nvPr/>
        </p:nvPicPr>
        <p:blipFill>
          <a:blip r:embed="rId2" cstate="print"/>
          <a:srcRect/>
          <a:stretch>
            <a:fillRect/>
          </a:stretch>
        </p:blipFill>
        <p:spPr bwMode="auto">
          <a:xfrm>
            <a:off x="2743200" y="3886200"/>
            <a:ext cx="4888302" cy="2286000"/>
          </a:xfrm>
          <a:prstGeom prst="rect">
            <a:avLst/>
          </a:prstGeom>
          <a:noFill/>
        </p:spPr>
      </p:pic>
    </p:spTree>
  </p:cSld>
  <p:clrMapOvr>
    <a:masterClrMapping/>
  </p:clrMapOvr>
  <p:transition advClick="0" advTm="545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04800" y="609600"/>
            <a:ext cx="8458200" cy="3539430"/>
          </a:xfrm>
          <a:prstGeom prst="rect">
            <a:avLst/>
          </a:prstGeom>
        </p:spPr>
        <p:txBody>
          <a:bodyPr wrap="square">
            <a:spAutoFit/>
          </a:bodyPr>
          <a:lstStyle/>
          <a:p>
            <a:r>
              <a:rPr lang="en-US" sz="3200" b="1" dirty="0" smtClean="0">
                <a:solidFill>
                  <a:schemeClr val="accent3">
                    <a:lumMod val="75000"/>
                  </a:schemeClr>
                </a:solidFill>
              </a:rPr>
              <a:t>The engineers found bricks that seemed very old, but were formed exactly alike.  </a:t>
            </a:r>
            <a:r>
              <a:rPr lang="en-US" sz="3200" b="1" dirty="0" smtClean="0"/>
              <a:t>The local people told the engineers of the ruins of an ancient city made of the same bricks.  </a:t>
            </a:r>
            <a:r>
              <a:rPr lang="en-US" sz="3200" b="1" dirty="0" smtClean="0">
                <a:solidFill>
                  <a:schemeClr val="accent3">
                    <a:lumMod val="75000"/>
                  </a:schemeClr>
                </a:solidFill>
              </a:rPr>
              <a:t>The engineers soon realized that the bricks were part of one of the earliest advanced civilizations in history.</a:t>
            </a:r>
            <a:endParaRPr lang="en-US" sz="3200" b="1" dirty="0">
              <a:solidFill>
                <a:schemeClr val="accent3">
                  <a:lumMod val="75000"/>
                </a:schemeClr>
              </a:solidFill>
            </a:endParaRPr>
          </a:p>
        </p:txBody>
      </p:sp>
      <p:pic>
        <p:nvPicPr>
          <p:cNvPr id="12290" name="Picture 2" descr="A brick from Mohenjo-daro"/>
          <p:cNvPicPr>
            <a:picLocks noChangeAspect="1" noChangeArrowheads="1"/>
          </p:cNvPicPr>
          <p:nvPr/>
        </p:nvPicPr>
        <p:blipFill>
          <a:blip r:embed="rId2" cstate="print"/>
          <a:srcRect/>
          <a:stretch>
            <a:fillRect/>
          </a:stretch>
        </p:blipFill>
        <p:spPr bwMode="auto">
          <a:xfrm>
            <a:off x="2743200" y="3886200"/>
            <a:ext cx="4888302" cy="2286000"/>
          </a:xfrm>
          <a:prstGeom prst="rect">
            <a:avLst/>
          </a:prstGeom>
          <a:noFill/>
        </p:spPr>
      </p:pic>
    </p:spTree>
  </p:cSld>
  <p:clrMapOvr>
    <a:masterClrMapping/>
  </p:clrMapOvr>
  <p:transition advClick="0" advTm="525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304800" y="609600"/>
            <a:ext cx="8458200" cy="3539430"/>
          </a:xfrm>
          <a:prstGeom prst="rect">
            <a:avLst/>
          </a:prstGeom>
        </p:spPr>
        <p:txBody>
          <a:bodyPr wrap="square">
            <a:spAutoFit/>
          </a:bodyPr>
          <a:lstStyle/>
          <a:p>
            <a:r>
              <a:rPr lang="en-US" sz="3200" b="1" dirty="0" smtClean="0">
                <a:solidFill>
                  <a:schemeClr val="accent3">
                    <a:lumMod val="75000"/>
                  </a:schemeClr>
                </a:solidFill>
              </a:rPr>
              <a:t>The engineers found bricks that seemed very old, but were formed exactly alike.  The local people told the engineers of the ruins of an ancient city made of the same bricks.  </a:t>
            </a:r>
            <a:r>
              <a:rPr lang="en-US" sz="3200" b="1" dirty="0" smtClean="0"/>
              <a:t>The engineers soon realized that the bricks were part of one of the earliest advanced civilizations in history.</a:t>
            </a:r>
            <a:endParaRPr lang="en-US" sz="3200" b="1" dirty="0"/>
          </a:p>
        </p:txBody>
      </p:sp>
      <p:pic>
        <p:nvPicPr>
          <p:cNvPr id="12290" name="Picture 2" descr="A brick from Mohenjo-daro"/>
          <p:cNvPicPr>
            <a:picLocks noChangeAspect="1" noChangeArrowheads="1"/>
          </p:cNvPicPr>
          <p:nvPr/>
        </p:nvPicPr>
        <p:blipFill>
          <a:blip r:embed="rId2" cstate="print"/>
          <a:srcRect/>
          <a:stretch>
            <a:fillRect/>
          </a:stretch>
        </p:blipFill>
        <p:spPr bwMode="auto">
          <a:xfrm>
            <a:off x="2743200" y="3886200"/>
            <a:ext cx="4888302" cy="2286000"/>
          </a:xfrm>
          <a:prstGeom prst="rect">
            <a:avLst/>
          </a:prstGeom>
          <a:noFill/>
        </p:spPr>
      </p:pic>
    </p:spTree>
  </p:cSld>
  <p:clrMapOvr>
    <a:masterClrMapping/>
  </p:clrMapOvr>
  <p:transition advClick="0" advTm="6796">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4648200" y="762000"/>
            <a:ext cx="3733800" cy="5509200"/>
          </a:xfrm>
          <a:prstGeom prst="rect">
            <a:avLst/>
          </a:prstGeom>
        </p:spPr>
        <p:txBody>
          <a:bodyPr wrap="square">
            <a:spAutoFit/>
          </a:bodyPr>
          <a:lstStyle/>
          <a:p>
            <a:r>
              <a:rPr lang="en-US" sz="3200" b="1" dirty="0" smtClean="0"/>
              <a:t>Archaeologists later discovered more than 1500 additional settlements along the banks of the Indus River.  </a:t>
            </a:r>
            <a:r>
              <a:rPr lang="en-US" sz="3200" b="1" dirty="0" smtClean="0">
                <a:solidFill>
                  <a:schemeClr val="accent3">
                    <a:lumMod val="75000"/>
                  </a:schemeClr>
                </a:solidFill>
              </a:rPr>
              <a:t>As with Mesopotamia and Egypt, the river’s silt provided the civilization with rich topsoil for farming.</a:t>
            </a:r>
            <a:endParaRPr lang="en-US" sz="3200" b="1" dirty="0">
              <a:solidFill>
                <a:schemeClr val="accent3">
                  <a:lumMod val="75000"/>
                </a:schemeClr>
              </a:solidFill>
            </a:endParaRPr>
          </a:p>
        </p:txBody>
      </p:sp>
      <p:pic>
        <p:nvPicPr>
          <p:cNvPr id="11265" name="Picture 1"/>
          <p:cNvPicPr>
            <a:picLocks noChangeAspect="1" noChangeArrowheads="1"/>
          </p:cNvPicPr>
          <p:nvPr/>
        </p:nvPicPr>
        <p:blipFill>
          <a:blip r:embed="rId2" cstate="print"/>
          <a:srcRect/>
          <a:stretch>
            <a:fillRect/>
          </a:stretch>
        </p:blipFill>
        <p:spPr bwMode="auto">
          <a:xfrm>
            <a:off x="0" y="457200"/>
            <a:ext cx="4345016" cy="6400801"/>
          </a:xfrm>
          <a:prstGeom prst="rect">
            <a:avLst/>
          </a:prstGeom>
          <a:noFill/>
          <a:ln w="9525">
            <a:noFill/>
            <a:miter lim="800000"/>
            <a:headEnd/>
            <a:tailEnd/>
          </a:ln>
          <a:effectLst/>
        </p:spPr>
      </p:pic>
    </p:spTree>
  </p:cSld>
  <p:clrMapOvr>
    <a:masterClrMapping/>
  </p:clrMapOvr>
  <p:transition advClick="0" advTm="7125">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380999"/>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Harappa and </a:t>
            </a:r>
            <a:r>
              <a:rPr kumimoji="0" lang="en-US" sz="2600" b="0" i="0" u="none" strike="noStrike" kern="1200" cap="none" spc="0" normalizeH="0" baseline="0" noProof="0" dirty="0" err="1" smtClean="0">
                <a:ln>
                  <a:noFill/>
                </a:ln>
                <a:solidFill>
                  <a:schemeClr val="accent3">
                    <a:lumMod val="50000"/>
                  </a:schemeClr>
                </a:solidFill>
                <a:effectLst/>
                <a:uLnTx/>
                <a:uFillTx/>
                <a:latin typeface="Arial Black" pitchFamily="34" charset="0"/>
                <a:ea typeface="+mj-ea"/>
                <a:cs typeface="+mj-cs"/>
              </a:rPr>
              <a:t>Mohenjo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t>
            </a:r>
            <a:r>
              <a:rPr kumimoji="0" lang="en-US" sz="2600" b="0" i="0" u="none" strike="noStrike" kern="1200" cap="none" spc="0" normalizeH="0" noProof="0" dirty="0" err="1" smtClean="0">
                <a:ln>
                  <a:noFill/>
                </a:ln>
                <a:solidFill>
                  <a:schemeClr val="accent3">
                    <a:lumMod val="50000"/>
                  </a:schemeClr>
                </a:solidFill>
                <a:effectLst/>
                <a:uLnTx/>
                <a:uFillTx/>
                <a:latin typeface="Arial Black" pitchFamily="34" charset="0"/>
                <a:ea typeface="+mj-ea"/>
                <a:cs typeface="+mj-cs"/>
              </a:rPr>
              <a:t>Daro</a:t>
            </a:r>
            <a:r>
              <a:rPr kumimoji="0" lang="en-US" sz="2600" b="0" i="0" u="none" strike="noStrike" kern="1200" cap="none" spc="0" normalizeH="0" noProof="0" dirty="0" smtClean="0">
                <a:ln>
                  <a:noFill/>
                </a:ln>
                <a:solidFill>
                  <a:schemeClr val="accent3">
                    <a:lumMod val="50000"/>
                  </a:schemeClr>
                </a:solidFill>
                <a:effectLst/>
                <a:uLnTx/>
                <a:uFillTx/>
                <a:latin typeface="Arial Black" pitchFamily="34" charset="0"/>
                <a:ea typeface="+mj-ea"/>
                <a:cs typeface="+mj-cs"/>
              </a:rPr>
              <a:t>                                  Ancient India</a:t>
            </a:r>
            <a:endParaRPr kumimoji="0" lang="en-US" sz="2600" b="0" i="0" u="none"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5" name="Rectangle 4"/>
          <p:cNvSpPr/>
          <p:nvPr/>
        </p:nvSpPr>
        <p:spPr>
          <a:xfrm>
            <a:off x="4648200" y="762000"/>
            <a:ext cx="3733800" cy="5509200"/>
          </a:xfrm>
          <a:prstGeom prst="rect">
            <a:avLst/>
          </a:prstGeom>
        </p:spPr>
        <p:txBody>
          <a:bodyPr wrap="square">
            <a:spAutoFit/>
          </a:bodyPr>
          <a:lstStyle/>
          <a:p>
            <a:r>
              <a:rPr lang="en-US" sz="3200" b="1" dirty="0" smtClean="0">
                <a:solidFill>
                  <a:schemeClr val="accent3">
                    <a:lumMod val="75000"/>
                  </a:schemeClr>
                </a:solidFill>
              </a:rPr>
              <a:t>Archaeologists later discovered more than 1500 additional settlements along the banks of the Indus River.  </a:t>
            </a:r>
            <a:r>
              <a:rPr lang="en-US" sz="3200" b="1" dirty="0" smtClean="0"/>
              <a:t>As with Mesopotamia and Egypt, the river’s silt provided the civilization with rich topsoil for farming.</a:t>
            </a:r>
            <a:endParaRPr lang="en-US" sz="3200" b="1" dirty="0"/>
          </a:p>
        </p:txBody>
      </p:sp>
      <p:pic>
        <p:nvPicPr>
          <p:cNvPr id="11265" name="Picture 1"/>
          <p:cNvPicPr>
            <a:picLocks noChangeAspect="1" noChangeArrowheads="1"/>
          </p:cNvPicPr>
          <p:nvPr/>
        </p:nvPicPr>
        <p:blipFill>
          <a:blip r:embed="rId2" cstate="print"/>
          <a:srcRect/>
          <a:stretch>
            <a:fillRect/>
          </a:stretch>
        </p:blipFill>
        <p:spPr bwMode="auto">
          <a:xfrm>
            <a:off x="0" y="457200"/>
            <a:ext cx="4345016" cy="6400801"/>
          </a:xfrm>
          <a:prstGeom prst="rect">
            <a:avLst/>
          </a:prstGeom>
          <a:noFill/>
          <a:ln w="9525">
            <a:noFill/>
            <a:miter lim="800000"/>
            <a:headEnd/>
            <a:tailEnd/>
          </a:ln>
          <a:effectLst/>
        </p:spPr>
      </p:pic>
    </p:spTree>
  </p:cSld>
  <p:clrMapOvr>
    <a:masterClrMapping/>
  </p:clrMapOvr>
  <p:transition advClick="0" advTm="7453">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3871</TotalTime>
  <Words>1677</Words>
  <Application>Microsoft Office PowerPoint</Application>
  <PresentationFormat>On-screen Show (4:3)</PresentationFormat>
  <Paragraphs>83</Paragraphs>
  <Slides>39</Slides>
  <Notes>0</Notes>
  <HiddenSlides>0</HiddenSlides>
  <MMClips>1</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mikedow</dc:creator>
  <cp:lastModifiedBy>mikedow1@gmail.com</cp:lastModifiedBy>
  <cp:revision>208</cp:revision>
  <dcterms:created xsi:type="dcterms:W3CDTF">2013-06-28T00:05:01Z</dcterms:created>
  <dcterms:modified xsi:type="dcterms:W3CDTF">2014-03-18T17:43:39Z</dcterms:modified>
</cp:coreProperties>
</file>