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3" r:id="rId3"/>
    <p:sldId id="307" r:id="rId4"/>
    <p:sldId id="330" r:id="rId5"/>
    <p:sldId id="331" r:id="rId6"/>
    <p:sldId id="332" r:id="rId7"/>
    <p:sldId id="308" r:id="rId8"/>
    <p:sldId id="334" r:id="rId9"/>
    <p:sldId id="309" r:id="rId10"/>
    <p:sldId id="328" r:id="rId11"/>
    <p:sldId id="329" r:id="rId12"/>
    <p:sldId id="318" r:id="rId13"/>
    <p:sldId id="325" r:id="rId14"/>
    <p:sldId id="326" r:id="rId15"/>
    <p:sldId id="327" r:id="rId16"/>
    <p:sldId id="315" r:id="rId17"/>
    <p:sldId id="312" r:id="rId18"/>
    <p:sldId id="324" r:id="rId19"/>
    <p:sldId id="322" r:id="rId20"/>
    <p:sldId id="323" r:id="rId21"/>
    <p:sldId id="314" r:id="rId22"/>
    <p:sldId id="319" r:id="rId23"/>
    <p:sldId id="320" r:id="rId24"/>
    <p:sldId id="321" r:id="rId25"/>
    <p:sldId id="30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008080"/>
    <a:srgbClr val="009999"/>
    <a:srgbClr val="00FFFF"/>
    <a:srgbClr val="3399FF"/>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336"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98D76F-ACBC-4A24-B509-819D809B43E4}" type="datetimeFigureOut">
              <a:rPr lang="en-US" smtClean="0"/>
              <a:pPr/>
              <a:t>3/22/2014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9F472-24F3-42FC-B927-A6C994A0146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98D76F-ACBC-4A24-B509-819D809B43E4}" type="datetimeFigureOut">
              <a:rPr lang="en-US" smtClean="0"/>
              <a:pPr/>
              <a:t>3/22/2014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9F472-24F3-42FC-B927-A6C994A014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98D76F-ACBC-4A24-B509-819D809B43E4}" type="datetimeFigureOut">
              <a:rPr lang="en-US" smtClean="0"/>
              <a:pPr/>
              <a:t>3/22/2014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9F472-24F3-42FC-B927-A6C994A014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98D76F-ACBC-4A24-B509-819D809B43E4}" type="datetimeFigureOut">
              <a:rPr lang="en-US" smtClean="0"/>
              <a:pPr/>
              <a:t>3/22/2014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9F472-24F3-42FC-B927-A6C994A014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98D76F-ACBC-4A24-B509-819D809B43E4}" type="datetimeFigureOut">
              <a:rPr lang="en-US" smtClean="0"/>
              <a:pPr/>
              <a:t>3/22/2014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9F472-24F3-42FC-B927-A6C994A0146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98D76F-ACBC-4A24-B509-819D809B43E4}" type="datetimeFigureOut">
              <a:rPr lang="en-US" smtClean="0"/>
              <a:pPr/>
              <a:t>3/22/2014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9F472-24F3-42FC-B927-A6C994A014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98D76F-ACBC-4A24-B509-819D809B43E4}" type="datetimeFigureOut">
              <a:rPr lang="en-US" smtClean="0"/>
              <a:pPr/>
              <a:t>3/22/2014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39F472-24F3-42FC-B927-A6C994A014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98D76F-ACBC-4A24-B509-819D809B43E4}" type="datetimeFigureOut">
              <a:rPr lang="en-US" smtClean="0"/>
              <a:pPr/>
              <a:t>3/22/2014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39F472-24F3-42FC-B927-A6C994A014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98D76F-ACBC-4A24-B509-819D809B43E4}" type="datetimeFigureOut">
              <a:rPr lang="en-US" smtClean="0"/>
              <a:pPr/>
              <a:t>3/22/2014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39F472-24F3-42FC-B927-A6C994A014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98D76F-ACBC-4A24-B509-819D809B43E4}" type="datetimeFigureOut">
              <a:rPr lang="en-US" smtClean="0"/>
              <a:pPr/>
              <a:t>3/22/2014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9F472-24F3-42FC-B927-A6C994A014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98D76F-ACBC-4A24-B509-819D809B43E4}" type="datetimeFigureOut">
              <a:rPr lang="en-US" smtClean="0"/>
              <a:pPr/>
              <a:t>3/22/2014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9F472-24F3-42FC-B927-A6C994A0146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FFFF">
            <a:alpha val="27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98D76F-ACBC-4A24-B509-819D809B43E4}" type="datetimeFigureOut">
              <a:rPr lang="en-US" smtClean="0"/>
              <a:pPr/>
              <a:t>3/22/2014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39F472-24F3-42FC-B927-A6C994A014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C:\mrdowling\audio\612-aryans.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The Aryans                                                                                                Ancient India</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609600" y="1450032"/>
            <a:ext cx="46482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000" b="1" dirty="0" smtClean="0">
                <a:latin typeface="Arial" pitchFamily="34" charset="0"/>
                <a:ea typeface="Adobe Gothic Std B" pitchFamily="34" charset="-128"/>
                <a:cs typeface="Arial" pitchFamily="34" charset="0"/>
              </a:rPr>
              <a:t>The </a:t>
            </a:r>
            <a:r>
              <a:rPr lang="en-US" sz="3000" b="1" dirty="0" smtClean="0">
                <a:latin typeface="Arial" pitchFamily="34" charset="0"/>
                <a:ea typeface="Adobe Gothic Std B" pitchFamily="34" charset="-128"/>
                <a:cs typeface="Arial" pitchFamily="34" charset="0"/>
              </a:rPr>
              <a:t>Aryans were warriors that first appeared in northern India about 1500</a:t>
            </a:r>
            <a:r>
              <a:rPr lang="en-US" sz="2200" b="1" dirty="0" smtClean="0">
                <a:latin typeface="Arial" pitchFamily="34" charset="0"/>
                <a:ea typeface="Adobe Gothic Std B" pitchFamily="34" charset="-128"/>
                <a:cs typeface="Arial" pitchFamily="34" charset="0"/>
              </a:rPr>
              <a:t>BCE</a:t>
            </a:r>
            <a:r>
              <a:rPr lang="en-US" sz="3000" b="1" dirty="0" smtClean="0">
                <a:latin typeface="Arial" pitchFamily="34" charset="0"/>
                <a:ea typeface="Adobe Gothic Std B" pitchFamily="34" charset="-128"/>
                <a:cs typeface="Arial" pitchFamily="34" charset="0"/>
              </a:rPr>
              <a:t>.  </a:t>
            </a:r>
            <a:r>
              <a:rPr lang="en-US" sz="3000" b="1" dirty="0" smtClean="0">
                <a:solidFill>
                  <a:srgbClr val="008080"/>
                </a:solidFill>
                <a:latin typeface="Arial" pitchFamily="34" charset="0"/>
                <a:ea typeface="Adobe Gothic Std B" pitchFamily="34" charset="-128"/>
                <a:cs typeface="Arial" pitchFamily="34" charset="0"/>
              </a:rPr>
              <a:t>Most Aryans were nomadic cattle herders, who </a:t>
            </a:r>
            <a:r>
              <a:rPr lang="en-US" sz="3000" b="1" dirty="0" smtClean="0">
                <a:solidFill>
                  <a:srgbClr val="008080"/>
                </a:solidFill>
                <a:latin typeface="Arial" pitchFamily="34" charset="0"/>
                <a:ea typeface="Adobe Gothic Std B" pitchFamily="34" charset="-128"/>
                <a:cs typeface="Arial" pitchFamily="34" charset="0"/>
              </a:rPr>
              <a:t>occasionally </a:t>
            </a:r>
            <a:r>
              <a:rPr lang="en-US" sz="3000" b="1" dirty="0" smtClean="0">
                <a:solidFill>
                  <a:srgbClr val="008080"/>
                </a:solidFill>
                <a:latin typeface="Arial" pitchFamily="34" charset="0"/>
                <a:ea typeface="Adobe Gothic Std B" pitchFamily="34" charset="-128"/>
                <a:cs typeface="Arial" pitchFamily="34" charset="0"/>
              </a:rPr>
              <a:t>practiced slash-and-burn agriculture. </a:t>
            </a:r>
            <a:endParaRPr lang="en-US" sz="3000" b="1" dirty="0">
              <a:solidFill>
                <a:srgbClr val="008080"/>
              </a:solidFill>
              <a:latin typeface="Arial" pitchFamily="34" charset="0"/>
              <a:ea typeface="Adobe Gothic Std B" pitchFamily="34" charset="-128"/>
              <a:cs typeface="Arial" pitchFamily="34" charset="0"/>
            </a:endParaRPr>
          </a:p>
        </p:txBody>
      </p:sp>
      <p:pic>
        <p:nvPicPr>
          <p:cNvPr id="10243" name="Picture 3"/>
          <p:cNvPicPr>
            <a:picLocks noChangeAspect="1" noChangeArrowheads="1"/>
          </p:cNvPicPr>
          <p:nvPr/>
        </p:nvPicPr>
        <p:blipFill>
          <a:blip r:embed="rId3" cstate="print"/>
          <a:srcRect/>
          <a:stretch>
            <a:fillRect/>
          </a:stretch>
        </p:blipFill>
        <p:spPr bwMode="auto">
          <a:xfrm>
            <a:off x="5410200" y="1143000"/>
            <a:ext cx="3289300" cy="5106987"/>
          </a:xfrm>
          <a:prstGeom prst="rect">
            <a:avLst/>
          </a:prstGeom>
          <a:noFill/>
          <a:ln w="9525">
            <a:noFill/>
            <a:miter lim="800000"/>
            <a:headEnd/>
            <a:tailEnd/>
          </a:ln>
          <a:effectLst/>
        </p:spPr>
      </p:pic>
      <p:pic>
        <p:nvPicPr>
          <p:cNvPr id="8" name="612-aryans.mp3">
            <a:hlinkClick r:id="" action="ppaction://media"/>
          </p:cNvPr>
          <p:cNvPicPr>
            <a:picLocks noRot="1" noChangeAspect="1"/>
          </p:cNvPicPr>
          <p:nvPr>
            <a:audioFile r:link="rId1"/>
          </p:nvPr>
        </p:nvPicPr>
        <p:blipFill>
          <a:blip r:embed="rId4" cstate="print"/>
          <a:stretch>
            <a:fillRect/>
          </a:stretch>
        </p:blipFill>
        <p:spPr>
          <a:xfrm>
            <a:off x="9525000" y="3048000"/>
            <a:ext cx="244475" cy="244475"/>
          </a:xfrm>
          <a:prstGeom prst="rect">
            <a:avLst/>
          </a:prstGeom>
        </p:spPr>
      </p:pic>
    </p:spTree>
  </p:cSld>
  <p:clrMapOvr>
    <a:masterClrMapping/>
  </p:clrMapOvr>
  <p:transition advTm="1001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2000"/>
                                        <p:tgtEl>
                                          <p:spTgt spid="10243"/>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1"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The Aryans                                                                                                Ancient India</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381000" y="685800"/>
            <a:ext cx="8763000" cy="63555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900" b="1" dirty="0" smtClean="0">
                <a:solidFill>
                  <a:srgbClr val="008080"/>
                </a:solidFill>
                <a:latin typeface="Arial" pitchFamily="34" charset="0"/>
                <a:ea typeface="Adobe Gothic Std B" pitchFamily="34" charset="-128"/>
                <a:cs typeface="Arial" pitchFamily="34" charset="0"/>
              </a:rPr>
              <a:t>The Aryans were skilled warriors.  Their experience as cattle herders made them able horsemen.  </a:t>
            </a:r>
            <a:r>
              <a:rPr lang="en-US" sz="2900" b="1" dirty="0" smtClean="0">
                <a:latin typeface="Arial" pitchFamily="34" charset="0"/>
                <a:ea typeface="Adobe Gothic Std B" pitchFamily="34" charset="-128"/>
                <a:cs typeface="Arial" pitchFamily="34" charset="0"/>
              </a:rPr>
              <a:t>Like the Assyrians of Mesopotamia, the Aryans built chariots with </a:t>
            </a:r>
            <a:r>
              <a:rPr lang="en-US" sz="2900" b="1" dirty="0" smtClean="0">
                <a:latin typeface="Arial" pitchFamily="34" charset="0"/>
                <a:ea typeface="Adobe Gothic Std B" pitchFamily="34" charset="-128"/>
                <a:cs typeface="Arial" pitchFamily="34" charset="0"/>
              </a:rPr>
              <a:t>spoke </a:t>
            </a:r>
            <a:r>
              <a:rPr lang="en-US" sz="2900" b="1" dirty="0" smtClean="0">
                <a:latin typeface="Arial" pitchFamily="34" charset="0"/>
                <a:ea typeface="Adobe Gothic Std B" pitchFamily="34" charset="-128"/>
                <a:cs typeface="Arial" pitchFamily="34" charset="0"/>
              </a:rPr>
              <a:t>wheels, which were faster and easier to control than chariots with solid wheels. </a:t>
            </a:r>
            <a:r>
              <a:rPr lang="en-US" sz="2900" b="1" dirty="0" smtClean="0">
                <a:solidFill>
                  <a:srgbClr val="008080"/>
                </a:solidFill>
                <a:latin typeface="Arial" pitchFamily="34" charset="0"/>
                <a:ea typeface="Adobe Gothic Std B" pitchFamily="34" charset="-128"/>
                <a:cs typeface="Arial" pitchFamily="34" charset="0"/>
              </a:rPr>
              <a:t>Their military skills </a:t>
            </a:r>
            <a:r>
              <a:rPr lang="en-US" sz="2900" b="1" dirty="0" smtClean="0">
                <a:solidFill>
                  <a:srgbClr val="008080"/>
                </a:solidFill>
                <a:latin typeface="Arial" pitchFamily="34" charset="0"/>
                <a:ea typeface="Adobe Gothic Std B" pitchFamily="34" charset="-128"/>
                <a:cs typeface="Arial" pitchFamily="34" charset="0"/>
              </a:rPr>
              <a:t/>
            </a:r>
            <a:br>
              <a:rPr lang="en-US" sz="2900" b="1" dirty="0" smtClean="0">
                <a:solidFill>
                  <a:srgbClr val="008080"/>
                </a:solidFill>
                <a:latin typeface="Arial" pitchFamily="34" charset="0"/>
                <a:ea typeface="Adobe Gothic Std B" pitchFamily="34" charset="-128"/>
                <a:cs typeface="Arial" pitchFamily="34" charset="0"/>
              </a:rPr>
            </a:br>
            <a:r>
              <a:rPr lang="en-US" sz="2900" b="1" dirty="0" smtClean="0">
                <a:solidFill>
                  <a:srgbClr val="008080"/>
                </a:solidFill>
                <a:latin typeface="Arial" pitchFamily="34" charset="0"/>
                <a:ea typeface="Adobe Gothic Std B" pitchFamily="34" charset="-128"/>
                <a:cs typeface="Arial" pitchFamily="34" charset="0"/>
              </a:rPr>
              <a:t>allowed </a:t>
            </a:r>
            <a:r>
              <a:rPr lang="en-US" sz="2900" b="1" dirty="0" smtClean="0">
                <a:solidFill>
                  <a:srgbClr val="008080"/>
                </a:solidFill>
                <a:latin typeface="Arial" pitchFamily="34" charset="0"/>
                <a:ea typeface="Adobe Gothic Std B" pitchFamily="34" charset="-128"/>
                <a:cs typeface="Arial" pitchFamily="34" charset="0"/>
              </a:rPr>
              <a:t>bands of </a:t>
            </a:r>
            <a:r>
              <a:rPr lang="en-US" sz="2900" b="1" dirty="0" smtClean="0">
                <a:solidFill>
                  <a:srgbClr val="008080"/>
                </a:solidFill>
                <a:latin typeface="Arial" pitchFamily="34" charset="0"/>
                <a:ea typeface="Adobe Gothic Std B" pitchFamily="34" charset="-128"/>
                <a:cs typeface="Arial" pitchFamily="34" charset="0"/>
              </a:rPr>
              <a:t/>
            </a:r>
            <a:br>
              <a:rPr lang="en-US" sz="2900" b="1" dirty="0" smtClean="0">
                <a:solidFill>
                  <a:srgbClr val="008080"/>
                </a:solidFill>
                <a:latin typeface="Arial" pitchFamily="34" charset="0"/>
                <a:ea typeface="Adobe Gothic Std B" pitchFamily="34" charset="-128"/>
                <a:cs typeface="Arial" pitchFamily="34" charset="0"/>
              </a:rPr>
            </a:br>
            <a:r>
              <a:rPr lang="en-US" sz="2900" b="1" dirty="0" smtClean="0">
                <a:solidFill>
                  <a:srgbClr val="008080"/>
                </a:solidFill>
                <a:latin typeface="Arial" pitchFamily="34" charset="0"/>
                <a:ea typeface="Adobe Gothic Std B" pitchFamily="34" charset="-128"/>
                <a:cs typeface="Arial" pitchFamily="34" charset="0"/>
              </a:rPr>
              <a:t>Aryans </a:t>
            </a:r>
            <a:r>
              <a:rPr lang="en-US" sz="2900" b="1" dirty="0" smtClean="0">
                <a:solidFill>
                  <a:srgbClr val="008080"/>
                </a:solidFill>
                <a:latin typeface="Arial" pitchFamily="34" charset="0"/>
                <a:ea typeface="Adobe Gothic Std B" pitchFamily="34" charset="-128"/>
                <a:cs typeface="Arial" pitchFamily="34" charset="0"/>
              </a:rPr>
              <a:t>to subjugate </a:t>
            </a:r>
            <a:r>
              <a:rPr lang="en-US" sz="2900" b="1" dirty="0" smtClean="0">
                <a:solidFill>
                  <a:srgbClr val="008080"/>
                </a:solidFill>
                <a:latin typeface="Arial" pitchFamily="34" charset="0"/>
                <a:ea typeface="Adobe Gothic Std B" pitchFamily="34" charset="-128"/>
                <a:cs typeface="Arial" pitchFamily="34" charset="0"/>
              </a:rPr>
              <a:t/>
            </a:r>
            <a:br>
              <a:rPr lang="en-US" sz="2900" b="1" dirty="0" smtClean="0">
                <a:solidFill>
                  <a:srgbClr val="008080"/>
                </a:solidFill>
                <a:latin typeface="Arial" pitchFamily="34" charset="0"/>
                <a:ea typeface="Adobe Gothic Std B" pitchFamily="34" charset="-128"/>
                <a:cs typeface="Arial" pitchFamily="34" charset="0"/>
              </a:rPr>
            </a:br>
            <a:r>
              <a:rPr lang="en-US" sz="2900" b="1" dirty="0" smtClean="0">
                <a:solidFill>
                  <a:srgbClr val="008080"/>
                </a:solidFill>
                <a:latin typeface="Arial" pitchFamily="34" charset="0"/>
                <a:ea typeface="Adobe Gothic Std B" pitchFamily="34" charset="-128"/>
                <a:cs typeface="Arial" pitchFamily="34" charset="0"/>
              </a:rPr>
              <a:t>the </a:t>
            </a:r>
            <a:r>
              <a:rPr lang="en-US" sz="2900" b="1" dirty="0" smtClean="0">
                <a:solidFill>
                  <a:srgbClr val="008080"/>
                </a:solidFill>
                <a:latin typeface="Arial" pitchFamily="34" charset="0"/>
                <a:ea typeface="Adobe Gothic Std B" pitchFamily="34" charset="-128"/>
                <a:cs typeface="Arial" pitchFamily="34" charset="0"/>
              </a:rPr>
              <a:t>native Dravidian </a:t>
            </a:r>
            <a:r>
              <a:rPr lang="en-US" sz="2900" b="1" dirty="0" smtClean="0">
                <a:solidFill>
                  <a:srgbClr val="008080"/>
                </a:solidFill>
                <a:latin typeface="Arial" pitchFamily="34" charset="0"/>
                <a:ea typeface="Adobe Gothic Std B" pitchFamily="34" charset="-128"/>
                <a:cs typeface="Arial" pitchFamily="34" charset="0"/>
              </a:rPr>
              <a:t/>
            </a:r>
            <a:br>
              <a:rPr lang="en-US" sz="2900" b="1" dirty="0" smtClean="0">
                <a:solidFill>
                  <a:srgbClr val="008080"/>
                </a:solidFill>
                <a:latin typeface="Arial" pitchFamily="34" charset="0"/>
                <a:ea typeface="Adobe Gothic Std B" pitchFamily="34" charset="-128"/>
                <a:cs typeface="Arial" pitchFamily="34" charset="0"/>
              </a:rPr>
            </a:br>
            <a:r>
              <a:rPr lang="en-US" sz="2900" b="1" dirty="0" smtClean="0">
                <a:solidFill>
                  <a:srgbClr val="008080"/>
                </a:solidFill>
                <a:latin typeface="Arial" pitchFamily="34" charset="0"/>
                <a:ea typeface="Adobe Gothic Std B" pitchFamily="34" charset="-128"/>
                <a:cs typeface="Arial" pitchFamily="34" charset="0"/>
              </a:rPr>
              <a:t>people </a:t>
            </a:r>
            <a:r>
              <a:rPr lang="en-US" sz="2900" b="1" dirty="0" smtClean="0">
                <a:solidFill>
                  <a:srgbClr val="008080"/>
                </a:solidFill>
                <a:latin typeface="Arial" pitchFamily="34" charset="0"/>
                <a:ea typeface="Adobe Gothic Std B" pitchFamily="34" charset="-128"/>
                <a:cs typeface="Arial" pitchFamily="34" charset="0"/>
              </a:rPr>
              <a:t>and to spread </a:t>
            </a:r>
            <a:r>
              <a:rPr lang="en-US" sz="2900" b="1" dirty="0" smtClean="0">
                <a:solidFill>
                  <a:srgbClr val="008080"/>
                </a:solidFill>
                <a:latin typeface="Arial" pitchFamily="34" charset="0"/>
                <a:ea typeface="Adobe Gothic Std B" pitchFamily="34" charset="-128"/>
                <a:cs typeface="Arial" pitchFamily="34" charset="0"/>
              </a:rPr>
              <a:t/>
            </a:r>
            <a:br>
              <a:rPr lang="en-US" sz="2900" b="1" dirty="0" smtClean="0">
                <a:solidFill>
                  <a:srgbClr val="008080"/>
                </a:solidFill>
                <a:latin typeface="Arial" pitchFamily="34" charset="0"/>
                <a:ea typeface="Adobe Gothic Std B" pitchFamily="34" charset="-128"/>
                <a:cs typeface="Arial" pitchFamily="34" charset="0"/>
              </a:rPr>
            </a:br>
            <a:r>
              <a:rPr lang="en-US" sz="2900" b="1" dirty="0" smtClean="0">
                <a:solidFill>
                  <a:srgbClr val="008080"/>
                </a:solidFill>
                <a:latin typeface="Arial" pitchFamily="34" charset="0"/>
                <a:ea typeface="Adobe Gothic Std B" pitchFamily="34" charset="-128"/>
                <a:cs typeface="Arial" pitchFamily="34" charset="0"/>
              </a:rPr>
              <a:t>their </a:t>
            </a:r>
            <a:r>
              <a:rPr lang="en-US" sz="2900" b="1" dirty="0" smtClean="0">
                <a:solidFill>
                  <a:srgbClr val="008080"/>
                </a:solidFill>
                <a:latin typeface="Arial" pitchFamily="34" charset="0"/>
                <a:ea typeface="Adobe Gothic Std B" pitchFamily="34" charset="-128"/>
                <a:cs typeface="Arial" pitchFamily="34" charset="0"/>
              </a:rPr>
              <a:t>language and </a:t>
            </a:r>
            <a:r>
              <a:rPr lang="en-US" sz="2900" b="1" dirty="0" smtClean="0">
                <a:solidFill>
                  <a:srgbClr val="008080"/>
                </a:solidFill>
                <a:latin typeface="Arial" pitchFamily="34" charset="0"/>
                <a:ea typeface="Adobe Gothic Std B" pitchFamily="34" charset="-128"/>
                <a:cs typeface="Arial" pitchFamily="34" charset="0"/>
              </a:rPr>
              <a:t/>
            </a:r>
            <a:br>
              <a:rPr lang="en-US" sz="2900" b="1" dirty="0" smtClean="0">
                <a:solidFill>
                  <a:srgbClr val="008080"/>
                </a:solidFill>
                <a:latin typeface="Arial" pitchFamily="34" charset="0"/>
                <a:ea typeface="Adobe Gothic Std B" pitchFamily="34" charset="-128"/>
                <a:cs typeface="Arial" pitchFamily="34" charset="0"/>
              </a:rPr>
            </a:br>
            <a:r>
              <a:rPr lang="en-US" sz="2900" b="1" dirty="0" smtClean="0">
                <a:solidFill>
                  <a:srgbClr val="008080"/>
                </a:solidFill>
                <a:latin typeface="Arial" pitchFamily="34" charset="0"/>
                <a:ea typeface="Adobe Gothic Std B" pitchFamily="34" charset="-128"/>
                <a:cs typeface="Arial" pitchFamily="34" charset="0"/>
              </a:rPr>
              <a:t>culture </a:t>
            </a:r>
            <a:r>
              <a:rPr lang="en-US" sz="2900" b="1" dirty="0" smtClean="0">
                <a:solidFill>
                  <a:srgbClr val="008080"/>
                </a:solidFill>
                <a:latin typeface="Arial" pitchFamily="34" charset="0"/>
                <a:ea typeface="Adobe Gothic Std B" pitchFamily="34" charset="-128"/>
                <a:cs typeface="Arial" pitchFamily="34" charset="0"/>
              </a:rPr>
              <a:t>to most of the </a:t>
            </a:r>
            <a:r>
              <a:rPr lang="en-US" sz="2900" b="1" dirty="0" smtClean="0">
                <a:solidFill>
                  <a:srgbClr val="008080"/>
                </a:solidFill>
                <a:latin typeface="Arial" pitchFamily="34" charset="0"/>
                <a:ea typeface="Adobe Gothic Std B" pitchFamily="34" charset="-128"/>
                <a:cs typeface="Arial" pitchFamily="34" charset="0"/>
              </a:rPr>
              <a:t/>
            </a:r>
            <a:br>
              <a:rPr lang="en-US" sz="2900" b="1" dirty="0" smtClean="0">
                <a:solidFill>
                  <a:srgbClr val="008080"/>
                </a:solidFill>
                <a:latin typeface="Arial" pitchFamily="34" charset="0"/>
                <a:ea typeface="Adobe Gothic Std B" pitchFamily="34" charset="-128"/>
                <a:cs typeface="Arial" pitchFamily="34" charset="0"/>
              </a:rPr>
            </a:br>
            <a:r>
              <a:rPr lang="en-US" sz="2900" b="1" dirty="0" smtClean="0">
                <a:solidFill>
                  <a:srgbClr val="008080"/>
                </a:solidFill>
                <a:latin typeface="Arial" pitchFamily="34" charset="0"/>
                <a:ea typeface="Adobe Gothic Std B" pitchFamily="34" charset="-128"/>
                <a:cs typeface="Arial" pitchFamily="34" charset="0"/>
              </a:rPr>
              <a:t>subcontinent</a:t>
            </a:r>
            <a:r>
              <a:rPr lang="en-US" sz="2900" b="1" dirty="0" smtClean="0">
                <a:solidFill>
                  <a:srgbClr val="008080"/>
                </a:solidFill>
                <a:latin typeface="Arial" pitchFamily="34" charset="0"/>
                <a:ea typeface="Adobe Gothic Std B" pitchFamily="34" charset="-128"/>
                <a:cs typeface="Arial" pitchFamily="34" charset="0"/>
              </a:rPr>
              <a:t>.</a:t>
            </a:r>
          </a:p>
          <a:p>
            <a:pPr fontAlgn="base">
              <a:spcBef>
                <a:spcPct val="0"/>
              </a:spcBef>
              <a:spcAft>
                <a:spcPct val="0"/>
              </a:spcAft>
            </a:pPr>
            <a:endParaRPr lang="en-US" sz="3000" b="1" dirty="0">
              <a:solidFill>
                <a:srgbClr val="008080"/>
              </a:solidFill>
              <a:latin typeface="Arial" pitchFamily="34" charset="0"/>
              <a:ea typeface="Adobe Gothic Std B" pitchFamily="34" charset="-128"/>
              <a:cs typeface="Arial" pitchFamily="34" charset="0"/>
            </a:endParaRPr>
          </a:p>
        </p:txBody>
      </p:sp>
      <p:pic>
        <p:nvPicPr>
          <p:cNvPr id="5" name="Picture 3"/>
          <p:cNvPicPr>
            <a:picLocks noChangeAspect="1" noChangeArrowheads="1"/>
          </p:cNvPicPr>
          <p:nvPr/>
        </p:nvPicPr>
        <p:blipFill>
          <a:blip r:embed="rId2" cstate="print"/>
          <a:srcRect/>
          <a:stretch>
            <a:fillRect/>
          </a:stretch>
        </p:blipFill>
        <p:spPr bwMode="auto">
          <a:xfrm>
            <a:off x="4495800" y="3505200"/>
            <a:ext cx="4226256" cy="3001025"/>
          </a:xfrm>
          <a:prstGeom prst="rect">
            <a:avLst/>
          </a:prstGeom>
          <a:noFill/>
          <a:ln w="9525">
            <a:noFill/>
            <a:miter lim="800000"/>
            <a:headEnd/>
            <a:tailEnd/>
          </a:ln>
          <a:effectLst>
            <a:outerShdw blurRad="50800" dist="76200" dir="13140000" algn="ctr" rotWithShape="0">
              <a:schemeClr val="accent5">
                <a:lumMod val="75000"/>
              </a:schemeClr>
            </a:outerShdw>
          </a:effectLst>
        </p:spPr>
      </p:pic>
    </p:spTree>
  </p:cSld>
  <p:clrMapOvr>
    <a:masterClrMapping/>
  </p:clrMapOvr>
  <p:transition advTm="10468">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The Aryans                                                                                                Ancient India</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381000" y="685800"/>
            <a:ext cx="8763000" cy="63555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900" b="1" dirty="0" smtClean="0">
                <a:solidFill>
                  <a:srgbClr val="008080"/>
                </a:solidFill>
                <a:latin typeface="Arial" pitchFamily="34" charset="0"/>
                <a:ea typeface="Adobe Gothic Std B" pitchFamily="34" charset="-128"/>
                <a:cs typeface="Arial" pitchFamily="34" charset="0"/>
              </a:rPr>
              <a:t>The Aryans were skilled warriors.  Their experience as cattle herders made them able horsemen.  Like the Assyrians of Mesopotamia, the Aryans built chariots with </a:t>
            </a:r>
            <a:r>
              <a:rPr lang="en-US" sz="2900" b="1" dirty="0" smtClean="0">
                <a:solidFill>
                  <a:srgbClr val="008080"/>
                </a:solidFill>
                <a:latin typeface="Arial" pitchFamily="34" charset="0"/>
                <a:ea typeface="Adobe Gothic Std B" pitchFamily="34" charset="-128"/>
                <a:cs typeface="Arial" pitchFamily="34" charset="0"/>
              </a:rPr>
              <a:t>spoke </a:t>
            </a:r>
            <a:r>
              <a:rPr lang="en-US" sz="2900" b="1" dirty="0" smtClean="0">
                <a:solidFill>
                  <a:srgbClr val="008080"/>
                </a:solidFill>
                <a:latin typeface="Arial" pitchFamily="34" charset="0"/>
                <a:ea typeface="Adobe Gothic Std B" pitchFamily="34" charset="-128"/>
                <a:cs typeface="Arial" pitchFamily="34" charset="0"/>
              </a:rPr>
              <a:t>wheels, which were faster and easier to control than chariots with solid wheels. </a:t>
            </a:r>
            <a:r>
              <a:rPr lang="en-US" sz="2900" b="1" dirty="0" smtClean="0">
                <a:latin typeface="Arial" pitchFamily="34" charset="0"/>
                <a:ea typeface="Adobe Gothic Std B" pitchFamily="34" charset="-128"/>
                <a:cs typeface="Arial" pitchFamily="34" charset="0"/>
              </a:rPr>
              <a:t>Their military skills </a:t>
            </a:r>
            <a:r>
              <a:rPr lang="en-US" sz="2900" b="1" dirty="0" smtClean="0">
                <a:latin typeface="Arial" pitchFamily="34" charset="0"/>
                <a:ea typeface="Adobe Gothic Std B" pitchFamily="34" charset="-128"/>
                <a:cs typeface="Arial" pitchFamily="34" charset="0"/>
              </a:rPr>
              <a:t/>
            </a:r>
            <a:br>
              <a:rPr lang="en-US" sz="2900" b="1" dirty="0" smtClean="0">
                <a:latin typeface="Arial" pitchFamily="34" charset="0"/>
                <a:ea typeface="Adobe Gothic Std B" pitchFamily="34" charset="-128"/>
                <a:cs typeface="Arial" pitchFamily="34" charset="0"/>
              </a:rPr>
            </a:br>
            <a:r>
              <a:rPr lang="en-US" sz="2900" b="1" dirty="0" smtClean="0">
                <a:latin typeface="Arial" pitchFamily="34" charset="0"/>
                <a:ea typeface="Adobe Gothic Std B" pitchFamily="34" charset="-128"/>
                <a:cs typeface="Arial" pitchFamily="34" charset="0"/>
              </a:rPr>
              <a:t>allowed </a:t>
            </a:r>
            <a:r>
              <a:rPr lang="en-US" sz="2900" b="1" dirty="0" smtClean="0">
                <a:latin typeface="Arial" pitchFamily="34" charset="0"/>
                <a:ea typeface="Adobe Gothic Std B" pitchFamily="34" charset="-128"/>
                <a:cs typeface="Arial" pitchFamily="34" charset="0"/>
              </a:rPr>
              <a:t>bands of </a:t>
            </a:r>
            <a:r>
              <a:rPr lang="en-US" sz="2900" b="1" dirty="0" smtClean="0">
                <a:latin typeface="Arial" pitchFamily="34" charset="0"/>
                <a:ea typeface="Adobe Gothic Std B" pitchFamily="34" charset="-128"/>
                <a:cs typeface="Arial" pitchFamily="34" charset="0"/>
              </a:rPr>
              <a:t/>
            </a:r>
            <a:br>
              <a:rPr lang="en-US" sz="2900" b="1" dirty="0" smtClean="0">
                <a:latin typeface="Arial" pitchFamily="34" charset="0"/>
                <a:ea typeface="Adobe Gothic Std B" pitchFamily="34" charset="-128"/>
                <a:cs typeface="Arial" pitchFamily="34" charset="0"/>
              </a:rPr>
            </a:br>
            <a:r>
              <a:rPr lang="en-US" sz="2900" b="1" dirty="0" smtClean="0">
                <a:latin typeface="Arial" pitchFamily="34" charset="0"/>
                <a:ea typeface="Adobe Gothic Std B" pitchFamily="34" charset="-128"/>
                <a:cs typeface="Arial" pitchFamily="34" charset="0"/>
              </a:rPr>
              <a:t>Aryans </a:t>
            </a:r>
            <a:r>
              <a:rPr lang="en-US" sz="2900" b="1" dirty="0" smtClean="0">
                <a:latin typeface="Arial" pitchFamily="34" charset="0"/>
                <a:ea typeface="Adobe Gothic Std B" pitchFamily="34" charset="-128"/>
                <a:cs typeface="Arial" pitchFamily="34" charset="0"/>
              </a:rPr>
              <a:t>to subjugate </a:t>
            </a:r>
            <a:r>
              <a:rPr lang="en-US" sz="2900" b="1" dirty="0" smtClean="0">
                <a:latin typeface="Arial" pitchFamily="34" charset="0"/>
                <a:ea typeface="Adobe Gothic Std B" pitchFamily="34" charset="-128"/>
                <a:cs typeface="Arial" pitchFamily="34" charset="0"/>
              </a:rPr>
              <a:t/>
            </a:r>
            <a:br>
              <a:rPr lang="en-US" sz="2900" b="1" dirty="0" smtClean="0">
                <a:latin typeface="Arial" pitchFamily="34" charset="0"/>
                <a:ea typeface="Adobe Gothic Std B" pitchFamily="34" charset="-128"/>
                <a:cs typeface="Arial" pitchFamily="34" charset="0"/>
              </a:rPr>
            </a:br>
            <a:r>
              <a:rPr lang="en-US" sz="2900" b="1" dirty="0" smtClean="0">
                <a:latin typeface="Arial" pitchFamily="34" charset="0"/>
                <a:ea typeface="Adobe Gothic Std B" pitchFamily="34" charset="-128"/>
                <a:cs typeface="Arial" pitchFamily="34" charset="0"/>
              </a:rPr>
              <a:t>the </a:t>
            </a:r>
            <a:r>
              <a:rPr lang="en-US" sz="2900" b="1" dirty="0" smtClean="0">
                <a:latin typeface="Arial" pitchFamily="34" charset="0"/>
                <a:ea typeface="Adobe Gothic Std B" pitchFamily="34" charset="-128"/>
                <a:cs typeface="Arial" pitchFamily="34" charset="0"/>
              </a:rPr>
              <a:t>native Dravidian </a:t>
            </a:r>
            <a:r>
              <a:rPr lang="en-US" sz="2900" b="1" dirty="0" smtClean="0">
                <a:latin typeface="Arial" pitchFamily="34" charset="0"/>
                <a:ea typeface="Adobe Gothic Std B" pitchFamily="34" charset="-128"/>
                <a:cs typeface="Arial" pitchFamily="34" charset="0"/>
              </a:rPr>
              <a:t/>
            </a:r>
            <a:br>
              <a:rPr lang="en-US" sz="2900" b="1" dirty="0" smtClean="0">
                <a:latin typeface="Arial" pitchFamily="34" charset="0"/>
                <a:ea typeface="Adobe Gothic Std B" pitchFamily="34" charset="-128"/>
                <a:cs typeface="Arial" pitchFamily="34" charset="0"/>
              </a:rPr>
            </a:br>
            <a:r>
              <a:rPr lang="en-US" sz="2900" b="1" dirty="0" smtClean="0">
                <a:latin typeface="Arial" pitchFamily="34" charset="0"/>
                <a:ea typeface="Adobe Gothic Std B" pitchFamily="34" charset="-128"/>
                <a:cs typeface="Arial" pitchFamily="34" charset="0"/>
              </a:rPr>
              <a:t>people </a:t>
            </a:r>
            <a:r>
              <a:rPr lang="en-US" sz="2900" b="1" dirty="0" smtClean="0">
                <a:latin typeface="Arial" pitchFamily="34" charset="0"/>
                <a:ea typeface="Adobe Gothic Std B" pitchFamily="34" charset="-128"/>
                <a:cs typeface="Arial" pitchFamily="34" charset="0"/>
              </a:rPr>
              <a:t>and to spread </a:t>
            </a:r>
            <a:r>
              <a:rPr lang="en-US" sz="2900" b="1" dirty="0" smtClean="0">
                <a:latin typeface="Arial" pitchFamily="34" charset="0"/>
                <a:ea typeface="Adobe Gothic Std B" pitchFamily="34" charset="-128"/>
                <a:cs typeface="Arial" pitchFamily="34" charset="0"/>
              </a:rPr>
              <a:t/>
            </a:r>
            <a:br>
              <a:rPr lang="en-US" sz="2900" b="1" dirty="0" smtClean="0">
                <a:latin typeface="Arial" pitchFamily="34" charset="0"/>
                <a:ea typeface="Adobe Gothic Std B" pitchFamily="34" charset="-128"/>
                <a:cs typeface="Arial" pitchFamily="34" charset="0"/>
              </a:rPr>
            </a:br>
            <a:r>
              <a:rPr lang="en-US" sz="2900" b="1" dirty="0" smtClean="0">
                <a:latin typeface="Arial" pitchFamily="34" charset="0"/>
                <a:ea typeface="Adobe Gothic Std B" pitchFamily="34" charset="-128"/>
                <a:cs typeface="Arial" pitchFamily="34" charset="0"/>
              </a:rPr>
              <a:t>their </a:t>
            </a:r>
            <a:r>
              <a:rPr lang="en-US" sz="2900" b="1" dirty="0" smtClean="0">
                <a:latin typeface="Arial" pitchFamily="34" charset="0"/>
                <a:ea typeface="Adobe Gothic Std B" pitchFamily="34" charset="-128"/>
                <a:cs typeface="Arial" pitchFamily="34" charset="0"/>
              </a:rPr>
              <a:t>language and </a:t>
            </a:r>
            <a:r>
              <a:rPr lang="en-US" sz="2900" b="1" dirty="0" smtClean="0">
                <a:latin typeface="Arial" pitchFamily="34" charset="0"/>
                <a:ea typeface="Adobe Gothic Std B" pitchFamily="34" charset="-128"/>
                <a:cs typeface="Arial" pitchFamily="34" charset="0"/>
              </a:rPr>
              <a:t/>
            </a:r>
            <a:br>
              <a:rPr lang="en-US" sz="2900" b="1" dirty="0" smtClean="0">
                <a:latin typeface="Arial" pitchFamily="34" charset="0"/>
                <a:ea typeface="Adobe Gothic Std B" pitchFamily="34" charset="-128"/>
                <a:cs typeface="Arial" pitchFamily="34" charset="0"/>
              </a:rPr>
            </a:br>
            <a:r>
              <a:rPr lang="en-US" sz="2900" b="1" dirty="0" smtClean="0">
                <a:latin typeface="Arial" pitchFamily="34" charset="0"/>
                <a:ea typeface="Adobe Gothic Std B" pitchFamily="34" charset="-128"/>
                <a:cs typeface="Arial" pitchFamily="34" charset="0"/>
              </a:rPr>
              <a:t>culture </a:t>
            </a:r>
            <a:r>
              <a:rPr lang="en-US" sz="2900" b="1" dirty="0" smtClean="0">
                <a:latin typeface="Arial" pitchFamily="34" charset="0"/>
                <a:ea typeface="Adobe Gothic Std B" pitchFamily="34" charset="-128"/>
                <a:cs typeface="Arial" pitchFamily="34" charset="0"/>
              </a:rPr>
              <a:t>to most of the </a:t>
            </a:r>
            <a:r>
              <a:rPr lang="en-US" sz="2900" b="1" dirty="0" smtClean="0">
                <a:latin typeface="Arial" pitchFamily="34" charset="0"/>
                <a:ea typeface="Adobe Gothic Std B" pitchFamily="34" charset="-128"/>
                <a:cs typeface="Arial" pitchFamily="34" charset="0"/>
              </a:rPr>
              <a:t/>
            </a:r>
            <a:br>
              <a:rPr lang="en-US" sz="2900" b="1" dirty="0" smtClean="0">
                <a:latin typeface="Arial" pitchFamily="34" charset="0"/>
                <a:ea typeface="Adobe Gothic Std B" pitchFamily="34" charset="-128"/>
                <a:cs typeface="Arial" pitchFamily="34" charset="0"/>
              </a:rPr>
            </a:br>
            <a:r>
              <a:rPr lang="en-US" sz="2900" b="1" dirty="0" smtClean="0">
                <a:latin typeface="Arial" pitchFamily="34" charset="0"/>
                <a:ea typeface="Adobe Gothic Std B" pitchFamily="34" charset="-128"/>
                <a:cs typeface="Arial" pitchFamily="34" charset="0"/>
              </a:rPr>
              <a:t>subcontinent</a:t>
            </a:r>
            <a:r>
              <a:rPr lang="en-US" sz="2900" b="1" dirty="0" smtClean="0">
                <a:latin typeface="Arial" pitchFamily="34" charset="0"/>
                <a:ea typeface="Adobe Gothic Std B" pitchFamily="34" charset="-128"/>
                <a:cs typeface="Arial" pitchFamily="34" charset="0"/>
              </a:rPr>
              <a:t>.</a:t>
            </a:r>
          </a:p>
          <a:p>
            <a:pPr fontAlgn="base">
              <a:spcBef>
                <a:spcPct val="0"/>
              </a:spcBef>
              <a:spcAft>
                <a:spcPct val="0"/>
              </a:spcAft>
            </a:pPr>
            <a:endParaRPr lang="en-US" sz="3000" b="1" dirty="0">
              <a:solidFill>
                <a:srgbClr val="008080"/>
              </a:solidFill>
              <a:latin typeface="Arial" pitchFamily="34" charset="0"/>
              <a:ea typeface="Adobe Gothic Std B" pitchFamily="34" charset="-128"/>
              <a:cs typeface="Arial" pitchFamily="34" charset="0"/>
            </a:endParaRPr>
          </a:p>
        </p:txBody>
      </p:sp>
      <p:pic>
        <p:nvPicPr>
          <p:cNvPr id="5" name="Picture 3"/>
          <p:cNvPicPr>
            <a:picLocks noChangeAspect="1" noChangeArrowheads="1"/>
          </p:cNvPicPr>
          <p:nvPr/>
        </p:nvPicPr>
        <p:blipFill>
          <a:blip r:embed="rId2" cstate="print"/>
          <a:srcRect/>
          <a:stretch>
            <a:fillRect/>
          </a:stretch>
        </p:blipFill>
        <p:spPr bwMode="auto">
          <a:xfrm>
            <a:off x="4495800" y="3505200"/>
            <a:ext cx="4226256" cy="3001025"/>
          </a:xfrm>
          <a:prstGeom prst="rect">
            <a:avLst/>
          </a:prstGeom>
          <a:noFill/>
          <a:ln w="9525">
            <a:noFill/>
            <a:miter lim="800000"/>
            <a:headEnd/>
            <a:tailEnd/>
          </a:ln>
          <a:effectLst>
            <a:outerShdw blurRad="50800" dist="76200" dir="13140000" algn="ctr" rotWithShape="0">
              <a:schemeClr val="accent5">
                <a:lumMod val="75000"/>
              </a:schemeClr>
            </a:outerShdw>
          </a:effectLst>
        </p:spPr>
      </p:pic>
    </p:spTree>
  </p:cSld>
  <p:clrMapOvr>
    <a:masterClrMapping/>
  </p:clrMapOvr>
  <p:transition advTm="10109">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The Aryans                                                                                                Ancient India</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381000" y="378768"/>
            <a:ext cx="8382000"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000" b="1" dirty="0" smtClean="0">
                <a:latin typeface="Arial" pitchFamily="34" charset="0"/>
                <a:ea typeface="Adobe Gothic Std B" pitchFamily="34" charset="-128"/>
                <a:cs typeface="Arial" pitchFamily="34" charset="0"/>
              </a:rPr>
              <a:t>About </a:t>
            </a:r>
            <a:r>
              <a:rPr lang="en-US" sz="3000" b="1" dirty="0" smtClean="0">
                <a:latin typeface="Arial" pitchFamily="34" charset="0"/>
                <a:ea typeface="Adobe Gothic Std B" pitchFamily="34" charset="-128"/>
                <a:cs typeface="Arial" pitchFamily="34" charset="0"/>
              </a:rPr>
              <a:t>1000</a:t>
            </a:r>
            <a:r>
              <a:rPr lang="en-US" sz="2200" b="1" dirty="0" smtClean="0">
                <a:latin typeface="Arial" pitchFamily="34" charset="0"/>
                <a:ea typeface="Adobe Gothic Std B" pitchFamily="34" charset="-128"/>
                <a:cs typeface="Arial" pitchFamily="34" charset="0"/>
              </a:rPr>
              <a:t>BCE</a:t>
            </a:r>
            <a:r>
              <a:rPr lang="en-US" sz="3000" b="1" dirty="0" smtClean="0">
                <a:latin typeface="Arial" pitchFamily="34" charset="0"/>
                <a:ea typeface="Adobe Gothic Std B" pitchFamily="34" charset="-128"/>
                <a:cs typeface="Arial" pitchFamily="34" charset="0"/>
              </a:rPr>
              <a:t>, </a:t>
            </a:r>
            <a:r>
              <a:rPr lang="en-US" sz="3000" b="1" dirty="0" smtClean="0">
                <a:latin typeface="Arial" pitchFamily="34" charset="0"/>
                <a:ea typeface="Adobe Gothic Std B" pitchFamily="34" charset="-128"/>
                <a:cs typeface="Arial" pitchFamily="34" charset="0"/>
              </a:rPr>
              <a:t>the Aryans </a:t>
            </a:r>
            <a:r>
              <a:rPr lang="en-US" sz="3000" b="1" dirty="0" smtClean="0">
                <a:latin typeface="Arial" pitchFamily="34" charset="0"/>
                <a:ea typeface="Adobe Gothic Std B" pitchFamily="34" charset="-128"/>
                <a:cs typeface="Arial" pitchFamily="34" charset="0"/>
              </a:rPr>
              <a:t/>
            </a:r>
            <a:br>
              <a:rPr lang="en-US" sz="3000" b="1" dirty="0" smtClean="0">
                <a:latin typeface="Arial" pitchFamily="34" charset="0"/>
                <a:ea typeface="Adobe Gothic Std B" pitchFamily="34" charset="-128"/>
                <a:cs typeface="Arial" pitchFamily="34" charset="0"/>
              </a:rPr>
            </a:br>
            <a:r>
              <a:rPr lang="en-US" sz="3000" b="1" dirty="0" smtClean="0">
                <a:latin typeface="Arial" pitchFamily="34" charset="0"/>
                <a:ea typeface="Adobe Gothic Std B" pitchFamily="34" charset="-128"/>
                <a:cs typeface="Arial" pitchFamily="34" charset="0"/>
              </a:rPr>
              <a:t>discovered </a:t>
            </a:r>
            <a:r>
              <a:rPr lang="en-US" sz="3000" b="1" dirty="0" smtClean="0">
                <a:latin typeface="Arial" pitchFamily="34" charset="0"/>
                <a:ea typeface="Adobe Gothic Std B" pitchFamily="34" charset="-128"/>
                <a:cs typeface="Arial" pitchFamily="34" charset="0"/>
              </a:rPr>
              <a:t>iron ore in the </a:t>
            </a:r>
            <a:r>
              <a:rPr lang="en-US" sz="3000" b="1" dirty="0" smtClean="0">
                <a:latin typeface="Arial" pitchFamily="34" charset="0"/>
                <a:ea typeface="Adobe Gothic Std B" pitchFamily="34" charset="-128"/>
                <a:cs typeface="Arial" pitchFamily="34" charset="0"/>
              </a:rPr>
              <a:t/>
            </a:r>
            <a:br>
              <a:rPr lang="en-US" sz="3000" b="1" dirty="0" smtClean="0">
                <a:latin typeface="Arial" pitchFamily="34" charset="0"/>
                <a:ea typeface="Adobe Gothic Std B" pitchFamily="34" charset="-128"/>
                <a:cs typeface="Arial" pitchFamily="34" charset="0"/>
              </a:rPr>
            </a:br>
            <a:r>
              <a:rPr lang="en-US" sz="3000" b="1" dirty="0" smtClean="0">
                <a:latin typeface="Arial" pitchFamily="34" charset="0"/>
                <a:ea typeface="Adobe Gothic Std B" pitchFamily="34" charset="-128"/>
                <a:cs typeface="Arial" pitchFamily="34" charset="0"/>
              </a:rPr>
              <a:t>Ganges </a:t>
            </a:r>
            <a:r>
              <a:rPr lang="en-US" sz="3000" b="1" dirty="0" smtClean="0">
                <a:latin typeface="Arial" pitchFamily="34" charset="0"/>
                <a:ea typeface="Adobe Gothic Std B" pitchFamily="34" charset="-128"/>
                <a:cs typeface="Arial" pitchFamily="34" charset="0"/>
              </a:rPr>
              <a:t>River Valley.  </a:t>
            </a:r>
            <a:r>
              <a:rPr lang="en-US" sz="3000" b="1" dirty="0" smtClean="0">
                <a:solidFill>
                  <a:srgbClr val="008080"/>
                </a:solidFill>
                <a:latin typeface="Arial" pitchFamily="34" charset="0"/>
                <a:ea typeface="Adobe Gothic Std B" pitchFamily="34" charset="-128"/>
                <a:cs typeface="Arial" pitchFamily="34" charset="0"/>
              </a:rPr>
              <a:t>The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heavy </a:t>
            </a:r>
            <a:r>
              <a:rPr lang="en-US" sz="3000" b="1" dirty="0" smtClean="0">
                <a:solidFill>
                  <a:srgbClr val="008080"/>
                </a:solidFill>
                <a:latin typeface="Arial" pitchFamily="34" charset="0"/>
                <a:ea typeface="Adobe Gothic Std B" pitchFamily="34" charset="-128"/>
                <a:cs typeface="Arial" pitchFamily="34" charset="0"/>
              </a:rPr>
              <a:t>monsoon rains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created dense </a:t>
            </a:r>
            <a:r>
              <a:rPr lang="en-US" sz="3000" b="1" dirty="0" smtClean="0">
                <a:solidFill>
                  <a:srgbClr val="008080"/>
                </a:solidFill>
                <a:latin typeface="Arial" pitchFamily="34" charset="0"/>
                <a:ea typeface="Adobe Gothic Std B" pitchFamily="34" charset="-128"/>
                <a:cs typeface="Arial" pitchFamily="34" charset="0"/>
              </a:rPr>
              <a:t>vegetation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in the </a:t>
            </a:r>
            <a:r>
              <a:rPr lang="en-US" sz="3000" b="1" dirty="0" smtClean="0">
                <a:solidFill>
                  <a:srgbClr val="008080"/>
                </a:solidFill>
                <a:latin typeface="Arial" pitchFamily="34" charset="0"/>
                <a:ea typeface="Adobe Gothic Std B" pitchFamily="34" charset="-128"/>
                <a:cs typeface="Arial" pitchFamily="34" charset="0"/>
              </a:rPr>
              <a:t>valley.  When the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Aryans </a:t>
            </a:r>
            <a:r>
              <a:rPr lang="en-US" sz="3000" b="1" dirty="0" smtClean="0">
                <a:solidFill>
                  <a:srgbClr val="008080"/>
                </a:solidFill>
                <a:latin typeface="Arial" pitchFamily="34" charset="0"/>
                <a:ea typeface="Adobe Gothic Std B" pitchFamily="34" charset="-128"/>
                <a:cs typeface="Arial" pitchFamily="34" charset="0"/>
              </a:rPr>
              <a:t>cleared the trees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and brush</a:t>
            </a:r>
            <a:r>
              <a:rPr lang="en-US" sz="3000" b="1" dirty="0" smtClean="0">
                <a:solidFill>
                  <a:srgbClr val="008080"/>
                </a:solidFill>
                <a:latin typeface="Arial" pitchFamily="34" charset="0"/>
                <a:ea typeface="Adobe Gothic Std B" pitchFamily="34" charset="-128"/>
                <a:cs typeface="Arial" pitchFamily="34" charset="0"/>
              </a:rPr>
              <a:t>, they discovered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fertile land </a:t>
            </a:r>
            <a:r>
              <a:rPr lang="en-US" sz="3000" b="1" dirty="0" smtClean="0">
                <a:solidFill>
                  <a:srgbClr val="008080"/>
                </a:solidFill>
                <a:latin typeface="Arial" pitchFamily="34" charset="0"/>
                <a:ea typeface="Adobe Gothic Std B" pitchFamily="34" charset="-128"/>
                <a:cs typeface="Arial" pitchFamily="34" charset="0"/>
              </a:rPr>
              <a:t>that allowed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them </a:t>
            </a:r>
            <a:r>
              <a:rPr lang="en-US" sz="3000" b="1" dirty="0" smtClean="0">
                <a:solidFill>
                  <a:srgbClr val="008080"/>
                </a:solidFill>
                <a:latin typeface="Arial" pitchFamily="34" charset="0"/>
                <a:ea typeface="Adobe Gothic Std B" pitchFamily="34" charset="-128"/>
                <a:cs typeface="Arial" pitchFamily="34" charset="0"/>
              </a:rPr>
              <a:t>to </a:t>
            </a:r>
            <a:r>
              <a:rPr lang="en-US" sz="3000" b="1" dirty="0" smtClean="0">
                <a:solidFill>
                  <a:srgbClr val="008080"/>
                </a:solidFill>
                <a:latin typeface="Arial" pitchFamily="34" charset="0"/>
                <a:ea typeface="Adobe Gothic Std B" pitchFamily="34" charset="-128"/>
                <a:cs typeface="Arial" pitchFamily="34" charset="0"/>
              </a:rPr>
              <a:t>permanently </a:t>
            </a:r>
            <a:r>
              <a:rPr lang="en-US" sz="3000" b="1" dirty="0" smtClean="0">
                <a:solidFill>
                  <a:srgbClr val="008080"/>
                </a:solidFill>
                <a:latin typeface="Arial" pitchFamily="34" charset="0"/>
                <a:ea typeface="Adobe Gothic Std B" pitchFamily="34" charset="-128"/>
                <a:cs typeface="Arial" pitchFamily="34" charset="0"/>
              </a:rPr>
              <a:t>farm along the banks of the Ganges.  Within 500 years, the several villages the Aryans had formed had grown into small states.</a:t>
            </a:r>
            <a:endParaRPr lang="en-US" sz="3000" b="1" dirty="0">
              <a:solidFill>
                <a:srgbClr val="008080"/>
              </a:solidFill>
              <a:latin typeface="Arial" pitchFamily="34" charset="0"/>
              <a:ea typeface="Adobe Gothic Std B" pitchFamily="34" charset="-128"/>
              <a:cs typeface="Arial" pitchFamily="34" charset="0"/>
            </a:endParaRPr>
          </a:p>
        </p:txBody>
      </p:sp>
      <p:pic>
        <p:nvPicPr>
          <p:cNvPr id="5" name="Picture 4" descr="612india_map.png"/>
          <p:cNvPicPr>
            <a:picLocks noChangeAspect="1"/>
          </p:cNvPicPr>
          <p:nvPr/>
        </p:nvPicPr>
        <p:blipFill>
          <a:blip r:embed="rId2" cstate="print"/>
          <a:stretch>
            <a:fillRect/>
          </a:stretch>
        </p:blipFill>
        <p:spPr>
          <a:xfrm>
            <a:off x="5486400" y="914400"/>
            <a:ext cx="3200400" cy="3200400"/>
          </a:xfrm>
          <a:prstGeom prst="rect">
            <a:avLst/>
          </a:prstGeom>
        </p:spPr>
      </p:pic>
    </p:spTree>
  </p:cSld>
  <p:clrMapOvr>
    <a:masterClrMapping/>
  </p:clrMapOvr>
  <p:transition advTm="684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The Aryans                                                                                                Ancient India</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381000" y="378768"/>
            <a:ext cx="8382000"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000" b="1" dirty="0" smtClean="0">
                <a:solidFill>
                  <a:srgbClr val="008080"/>
                </a:solidFill>
                <a:latin typeface="Arial" pitchFamily="34" charset="0"/>
                <a:ea typeface="Adobe Gothic Std B" pitchFamily="34" charset="-128"/>
                <a:cs typeface="Arial" pitchFamily="34" charset="0"/>
              </a:rPr>
              <a:t>About 1000</a:t>
            </a:r>
            <a:r>
              <a:rPr lang="en-US" sz="2200" b="1" dirty="0" smtClean="0">
                <a:solidFill>
                  <a:srgbClr val="008080"/>
                </a:solidFill>
                <a:latin typeface="Arial" pitchFamily="34" charset="0"/>
                <a:ea typeface="Adobe Gothic Std B" pitchFamily="34" charset="-128"/>
                <a:cs typeface="Arial" pitchFamily="34" charset="0"/>
              </a:rPr>
              <a:t>BCE</a:t>
            </a:r>
            <a:r>
              <a:rPr lang="en-US" sz="3000" b="1" dirty="0" smtClean="0">
                <a:solidFill>
                  <a:srgbClr val="008080"/>
                </a:solidFill>
                <a:latin typeface="Arial" pitchFamily="34" charset="0"/>
                <a:ea typeface="Adobe Gothic Std B" pitchFamily="34" charset="-128"/>
                <a:cs typeface="Arial" pitchFamily="34" charset="0"/>
              </a:rPr>
              <a:t>, the Aryans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discovered </a:t>
            </a:r>
            <a:r>
              <a:rPr lang="en-US" sz="3000" b="1" dirty="0" smtClean="0">
                <a:solidFill>
                  <a:srgbClr val="008080"/>
                </a:solidFill>
                <a:latin typeface="Arial" pitchFamily="34" charset="0"/>
                <a:ea typeface="Adobe Gothic Std B" pitchFamily="34" charset="-128"/>
                <a:cs typeface="Arial" pitchFamily="34" charset="0"/>
              </a:rPr>
              <a:t>iron ore in the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Ganges </a:t>
            </a:r>
            <a:r>
              <a:rPr lang="en-US" sz="3000" b="1" dirty="0" smtClean="0">
                <a:solidFill>
                  <a:srgbClr val="008080"/>
                </a:solidFill>
                <a:latin typeface="Arial" pitchFamily="34" charset="0"/>
                <a:ea typeface="Adobe Gothic Std B" pitchFamily="34" charset="-128"/>
                <a:cs typeface="Arial" pitchFamily="34" charset="0"/>
              </a:rPr>
              <a:t>River Valley. </a:t>
            </a:r>
            <a:r>
              <a:rPr lang="en-US" sz="3000" b="1" dirty="0" smtClean="0">
                <a:latin typeface="Arial" pitchFamily="34" charset="0"/>
                <a:ea typeface="Adobe Gothic Std B" pitchFamily="34" charset="-128"/>
                <a:cs typeface="Arial" pitchFamily="34" charset="0"/>
              </a:rPr>
              <a:t> The </a:t>
            </a:r>
            <a:r>
              <a:rPr lang="en-US" sz="3000" b="1" dirty="0" smtClean="0">
                <a:latin typeface="Arial" pitchFamily="34" charset="0"/>
                <a:ea typeface="Adobe Gothic Std B" pitchFamily="34" charset="-128"/>
                <a:cs typeface="Arial" pitchFamily="34" charset="0"/>
              </a:rPr>
              <a:t/>
            </a:r>
            <a:br>
              <a:rPr lang="en-US" sz="3000" b="1" dirty="0" smtClean="0">
                <a:latin typeface="Arial" pitchFamily="34" charset="0"/>
                <a:ea typeface="Adobe Gothic Std B" pitchFamily="34" charset="-128"/>
                <a:cs typeface="Arial" pitchFamily="34" charset="0"/>
              </a:rPr>
            </a:br>
            <a:r>
              <a:rPr lang="en-US" sz="3000" b="1" dirty="0" smtClean="0">
                <a:latin typeface="Arial" pitchFamily="34" charset="0"/>
                <a:ea typeface="Adobe Gothic Std B" pitchFamily="34" charset="-128"/>
                <a:cs typeface="Arial" pitchFamily="34" charset="0"/>
              </a:rPr>
              <a:t>heavy </a:t>
            </a:r>
            <a:r>
              <a:rPr lang="en-US" sz="3000" b="1" dirty="0" smtClean="0">
                <a:latin typeface="Arial" pitchFamily="34" charset="0"/>
                <a:ea typeface="Adobe Gothic Std B" pitchFamily="34" charset="-128"/>
                <a:cs typeface="Arial" pitchFamily="34" charset="0"/>
              </a:rPr>
              <a:t>monsoon rains </a:t>
            </a:r>
            <a:r>
              <a:rPr lang="en-US" sz="3000" b="1" dirty="0" smtClean="0">
                <a:latin typeface="Arial" pitchFamily="34" charset="0"/>
                <a:ea typeface="Adobe Gothic Std B" pitchFamily="34" charset="-128"/>
                <a:cs typeface="Arial" pitchFamily="34" charset="0"/>
              </a:rPr>
              <a:t/>
            </a:r>
            <a:br>
              <a:rPr lang="en-US" sz="3000" b="1" dirty="0" smtClean="0">
                <a:latin typeface="Arial" pitchFamily="34" charset="0"/>
                <a:ea typeface="Adobe Gothic Std B" pitchFamily="34" charset="-128"/>
                <a:cs typeface="Arial" pitchFamily="34" charset="0"/>
              </a:rPr>
            </a:br>
            <a:r>
              <a:rPr lang="en-US" sz="3000" b="1" dirty="0" smtClean="0">
                <a:latin typeface="Arial" pitchFamily="34" charset="0"/>
                <a:ea typeface="Adobe Gothic Std B" pitchFamily="34" charset="-128"/>
                <a:cs typeface="Arial" pitchFamily="34" charset="0"/>
              </a:rPr>
              <a:t>created dense </a:t>
            </a:r>
            <a:r>
              <a:rPr lang="en-US" sz="3000" b="1" dirty="0" smtClean="0">
                <a:latin typeface="Arial" pitchFamily="34" charset="0"/>
                <a:ea typeface="Adobe Gothic Std B" pitchFamily="34" charset="-128"/>
                <a:cs typeface="Arial" pitchFamily="34" charset="0"/>
              </a:rPr>
              <a:t>vegetation </a:t>
            </a:r>
            <a:r>
              <a:rPr lang="en-US" sz="3000" b="1" dirty="0" smtClean="0">
                <a:latin typeface="Arial" pitchFamily="34" charset="0"/>
                <a:ea typeface="Adobe Gothic Std B" pitchFamily="34" charset="-128"/>
                <a:cs typeface="Arial" pitchFamily="34" charset="0"/>
              </a:rPr>
              <a:t/>
            </a:r>
            <a:br>
              <a:rPr lang="en-US" sz="3000" b="1" dirty="0" smtClean="0">
                <a:latin typeface="Arial" pitchFamily="34" charset="0"/>
                <a:ea typeface="Adobe Gothic Std B" pitchFamily="34" charset="-128"/>
                <a:cs typeface="Arial" pitchFamily="34" charset="0"/>
              </a:rPr>
            </a:br>
            <a:r>
              <a:rPr lang="en-US" sz="3000" b="1" dirty="0" smtClean="0">
                <a:latin typeface="Arial" pitchFamily="34" charset="0"/>
                <a:ea typeface="Adobe Gothic Std B" pitchFamily="34" charset="-128"/>
                <a:cs typeface="Arial" pitchFamily="34" charset="0"/>
              </a:rPr>
              <a:t>in the </a:t>
            </a:r>
            <a:r>
              <a:rPr lang="en-US" sz="3000" b="1" dirty="0" smtClean="0">
                <a:latin typeface="Arial" pitchFamily="34" charset="0"/>
                <a:ea typeface="Adobe Gothic Std B" pitchFamily="34" charset="-128"/>
                <a:cs typeface="Arial" pitchFamily="34" charset="0"/>
              </a:rPr>
              <a:t>valley.  </a:t>
            </a:r>
            <a:r>
              <a:rPr lang="en-US" sz="3000" b="1" dirty="0" smtClean="0">
                <a:solidFill>
                  <a:srgbClr val="008080"/>
                </a:solidFill>
                <a:latin typeface="Arial" pitchFamily="34" charset="0"/>
                <a:ea typeface="Adobe Gothic Std B" pitchFamily="34" charset="-128"/>
                <a:cs typeface="Arial" pitchFamily="34" charset="0"/>
              </a:rPr>
              <a:t>When the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Aryans </a:t>
            </a:r>
            <a:r>
              <a:rPr lang="en-US" sz="3000" b="1" dirty="0" smtClean="0">
                <a:solidFill>
                  <a:srgbClr val="008080"/>
                </a:solidFill>
                <a:latin typeface="Arial" pitchFamily="34" charset="0"/>
                <a:ea typeface="Adobe Gothic Std B" pitchFamily="34" charset="-128"/>
                <a:cs typeface="Arial" pitchFamily="34" charset="0"/>
              </a:rPr>
              <a:t>cleared the trees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and brush</a:t>
            </a:r>
            <a:r>
              <a:rPr lang="en-US" sz="3000" b="1" dirty="0" smtClean="0">
                <a:solidFill>
                  <a:srgbClr val="008080"/>
                </a:solidFill>
                <a:latin typeface="Arial" pitchFamily="34" charset="0"/>
                <a:ea typeface="Adobe Gothic Std B" pitchFamily="34" charset="-128"/>
                <a:cs typeface="Arial" pitchFamily="34" charset="0"/>
              </a:rPr>
              <a:t>, they discovered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fertile land </a:t>
            </a:r>
            <a:r>
              <a:rPr lang="en-US" sz="3000" b="1" dirty="0" smtClean="0">
                <a:solidFill>
                  <a:srgbClr val="008080"/>
                </a:solidFill>
                <a:latin typeface="Arial" pitchFamily="34" charset="0"/>
                <a:ea typeface="Adobe Gothic Std B" pitchFamily="34" charset="-128"/>
                <a:cs typeface="Arial" pitchFamily="34" charset="0"/>
              </a:rPr>
              <a:t>that allowed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them </a:t>
            </a:r>
            <a:r>
              <a:rPr lang="en-US" sz="3000" b="1" dirty="0" smtClean="0">
                <a:solidFill>
                  <a:srgbClr val="008080"/>
                </a:solidFill>
                <a:latin typeface="Arial" pitchFamily="34" charset="0"/>
                <a:ea typeface="Adobe Gothic Std B" pitchFamily="34" charset="-128"/>
                <a:cs typeface="Arial" pitchFamily="34" charset="0"/>
              </a:rPr>
              <a:t>to </a:t>
            </a:r>
            <a:r>
              <a:rPr lang="en-US" sz="3000" b="1" dirty="0" smtClean="0">
                <a:solidFill>
                  <a:srgbClr val="008080"/>
                </a:solidFill>
                <a:latin typeface="Arial" pitchFamily="34" charset="0"/>
                <a:ea typeface="Adobe Gothic Std B" pitchFamily="34" charset="-128"/>
                <a:cs typeface="Arial" pitchFamily="34" charset="0"/>
              </a:rPr>
              <a:t>permanently </a:t>
            </a:r>
            <a:r>
              <a:rPr lang="en-US" sz="3000" b="1" dirty="0" smtClean="0">
                <a:solidFill>
                  <a:srgbClr val="008080"/>
                </a:solidFill>
                <a:latin typeface="Arial" pitchFamily="34" charset="0"/>
                <a:ea typeface="Adobe Gothic Std B" pitchFamily="34" charset="-128"/>
                <a:cs typeface="Arial" pitchFamily="34" charset="0"/>
              </a:rPr>
              <a:t>farm along the banks of the Ganges.  Within 500 years, the several villages the Aryans had formed had grown into small states.</a:t>
            </a:r>
            <a:endParaRPr lang="en-US" sz="3000" b="1" dirty="0">
              <a:solidFill>
                <a:srgbClr val="008080"/>
              </a:solidFill>
              <a:latin typeface="Arial" pitchFamily="34" charset="0"/>
              <a:ea typeface="Adobe Gothic Std B" pitchFamily="34" charset="-128"/>
              <a:cs typeface="Arial" pitchFamily="34" charset="0"/>
            </a:endParaRPr>
          </a:p>
        </p:txBody>
      </p:sp>
      <p:pic>
        <p:nvPicPr>
          <p:cNvPr id="5" name="Picture 4" descr="612india_map.png"/>
          <p:cNvPicPr>
            <a:picLocks noChangeAspect="1"/>
          </p:cNvPicPr>
          <p:nvPr/>
        </p:nvPicPr>
        <p:blipFill>
          <a:blip r:embed="rId2" cstate="print"/>
          <a:stretch>
            <a:fillRect/>
          </a:stretch>
        </p:blipFill>
        <p:spPr>
          <a:xfrm>
            <a:off x="5486400" y="914400"/>
            <a:ext cx="3200400" cy="3200400"/>
          </a:xfrm>
          <a:prstGeom prst="rect">
            <a:avLst/>
          </a:prstGeom>
        </p:spPr>
      </p:pic>
    </p:spTree>
  </p:cSld>
  <p:clrMapOvr>
    <a:masterClrMapping/>
  </p:clrMapOvr>
  <p:transition advTm="4344">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The Aryans                                                                                                Ancient India</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381000" y="378768"/>
            <a:ext cx="8382000"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000" b="1" dirty="0" smtClean="0">
                <a:solidFill>
                  <a:srgbClr val="008080"/>
                </a:solidFill>
                <a:latin typeface="Arial" pitchFamily="34" charset="0"/>
                <a:ea typeface="Adobe Gothic Std B" pitchFamily="34" charset="-128"/>
                <a:cs typeface="Arial" pitchFamily="34" charset="0"/>
              </a:rPr>
              <a:t>About 1000</a:t>
            </a:r>
            <a:r>
              <a:rPr lang="en-US" sz="2200" b="1" dirty="0" smtClean="0">
                <a:solidFill>
                  <a:srgbClr val="008080"/>
                </a:solidFill>
                <a:latin typeface="Arial" pitchFamily="34" charset="0"/>
                <a:ea typeface="Adobe Gothic Std B" pitchFamily="34" charset="-128"/>
                <a:cs typeface="Arial" pitchFamily="34" charset="0"/>
              </a:rPr>
              <a:t>BCE</a:t>
            </a:r>
            <a:r>
              <a:rPr lang="en-US" sz="3000" b="1" dirty="0" smtClean="0">
                <a:solidFill>
                  <a:srgbClr val="008080"/>
                </a:solidFill>
                <a:latin typeface="Arial" pitchFamily="34" charset="0"/>
                <a:ea typeface="Adobe Gothic Std B" pitchFamily="34" charset="-128"/>
                <a:cs typeface="Arial" pitchFamily="34" charset="0"/>
              </a:rPr>
              <a:t>, the Aryans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discovered </a:t>
            </a:r>
            <a:r>
              <a:rPr lang="en-US" sz="3000" b="1" dirty="0" smtClean="0">
                <a:solidFill>
                  <a:srgbClr val="008080"/>
                </a:solidFill>
                <a:latin typeface="Arial" pitchFamily="34" charset="0"/>
                <a:ea typeface="Adobe Gothic Std B" pitchFamily="34" charset="-128"/>
                <a:cs typeface="Arial" pitchFamily="34" charset="0"/>
              </a:rPr>
              <a:t>iron ore in the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Ganges </a:t>
            </a:r>
            <a:r>
              <a:rPr lang="en-US" sz="3000" b="1" dirty="0" smtClean="0">
                <a:solidFill>
                  <a:srgbClr val="008080"/>
                </a:solidFill>
                <a:latin typeface="Arial" pitchFamily="34" charset="0"/>
                <a:ea typeface="Adobe Gothic Std B" pitchFamily="34" charset="-128"/>
                <a:cs typeface="Arial" pitchFamily="34" charset="0"/>
              </a:rPr>
              <a:t>River Valley.  The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heavy </a:t>
            </a:r>
            <a:r>
              <a:rPr lang="en-US" sz="3000" b="1" dirty="0" smtClean="0">
                <a:solidFill>
                  <a:srgbClr val="008080"/>
                </a:solidFill>
                <a:latin typeface="Arial" pitchFamily="34" charset="0"/>
                <a:ea typeface="Adobe Gothic Std B" pitchFamily="34" charset="-128"/>
                <a:cs typeface="Arial" pitchFamily="34" charset="0"/>
              </a:rPr>
              <a:t>monsoon rains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created dense </a:t>
            </a:r>
            <a:r>
              <a:rPr lang="en-US" sz="3000" b="1" dirty="0" smtClean="0">
                <a:solidFill>
                  <a:srgbClr val="008080"/>
                </a:solidFill>
                <a:latin typeface="Arial" pitchFamily="34" charset="0"/>
                <a:ea typeface="Adobe Gothic Std B" pitchFamily="34" charset="-128"/>
                <a:cs typeface="Arial" pitchFamily="34" charset="0"/>
              </a:rPr>
              <a:t>vegetation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in the </a:t>
            </a:r>
            <a:r>
              <a:rPr lang="en-US" sz="3000" b="1" dirty="0" smtClean="0">
                <a:solidFill>
                  <a:srgbClr val="008080"/>
                </a:solidFill>
                <a:latin typeface="Arial" pitchFamily="34" charset="0"/>
                <a:ea typeface="Adobe Gothic Std B" pitchFamily="34" charset="-128"/>
                <a:cs typeface="Arial" pitchFamily="34" charset="0"/>
              </a:rPr>
              <a:t>valley.  </a:t>
            </a:r>
            <a:r>
              <a:rPr lang="en-US" sz="3000" b="1" dirty="0" smtClean="0">
                <a:latin typeface="Arial" pitchFamily="34" charset="0"/>
                <a:ea typeface="Adobe Gothic Std B" pitchFamily="34" charset="-128"/>
                <a:cs typeface="Arial" pitchFamily="34" charset="0"/>
              </a:rPr>
              <a:t>When the </a:t>
            </a:r>
            <a:r>
              <a:rPr lang="en-US" sz="3000" b="1" dirty="0" smtClean="0">
                <a:latin typeface="Arial" pitchFamily="34" charset="0"/>
                <a:ea typeface="Adobe Gothic Std B" pitchFamily="34" charset="-128"/>
                <a:cs typeface="Arial" pitchFamily="34" charset="0"/>
              </a:rPr>
              <a:t/>
            </a:r>
            <a:br>
              <a:rPr lang="en-US" sz="3000" b="1" dirty="0" smtClean="0">
                <a:latin typeface="Arial" pitchFamily="34" charset="0"/>
                <a:ea typeface="Adobe Gothic Std B" pitchFamily="34" charset="-128"/>
                <a:cs typeface="Arial" pitchFamily="34" charset="0"/>
              </a:rPr>
            </a:br>
            <a:r>
              <a:rPr lang="en-US" sz="3000" b="1" dirty="0" smtClean="0">
                <a:latin typeface="Arial" pitchFamily="34" charset="0"/>
                <a:ea typeface="Adobe Gothic Std B" pitchFamily="34" charset="-128"/>
                <a:cs typeface="Arial" pitchFamily="34" charset="0"/>
              </a:rPr>
              <a:t>Aryans </a:t>
            </a:r>
            <a:r>
              <a:rPr lang="en-US" sz="3000" b="1" dirty="0" smtClean="0">
                <a:latin typeface="Arial" pitchFamily="34" charset="0"/>
                <a:ea typeface="Adobe Gothic Std B" pitchFamily="34" charset="-128"/>
                <a:cs typeface="Arial" pitchFamily="34" charset="0"/>
              </a:rPr>
              <a:t>cleared the trees </a:t>
            </a:r>
            <a:r>
              <a:rPr lang="en-US" sz="3000" b="1" dirty="0" smtClean="0">
                <a:latin typeface="Arial" pitchFamily="34" charset="0"/>
                <a:ea typeface="Adobe Gothic Std B" pitchFamily="34" charset="-128"/>
                <a:cs typeface="Arial" pitchFamily="34" charset="0"/>
              </a:rPr>
              <a:t/>
            </a:r>
            <a:br>
              <a:rPr lang="en-US" sz="3000" b="1" dirty="0" smtClean="0">
                <a:latin typeface="Arial" pitchFamily="34" charset="0"/>
                <a:ea typeface="Adobe Gothic Std B" pitchFamily="34" charset="-128"/>
                <a:cs typeface="Arial" pitchFamily="34" charset="0"/>
              </a:rPr>
            </a:br>
            <a:r>
              <a:rPr lang="en-US" sz="3000" b="1" dirty="0" smtClean="0">
                <a:latin typeface="Arial" pitchFamily="34" charset="0"/>
                <a:ea typeface="Adobe Gothic Std B" pitchFamily="34" charset="-128"/>
                <a:cs typeface="Arial" pitchFamily="34" charset="0"/>
              </a:rPr>
              <a:t>and brush</a:t>
            </a:r>
            <a:r>
              <a:rPr lang="en-US" sz="3000" b="1" dirty="0" smtClean="0">
                <a:latin typeface="Arial" pitchFamily="34" charset="0"/>
                <a:ea typeface="Adobe Gothic Std B" pitchFamily="34" charset="-128"/>
                <a:cs typeface="Arial" pitchFamily="34" charset="0"/>
              </a:rPr>
              <a:t>, they discovered </a:t>
            </a:r>
            <a:r>
              <a:rPr lang="en-US" sz="3000" b="1" dirty="0" smtClean="0">
                <a:latin typeface="Arial" pitchFamily="34" charset="0"/>
                <a:ea typeface="Adobe Gothic Std B" pitchFamily="34" charset="-128"/>
                <a:cs typeface="Arial" pitchFamily="34" charset="0"/>
              </a:rPr>
              <a:t/>
            </a:r>
            <a:br>
              <a:rPr lang="en-US" sz="3000" b="1" dirty="0" smtClean="0">
                <a:latin typeface="Arial" pitchFamily="34" charset="0"/>
                <a:ea typeface="Adobe Gothic Std B" pitchFamily="34" charset="-128"/>
                <a:cs typeface="Arial" pitchFamily="34" charset="0"/>
              </a:rPr>
            </a:br>
            <a:r>
              <a:rPr lang="en-US" sz="3000" b="1" dirty="0" smtClean="0">
                <a:latin typeface="Arial" pitchFamily="34" charset="0"/>
                <a:ea typeface="Adobe Gothic Std B" pitchFamily="34" charset="-128"/>
                <a:cs typeface="Arial" pitchFamily="34" charset="0"/>
              </a:rPr>
              <a:t>fertile land </a:t>
            </a:r>
            <a:r>
              <a:rPr lang="en-US" sz="3000" b="1" dirty="0" smtClean="0">
                <a:latin typeface="Arial" pitchFamily="34" charset="0"/>
                <a:ea typeface="Adobe Gothic Std B" pitchFamily="34" charset="-128"/>
                <a:cs typeface="Arial" pitchFamily="34" charset="0"/>
              </a:rPr>
              <a:t>that allowed </a:t>
            </a:r>
            <a:r>
              <a:rPr lang="en-US" sz="3000" b="1" dirty="0" smtClean="0">
                <a:latin typeface="Arial" pitchFamily="34" charset="0"/>
                <a:ea typeface="Adobe Gothic Std B" pitchFamily="34" charset="-128"/>
                <a:cs typeface="Arial" pitchFamily="34" charset="0"/>
              </a:rPr>
              <a:t/>
            </a:r>
            <a:br>
              <a:rPr lang="en-US" sz="3000" b="1" dirty="0" smtClean="0">
                <a:latin typeface="Arial" pitchFamily="34" charset="0"/>
                <a:ea typeface="Adobe Gothic Std B" pitchFamily="34" charset="-128"/>
                <a:cs typeface="Arial" pitchFamily="34" charset="0"/>
              </a:rPr>
            </a:br>
            <a:r>
              <a:rPr lang="en-US" sz="3000" b="1" dirty="0" smtClean="0">
                <a:latin typeface="Arial" pitchFamily="34" charset="0"/>
                <a:ea typeface="Adobe Gothic Std B" pitchFamily="34" charset="-128"/>
                <a:cs typeface="Arial" pitchFamily="34" charset="0"/>
              </a:rPr>
              <a:t>them </a:t>
            </a:r>
            <a:r>
              <a:rPr lang="en-US" sz="3000" b="1" dirty="0" smtClean="0">
                <a:latin typeface="Arial" pitchFamily="34" charset="0"/>
                <a:ea typeface="Adobe Gothic Std B" pitchFamily="34" charset="-128"/>
                <a:cs typeface="Arial" pitchFamily="34" charset="0"/>
              </a:rPr>
              <a:t>to </a:t>
            </a:r>
            <a:r>
              <a:rPr lang="en-US" sz="3000" b="1" dirty="0" smtClean="0">
                <a:latin typeface="Arial" pitchFamily="34" charset="0"/>
                <a:ea typeface="Adobe Gothic Std B" pitchFamily="34" charset="-128"/>
                <a:cs typeface="Arial" pitchFamily="34" charset="0"/>
              </a:rPr>
              <a:t>permanently </a:t>
            </a:r>
            <a:r>
              <a:rPr lang="en-US" sz="3000" b="1" dirty="0" smtClean="0">
                <a:latin typeface="Arial" pitchFamily="34" charset="0"/>
                <a:ea typeface="Adobe Gothic Std B" pitchFamily="34" charset="-128"/>
                <a:cs typeface="Arial" pitchFamily="34" charset="0"/>
              </a:rPr>
              <a:t>farm along the banks of the Ganges.  </a:t>
            </a:r>
            <a:r>
              <a:rPr lang="en-US" sz="3000" b="1" dirty="0" smtClean="0">
                <a:solidFill>
                  <a:srgbClr val="008080"/>
                </a:solidFill>
                <a:latin typeface="Arial" pitchFamily="34" charset="0"/>
                <a:ea typeface="Adobe Gothic Std B" pitchFamily="34" charset="-128"/>
                <a:cs typeface="Arial" pitchFamily="34" charset="0"/>
              </a:rPr>
              <a:t>Within 500 years, the several villages the Aryans had formed had grown into small states.</a:t>
            </a:r>
            <a:endParaRPr lang="en-US" sz="3000" b="1" dirty="0">
              <a:solidFill>
                <a:srgbClr val="008080"/>
              </a:solidFill>
              <a:latin typeface="Arial" pitchFamily="34" charset="0"/>
              <a:ea typeface="Adobe Gothic Std B" pitchFamily="34" charset="-128"/>
              <a:cs typeface="Arial" pitchFamily="34" charset="0"/>
            </a:endParaRPr>
          </a:p>
        </p:txBody>
      </p:sp>
      <p:pic>
        <p:nvPicPr>
          <p:cNvPr id="5" name="Picture 4" descr="612india_map.png"/>
          <p:cNvPicPr>
            <a:picLocks noChangeAspect="1"/>
          </p:cNvPicPr>
          <p:nvPr/>
        </p:nvPicPr>
        <p:blipFill>
          <a:blip r:embed="rId2" cstate="print"/>
          <a:stretch>
            <a:fillRect/>
          </a:stretch>
        </p:blipFill>
        <p:spPr>
          <a:xfrm>
            <a:off x="5486400" y="914400"/>
            <a:ext cx="3200400" cy="3200400"/>
          </a:xfrm>
          <a:prstGeom prst="rect">
            <a:avLst/>
          </a:prstGeom>
        </p:spPr>
      </p:pic>
    </p:spTree>
  </p:cSld>
  <p:clrMapOvr>
    <a:masterClrMapping/>
  </p:clrMapOvr>
  <p:transition advTm="8469">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The Aryans                                                                                                Ancient India</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381000" y="378768"/>
            <a:ext cx="8382000"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000" b="1" dirty="0" smtClean="0">
                <a:solidFill>
                  <a:srgbClr val="008080"/>
                </a:solidFill>
                <a:latin typeface="Arial" pitchFamily="34" charset="0"/>
                <a:ea typeface="Adobe Gothic Std B" pitchFamily="34" charset="-128"/>
                <a:cs typeface="Arial" pitchFamily="34" charset="0"/>
              </a:rPr>
              <a:t>About 1000</a:t>
            </a:r>
            <a:r>
              <a:rPr lang="en-US" sz="2200" b="1" dirty="0" smtClean="0">
                <a:solidFill>
                  <a:srgbClr val="008080"/>
                </a:solidFill>
                <a:latin typeface="Arial" pitchFamily="34" charset="0"/>
                <a:ea typeface="Adobe Gothic Std B" pitchFamily="34" charset="-128"/>
                <a:cs typeface="Arial" pitchFamily="34" charset="0"/>
              </a:rPr>
              <a:t>BCE</a:t>
            </a:r>
            <a:r>
              <a:rPr lang="en-US" sz="3000" b="1" dirty="0" smtClean="0">
                <a:solidFill>
                  <a:srgbClr val="008080"/>
                </a:solidFill>
                <a:latin typeface="Arial" pitchFamily="34" charset="0"/>
                <a:ea typeface="Adobe Gothic Std B" pitchFamily="34" charset="-128"/>
                <a:cs typeface="Arial" pitchFamily="34" charset="0"/>
              </a:rPr>
              <a:t>, the Aryans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discovered </a:t>
            </a:r>
            <a:r>
              <a:rPr lang="en-US" sz="3000" b="1" dirty="0" smtClean="0">
                <a:solidFill>
                  <a:srgbClr val="008080"/>
                </a:solidFill>
                <a:latin typeface="Arial" pitchFamily="34" charset="0"/>
                <a:ea typeface="Adobe Gothic Std B" pitchFamily="34" charset="-128"/>
                <a:cs typeface="Arial" pitchFamily="34" charset="0"/>
              </a:rPr>
              <a:t>iron ore in the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Ganges </a:t>
            </a:r>
            <a:r>
              <a:rPr lang="en-US" sz="3000" b="1" dirty="0" smtClean="0">
                <a:solidFill>
                  <a:srgbClr val="008080"/>
                </a:solidFill>
                <a:latin typeface="Arial" pitchFamily="34" charset="0"/>
                <a:ea typeface="Adobe Gothic Std B" pitchFamily="34" charset="-128"/>
                <a:cs typeface="Arial" pitchFamily="34" charset="0"/>
              </a:rPr>
              <a:t>River Valley.  The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heavy </a:t>
            </a:r>
            <a:r>
              <a:rPr lang="en-US" sz="3000" b="1" dirty="0" smtClean="0">
                <a:solidFill>
                  <a:srgbClr val="008080"/>
                </a:solidFill>
                <a:latin typeface="Arial" pitchFamily="34" charset="0"/>
                <a:ea typeface="Adobe Gothic Std B" pitchFamily="34" charset="-128"/>
                <a:cs typeface="Arial" pitchFamily="34" charset="0"/>
              </a:rPr>
              <a:t>monsoon rains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created dense </a:t>
            </a:r>
            <a:r>
              <a:rPr lang="en-US" sz="3000" b="1" dirty="0" smtClean="0">
                <a:solidFill>
                  <a:srgbClr val="008080"/>
                </a:solidFill>
                <a:latin typeface="Arial" pitchFamily="34" charset="0"/>
                <a:ea typeface="Adobe Gothic Std B" pitchFamily="34" charset="-128"/>
                <a:cs typeface="Arial" pitchFamily="34" charset="0"/>
              </a:rPr>
              <a:t>vegetation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in the </a:t>
            </a:r>
            <a:r>
              <a:rPr lang="en-US" sz="3000" b="1" dirty="0" smtClean="0">
                <a:solidFill>
                  <a:srgbClr val="008080"/>
                </a:solidFill>
                <a:latin typeface="Arial" pitchFamily="34" charset="0"/>
                <a:ea typeface="Adobe Gothic Std B" pitchFamily="34" charset="-128"/>
                <a:cs typeface="Arial" pitchFamily="34" charset="0"/>
              </a:rPr>
              <a:t>valley.  When the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Aryans </a:t>
            </a:r>
            <a:r>
              <a:rPr lang="en-US" sz="3000" b="1" dirty="0" smtClean="0">
                <a:solidFill>
                  <a:srgbClr val="008080"/>
                </a:solidFill>
                <a:latin typeface="Arial" pitchFamily="34" charset="0"/>
                <a:ea typeface="Adobe Gothic Std B" pitchFamily="34" charset="-128"/>
                <a:cs typeface="Arial" pitchFamily="34" charset="0"/>
              </a:rPr>
              <a:t>cleared the trees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and brush</a:t>
            </a:r>
            <a:r>
              <a:rPr lang="en-US" sz="3000" b="1" dirty="0" smtClean="0">
                <a:solidFill>
                  <a:srgbClr val="008080"/>
                </a:solidFill>
                <a:latin typeface="Arial" pitchFamily="34" charset="0"/>
                <a:ea typeface="Adobe Gothic Std B" pitchFamily="34" charset="-128"/>
                <a:cs typeface="Arial" pitchFamily="34" charset="0"/>
              </a:rPr>
              <a:t>, they discovered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fertile land </a:t>
            </a:r>
            <a:r>
              <a:rPr lang="en-US" sz="3000" b="1" dirty="0" smtClean="0">
                <a:solidFill>
                  <a:srgbClr val="008080"/>
                </a:solidFill>
                <a:latin typeface="Arial" pitchFamily="34" charset="0"/>
                <a:ea typeface="Adobe Gothic Std B" pitchFamily="34" charset="-128"/>
                <a:cs typeface="Arial" pitchFamily="34" charset="0"/>
              </a:rPr>
              <a:t>that allowed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them </a:t>
            </a:r>
            <a:r>
              <a:rPr lang="en-US" sz="3000" b="1" dirty="0" smtClean="0">
                <a:solidFill>
                  <a:srgbClr val="008080"/>
                </a:solidFill>
                <a:latin typeface="Arial" pitchFamily="34" charset="0"/>
                <a:ea typeface="Adobe Gothic Std B" pitchFamily="34" charset="-128"/>
                <a:cs typeface="Arial" pitchFamily="34" charset="0"/>
              </a:rPr>
              <a:t>to </a:t>
            </a:r>
            <a:r>
              <a:rPr lang="en-US" sz="3000" b="1" dirty="0" smtClean="0">
                <a:solidFill>
                  <a:srgbClr val="008080"/>
                </a:solidFill>
                <a:latin typeface="Arial" pitchFamily="34" charset="0"/>
                <a:ea typeface="Adobe Gothic Std B" pitchFamily="34" charset="-128"/>
                <a:cs typeface="Arial" pitchFamily="34" charset="0"/>
              </a:rPr>
              <a:t>permanently </a:t>
            </a:r>
            <a:r>
              <a:rPr lang="en-US" sz="3000" b="1" dirty="0" smtClean="0">
                <a:solidFill>
                  <a:srgbClr val="008080"/>
                </a:solidFill>
                <a:latin typeface="Arial" pitchFamily="34" charset="0"/>
                <a:ea typeface="Adobe Gothic Std B" pitchFamily="34" charset="-128"/>
                <a:cs typeface="Arial" pitchFamily="34" charset="0"/>
              </a:rPr>
              <a:t>farm along the banks of the Ganges.  </a:t>
            </a:r>
            <a:r>
              <a:rPr lang="en-US" sz="3000" b="1" dirty="0" smtClean="0">
                <a:latin typeface="Arial" pitchFamily="34" charset="0"/>
                <a:ea typeface="Adobe Gothic Std B" pitchFamily="34" charset="-128"/>
                <a:cs typeface="Arial" pitchFamily="34" charset="0"/>
              </a:rPr>
              <a:t>Within 500 years, the several villages the Aryans had formed had grown into small states.</a:t>
            </a:r>
            <a:endParaRPr lang="en-US" sz="3000" b="1" dirty="0">
              <a:latin typeface="Arial" pitchFamily="34" charset="0"/>
              <a:ea typeface="Adobe Gothic Std B" pitchFamily="34" charset="-128"/>
              <a:cs typeface="Arial" pitchFamily="34" charset="0"/>
            </a:endParaRPr>
          </a:p>
        </p:txBody>
      </p:sp>
      <p:pic>
        <p:nvPicPr>
          <p:cNvPr id="5" name="Picture 4" descr="612india_map.png"/>
          <p:cNvPicPr>
            <a:picLocks noChangeAspect="1"/>
          </p:cNvPicPr>
          <p:nvPr/>
        </p:nvPicPr>
        <p:blipFill>
          <a:blip r:embed="rId2" cstate="print"/>
          <a:stretch>
            <a:fillRect/>
          </a:stretch>
        </p:blipFill>
        <p:spPr>
          <a:xfrm>
            <a:off x="5486400" y="914400"/>
            <a:ext cx="3200400" cy="3200400"/>
          </a:xfrm>
          <a:prstGeom prst="rect">
            <a:avLst/>
          </a:prstGeom>
        </p:spPr>
      </p:pic>
    </p:spTree>
  </p:cSld>
  <p:clrMapOvr>
    <a:masterClrMapping/>
  </p:clrMapOvr>
  <p:transition advTm="6672">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The Aryans                                                                                                Ancient India</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533400" y="1676400"/>
            <a:ext cx="8382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000" b="1" dirty="0" smtClean="0">
                <a:latin typeface="Arial" pitchFamily="34" charset="0"/>
                <a:ea typeface="Adobe Gothic Std B" pitchFamily="34" charset="-128"/>
                <a:cs typeface="Arial" pitchFamily="34" charset="0"/>
              </a:rPr>
              <a:t>The Aryans spoke Sanskrit, a language that is similar to many European languages but unlike the Dravidian languages spoken in India before the Aryan invasion. </a:t>
            </a:r>
            <a:endParaRPr lang="en-US" sz="3000" b="1" dirty="0">
              <a:latin typeface="Arial" pitchFamily="34" charset="0"/>
              <a:ea typeface="Adobe Gothic Std B" pitchFamily="34" charset="-128"/>
              <a:cs typeface="Arial"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1981200" y="4038600"/>
            <a:ext cx="4876800" cy="2132934"/>
          </a:xfrm>
          <a:prstGeom prst="rect">
            <a:avLst/>
          </a:prstGeom>
          <a:noFill/>
          <a:ln w="9525">
            <a:noFill/>
            <a:miter lim="800000"/>
            <a:headEnd/>
            <a:tailEnd/>
          </a:ln>
          <a:effectLst/>
        </p:spPr>
      </p:pic>
    </p:spTree>
  </p:cSld>
  <p:clrMapOvr>
    <a:masterClrMapping/>
  </p:clrMapOvr>
  <p:transition advTm="1173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The Aryans                                                                                                Ancient India</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304800" y="1066800"/>
            <a:ext cx="83820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000" b="1" dirty="0" smtClean="0">
                <a:latin typeface="Arial" pitchFamily="34" charset="0"/>
                <a:ea typeface="Adobe Gothic Std B" pitchFamily="34" charset="-128"/>
                <a:cs typeface="Arial" pitchFamily="34" charset="0"/>
              </a:rPr>
              <a:t>The </a:t>
            </a:r>
            <a:r>
              <a:rPr lang="en-US" sz="3000" b="1" dirty="0" smtClean="0">
                <a:latin typeface="Arial" pitchFamily="34" charset="0"/>
                <a:ea typeface="Adobe Gothic Std B" pitchFamily="34" charset="-128"/>
                <a:cs typeface="Arial" pitchFamily="34" charset="0"/>
              </a:rPr>
              <a:t>similarities with </a:t>
            </a:r>
            <a:r>
              <a:rPr lang="en-US" sz="3000" b="1" dirty="0" smtClean="0">
                <a:latin typeface="Arial" pitchFamily="34" charset="0"/>
                <a:ea typeface="Adobe Gothic Std B" pitchFamily="34" charset="-128"/>
                <a:cs typeface="Arial" pitchFamily="34" charset="0"/>
              </a:rPr>
              <a:t/>
            </a:r>
            <a:br>
              <a:rPr lang="en-US" sz="3000" b="1" dirty="0" smtClean="0">
                <a:latin typeface="Arial" pitchFamily="34" charset="0"/>
                <a:ea typeface="Adobe Gothic Std B" pitchFamily="34" charset="-128"/>
                <a:cs typeface="Arial" pitchFamily="34" charset="0"/>
              </a:rPr>
            </a:br>
            <a:r>
              <a:rPr lang="en-US" sz="3000" b="1" dirty="0" smtClean="0">
                <a:latin typeface="Arial" pitchFamily="34" charset="0"/>
                <a:ea typeface="Adobe Gothic Std B" pitchFamily="34" charset="-128"/>
                <a:cs typeface="Arial" pitchFamily="34" charset="0"/>
              </a:rPr>
              <a:t>European </a:t>
            </a:r>
            <a:r>
              <a:rPr lang="en-US" sz="3000" b="1" dirty="0" smtClean="0">
                <a:latin typeface="Arial" pitchFamily="34" charset="0"/>
                <a:ea typeface="Adobe Gothic Std B" pitchFamily="34" charset="-128"/>
                <a:cs typeface="Arial" pitchFamily="34" charset="0"/>
              </a:rPr>
              <a:t>languages </a:t>
            </a:r>
            <a:r>
              <a:rPr lang="en-US" sz="3000" b="1" dirty="0" smtClean="0">
                <a:latin typeface="Arial" pitchFamily="34" charset="0"/>
                <a:ea typeface="Adobe Gothic Std B" pitchFamily="34" charset="-128"/>
                <a:cs typeface="Arial" pitchFamily="34" charset="0"/>
              </a:rPr>
              <a:t/>
            </a:r>
            <a:br>
              <a:rPr lang="en-US" sz="3000" b="1" dirty="0" smtClean="0">
                <a:latin typeface="Arial" pitchFamily="34" charset="0"/>
                <a:ea typeface="Adobe Gothic Std B" pitchFamily="34" charset="-128"/>
                <a:cs typeface="Arial" pitchFamily="34" charset="0"/>
              </a:rPr>
            </a:br>
            <a:r>
              <a:rPr lang="en-US" sz="3000" b="1" dirty="0" smtClean="0">
                <a:latin typeface="Arial" pitchFamily="34" charset="0"/>
                <a:ea typeface="Adobe Gothic Std B" pitchFamily="34" charset="-128"/>
                <a:cs typeface="Arial" pitchFamily="34" charset="0"/>
              </a:rPr>
              <a:t>suggest </a:t>
            </a:r>
            <a:r>
              <a:rPr lang="en-US" sz="3000" b="1" dirty="0" smtClean="0">
                <a:latin typeface="Arial" pitchFamily="34" charset="0"/>
                <a:ea typeface="Adobe Gothic Std B" pitchFamily="34" charset="-128"/>
                <a:cs typeface="Arial" pitchFamily="34" charset="0"/>
              </a:rPr>
              <a:t>the Aryans </a:t>
            </a:r>
            <a:r>
              <a:rPr lang="en-US" sz="3000" b="1" dirty="0" smtClean="0">
                <a:latin typeface="Arial" pitchFamily="34" charset="0"/>
                <a:ea typeface="Adobe Gothic Std B" pitchFamily="34" charset="-128"/>
                <a:cs typeface="Arial" pitchFamily="34" charset="0"/>
              </a:rPr>
              <a:t/>
            </a:r>
            <a:br>
              <a:rPr lang="en-US" sz="3000" b="1" dirty="0" smtClean="0">
                <a:latin typeface="Arial" pitchFamily="34" charset="0"/>
                <a:ea typeface="Adobe Gothic Std B" pitchFamily="34" charset="-128"/>
                <a:cs typeface="Arial" pitchFamily="34" charset="0"/>
              </a:rPr>
            </a:br>
            <a:r>
              <a:rPr lang="en-US" sz="3000" b="1" dirty="0" smtClean="0">
                <a:latin typeface="Arial" pitchFamily="34" charset="0"/>
                <a:ea typeface="Adobe Gothic Std B" pitchFamily="34" charset="-128"/>
                <a:cs typeface="Arial" pitchFamily="34" charset="0"/>
              </a:rPr>
              <a:t>came </a:t>
            </a:r>
            <a:r>
              <a:rPr lang="en-US" sz="3000" b="1" dirty="0" smtClean="0">
                <a:latin typeface="Arial" pitchFamily="34" charset="0"/>
                <a:ea typeface="Adobe Gothic Std B" pitchFamily="34" charset="-128"/>
                <a:cs typeface="Arial" pitchFamily="34" charset="0"/>
              </a:rPr>
              <a:t>through the </a:t>
            </a:r>
            <a:r>
              <a:rPr lang="en-US" sz="3000" b="1" dirty="0" smtClean="0">
                <a:latin typeface="Arial" pitchFamily="34" charset="0"/>
                <a:ea typeface="Adobe Gothic Std B" pitchFamily="34" charset="-128"/>
                <a:cs typeface="Arial" pitchFamily="34" charset="0"/>
              </a:rPr>
              <a:t/>
            </a:r>
            <a:br>
              <a:rPr lang="en-US" sz="3000" b="1" dirty="0" smtClean="0">
                <a:latin typeface="Arial" pitchFamily="34" charset="0"/>
                <a:ea typeface="Adobe Gothic Std B" pitchFamily="34" charset="-128"/>
                <a:cs typeface="Arial" pitchFamily="34" charset="0"/>
              </a:rPr>
            </a:br>
            <a:r>
              <a:rPr lang="en-US" sz="3000" b="1" dirty="0" smtClean="0">
                <a:latin typeface="Arial" pitchFamily="34" charset="0"/>
                <a:ea typeface="Adobe Gothic Std B" pitchFamily="34" charset="-128"/>
                <a:cs typeface="Arial" pitchFamily="34" charset="0"/>
              </a:rPr>
              <a:t>tall mountains </a:t>
            </a:r>
            <a:r>
              <a:rPr lang="en-US" sz="3000" b="1" dirty="0" smtClean="0">
                <a:latin typeface="Arial" pitchFamily="34" charset="0"/>
                <a:ea typeface="Adobe Gothic Std B" pitchFamily="34" charset="-128"/>
                <a:cs typeface="Arial" pitchFamily="34" charset="0"/>
              </a:rPr>
              <a:t>of the </a:t>
            </a:r>
            <a:r>
              <a:rPr lang="en-US" sz="3000" b="1" dirty="0" smtClean="0">
                <a:latin typeface="Arial" pitchFamily="34" charset="0"/>
                <a:ea typeface="Adobe Gothic Std B" pitchFamily="34" charset="-128"/>
                <a:cs typeface="Arial" pitchFamily="34" charset="0"/>
              </a:rPr>
              <a:t/>
            </a:r>
            <a:br>
              <a:rPr lang="en-US" sz="3000" b="1" dirty="0" smtClean="0">
                <a:latin typeface="Arial" pitchFamily="34" charset="0"/>
                <a:ea typeface="Adobe Gothic Std B" pitchFamily="34" charset="-128"/>
                <a:cs typeface="Arial" pitchFamily="34" charset="0"/>
              </a:rPr>
            </a:br>
            <a:r>
              <a:rPr lang="en-US" sz="3000" b="1" dirty="0" smtClean="0">
                <a:latin typeface="Arial" pitchFamily="34" charset="0"/>
                <a:ea typeface="Adobe Gothic Std B" pitchFamily="34" charset="-128"/>
                <a:cs typeface="Arial" pitchFamily="34" charset="0"/>
              </a:rPr>
              <a:t>Hindu </a:t>
            </a:r>
            <a:r>
              <a:rPr lang="en-US" sz="3000" b="1" dirty="0" smtClean="0">
                <a:latin typeface="Arial" pitchFamily="34" charset="0"/>
                <a:ea typeface="Adobe Gothic Std B" pitchFamily="34" charset="-128"/>
                <a:cs typeface="Arial" pitchFamily="34" charset="0"/>
              </a:rPr>
              <a:t>Kush from </a:t>
            </a:r>
            <a:r>
              <a:rPr lang="en-US" sz="3000" b="1" dirty="0" smtClean="0">
                <a:latin typeface="Arial" pitchFamily="34" charset="0"/>
                <a:ea typeface="Adobe Gothic Std B" pitchFamily="34" charset="-128"/>
                <a:cs typeface="Arial" pitchFamily="34" charset="0"/>
              </a:rPr>
              <a:t/>
            </a:r>
            <a:br>
              <a:rPr lang="en-US" sz="3000" b="1" dirty="0" smtClean="0">
                <a:latin typeface="Arial" pitchFamily="34" charset="0"/>
                <a:ea typeface="Adobe Gothic Std B" pitchFamily="34" charset="-128"/>
                <a:cs typeface="Arial" pitchFamily="34" charset="0"/>
              </a:rPr>
            </a:br>
            <a:r>
              <a:rPr lang="en-US" sz="3000" b="1" dirty="0" smtClean="0">
                <a:latin typeface="Arial" pitchFamily="34" charset="0"/>
                <a:ea typeface="Adobe Gothic Std B" pitchFamily="34" charset="-128"/>
                <a:cs typeface="Arial" pitchFamily="34" charset="0"/>
              </a:rPr>
              <a:t>present-day Afghanistan</a:t>
            </a:r>
            <a:r>
              <a:rPr lang="en-US" sz="3000" b="1" dirty="0" smtClean="0">
                <a:latin typeface="Arial" pitchFamily="34" charset="0"/>
                <a:ea typeface="Adobe Gothic Std B" pitchFamily="34" charset="-128"/>
                <a:cs typeface="Arial" pitchFamily="34" charset="0"/>
              </a:rPr>
              <a:t>.  </a:t>
            </a:r>
            <a:r>
              <a:rPr lang="en-US" sz="3000" b="1" dirty="0" smtClean="0">
                <a:solidFill>
                  <a:srgbClr val="008080"/>
                </a:solidFill>
                <a:latin typeface="Arial" pitchFamily="34" charset="0"/>
                <a:ea typeface="Adobe Gothic Std B" pitchFamily="34" charset="-128"/>
                <a:cs typeface="Arial" pitchFamily="34" charset="0"/>
              </a:rPr>
              <a:t>However, we cannot be sure because there are no stories of a great journey to be found in the songs and poems of the Aryan people.</a:t>
            </a:r>
            <a:endParaRPr lang="en-US" sz="3000" b="1" dirty="0">
              <a:solidFill>
                <a:srgbClr val="008080"/>
              </a:solidFill>
              <a:latin typeface="Arial" pitchFamily="34" charset="0"/>
              <a:ea typeface="Adobe Gothic Std B" pitchFamily="34" charset="-128"/>
              <a:cs typeface="Arial"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4419600" y="762000"/>
            <a:ext cx="4624387" cy="2889339"/>
          </a:xfrm>
          <a:prstGeom prst="rect">
            <a:avLst/>
          </a:prstGeom>
          <a:noFill/>
          <a:ln w="9525">
            <a:noFill/>
            <a:miter lim="800000"/>
            <a:headEnd/>
            <a:tailEnd/>
          </a:ln>
          <a:effectLst/>
        </p:spPr>
      </p:pic>
    </p:spTree>
  </p:cSld>
  <p:clrMapOvr>
    <a:masterClrMapping/>
  </p:clrMapOvr>
  <p:transition advTm="979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The Aryans                                                                                                Ancient India</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304800" y="1066800"/>
            <a:ext cx="83820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000" b="1" dirty="0" smtClean="0">
                <a:solidFill>
                  <a:srgbClr val="008080"/>
                </a:solidFill>
                <a:latin typeface="Arial" pitchFamily="34" charset="0"/>
                <a:ea typeface="Adobe Gothic Std B" pitchFamily="34" charset="-128"/>
                <a:cs typeface="Arial" pitchFamily="34" charset="0"/>
              </a:rPr>
              <a:t>The </a:t>
            </a:r>
            <a:r>
              <a:rPr lang="en-US" sz="3000" b="1" dirty="0" smtClean="0">
                <a:solidFill>
                  <a:srgbClr val="008080"/>
                </a:solidFill>
                <a:latin typeface="Arial" pitchFamily="34" charset="0"/>
                <a:ea typeface="Adobe Gothic Std B" pitchFamily="34" charset="-128"/>
                <a:cs typeface="Arial" pitchFamily="34" charset="0"/>
              </a:rPr>
              <a:t>similarities with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European </a:t>
            </a:r>
            <a:r>
              <a:rPr lang="en-US" sz="3000" b="1" dirty="0" smtClean="0">
                <a:solidFill>
                  <a:srgbClr val="008080"/>
                </a:solidFill>
                <a:latin typeface="Arial" pitchFamily="34" charset="0"/>
                <a:ea typeface="Adobe Gothic Std B" pitchFamily="34" charset="-128"/>
                <a:cs typeface="Arial" pitchFamily="34" charset="0"/>
              </a:rPr>
              <a:t>languages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suggest </a:t>
            </a:r>
            <a:r>
              <a:rPr lang="en-US" sz="3000" b="1" dirty="0" smtClean="0">
                <a:solidFill>
                  <a:srgbClr val="008080"/>
                </a:solidFill>
                <a:latin typeface="Arial" pitchFamily="34" charset="0"/>
                <a:ea typeface="Adobe Gothic Std B" pitchFamily="34" charset="-128"/>
                <a:cs typeface="Arial" pitchFamily="34" charset="0"/>
              </a:rPr>
              <a:t>the Aryans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came </a:t>
            </a:r>
            <a:r>
              <a:rPr lang="en-US" sz="3000" b="1" dirty="0" smtClean="0">
                <a:solidFill>
                  <a:srgbClr val="008080"/>
                </a:solidFill>
                <a:latin typeface="Arial" pitchFamily="34" charset="0"/>
                <a:ea typeface="Adobe Gothic Std B" pitchFamily="34" charset="-128"/>
                <a:cs typeface="Arial" pitchFamily="34" charset="0"/>
              </a:rPr>
              <a:t>through the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tall mountains </a:t>
            </a:r>
            <a:r>
              <a:rPr lang="en-US" sz="3000" b="1" dirty="0" smtClean="0">
                <a:solidFill>
                  <a:srgbClr val="008080"/>
                </a:solidFill>
                <a:latin typeface="Arial" pitchFamily="34" charset="0"/>
                <a:ea typeface="Adobe Gothic Std B" pitchFamily="34" charset="-128"/>
                <a:cs typeface="Arial" pitchFamily="34" charset="0"/>
              </a:rPr>
              <a:t>of the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Hindu </a:t>
            </a:r>
            <a:r>
              <a:rPr lang="en-US" sz="3000" b="1" dirty="0" smtClean="0">
                <a:solidFill>
                  <a:srgbClr val="008080"/>
                </a:solidFill>
                <a:latin typeface="Arial" pitchFamily="34" charset="0"/>
                <a:ea typeface="Adobe Gothic Std B" pitchFamily="34" charset="-128"/>
                <a:cs typeface="Arial" pitchFamily="34" charset="0"/>
              </a:rPr>
              <a:t>Kush from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present-day Afghanistan</a:t>
            </a:r>
            <a:r>
              <a:rPr lang="en-US" sz="3000" b="1" dirty="0" smtClean="0">
                <a:solidFill>
                  <a:srgbClr val="008080"/>
                </a:solidFill>
                <a:latin typeface="Arial" pitchFamily="34" charset="0"/>
                <a:ea typeface="Adobe Gothic Std B" pitchFamily="34" charset="-128"/>
                <a:cs typeface="Arial" pitchFamily="34" charset="0"/>
              </a:rPr>
              <a:t>.  </a:t>
            </a:r>
            <a:r>
              <a:rPr lang="en-US" sz="3000" b="1" dirty="0" smtClean="0">
                <a:latin typeface="Arial" pitchFamily="34" charset="0"/>
                <a:ea typeface="Adobe Gothic Std B" pitchFamily="34" charset="-128"/>
                <a:cs typeface="Arial" pitchFamily="34" charset="0"/>
              </a:rPr>
              <a:t>However, we cannot be sure because there are no stories of a great journey to be found in the songs and poems of the Aryan people.</a:t>
            </a:r>
            <a:endParaRPr lang="en-US" sz="3000" b="1" dirty="0">
              <a:latin typeface="Arial" pitchFamily="34" charset="0"/>
              <a:ea typeface="Adobe Gothic Std B" pitchFamily="34" charset="-128"/>
              <a:cs typeface="Arial"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4419600" y="762000"/>
            <a:ext cx="4624387" cy="2889339"/>
          </a:xfrm>
          <a:prstGeom prst="rect">
            <a:avLst/>
          </a:prstGeom>
          <a:noFill/>
          <a:ln w="9525">
            <a:noFill/>
            <a:miter lim="800000"/>
            <a:headEnd/>
            <a:tailEnd/>
          </a:ln>
          <a:effectLst/>
        </p:spPr>
      </p:pic>
    </p:spTree>
  </p:cSld>
  <p:clrMapOvr>
    <a:masterClrMapping/>
  </p:clrMapOvr>
  <p:transition advTm="8203">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The Aryans                                                                                                Ancient India</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990600" y="3962400"/>
            <a:ext cx="7391400"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000" b="1" dirty="0" smtClean="0">
                <a:latin typeface="Arial" pitchFamily="34" charset="0"/>
                <a:ea typeface="Adobe Gothic Std B" pitchFamily="34" charset="-128"/>
                <a:cs typeface="Arial" pitchFamily="34" charset="0"/>
              </a:rPr>
              <a:t>The first Aryans on the subcontinent could not read or write, but they did have a rich oral tradition.  </a:t>
            </a:r>
            <a:r>
              <a:rPr lang="en-US" sz="3000" b="1" dirty="0" smtClean="0">
                <a:solidFill>
                  <a:srgbClr val="008080"/>
                </a:solidFill>
                <a:latin typeface="Arial" pitchFamily="34" charset="0"/>
                <a:ea typeface="Adobe Gothic Std B" pitchFamily="34" charset="-128"/>
                <a:cs typeface="Arial" pitchFamily="34" charset="0"/>
              </a:rPr>
              <a:t>For </a:t>
            </a:r>
            <a:r>
              <a:rPr lang="en-US" sz="3000" b="1" dirty="0" smtClean="0">
                <a:solidFill>
                  <a:srgbClr val="008080"/>
                </a:solidFill>
                <a:latin typeface="Arial" pitchFamily="34" charset="0"/>
                <a:ea typeface="Adobe Gothic Std B" pitchFamily="34" charset="-128"/>
                <a:cs typeface="Arial" pitchFamily="34" charset="0"/>
              </a:rPr>
              <a:t>hundreds </a:t>
            </a:r>
            <a:r>
              <a:rPr lang="en-US" sz="3000" b="1" dirty="0" smtClean="0">
                <a:solidFill>
                  <a:srgbClr val="008080"/>
                </a:solidFill>
                <a:latin typeface="Arial" pitchFamily="34" charset="0"/>
                <a:ea typeface="Adobe Gothic Std B" pitchFamily="34" charset="-128"/>
                <a:cs typeface="Arial" pitchFamily="34" charset="0"/>
              </a:rPr>
              <a:t>of years, Aryan songs and epic poems were handed down by word of mouth.</a:t>
            </a:r>
            <a:endParaRPr lang="en-US" sz="3000" b="1" dirty="0">
              <a:solidFill>
                <a:srgbClr val="008080"/>
              </a:solidFill>
              <a:latin typeface="Arial" pitchFamily="34" charset="0"/>
              <a:ea typeface="Adobe Gothic Std B" pitchFamily="34" charset="-128"/>
              <a:cs typeface="Arial" pitchFamily="34" charset="0"/>
            </a:endParaRPr>
          </a:p>
        </p:txBody>
      </p:sp>
      <p:pic>
        <p:nvPicPr>
          <p:cNvPr id="2052" name="Picture 4" descr="http://upload.wikimedia.org/wikipedia/commons/5/5d/An_attempt_to_depict_the_creative_activities_of_Prajapati.jpg"/>
          <p:cNvPicPr>
            <a:picLocks noChangeAspect="1" noChangeArrowheads="1"/>
          </p:cNvPicPr>
          <p:nvPr/>
        </p:nvPicPr>
        <p:blipFill>
          <a:blip r:embed="rId2" cstate="print"/>
          <a:srcRect/>
          <a:stretch>
            <a:fillRect/>
          </a:stretch>
        </p:blipFill>
        <p:spPr bwMode="auto">
          <a:xfrm>
            <a:off x="2133600" y="1219200"/>
            <a:ext cx="4533900" cy="2577846"/>
          </a:xfrm>
          <a:prstGeom prst="rect">
            <a:avLst/>
          </a:prstGeom>
          <a:noFill/>
        </p:spPr>
      </p:pic>
    </p:spTree>
  </p:cSld>
  <p:clrMapOvr>
    <a:masterClrMapping/>
  </p:clrMapOvr>
  <p:transition advTm="743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The Aryans                                                                                                Ancient India</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609600" y="1450032"/>
            <a:ext cx="46482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000" b="1" dirty="0" smtClean="0">
                <a:solidFill>
                  <a:srgbClr val="008080"/>
                </a:solidFill>
                <a:latin typeface="Arial" pitchFamily="34" charset="0"/>
                <a:ea typeface="Adobe Gothic Std B" pitchFamily="34" charset="-128"/>
                <a:cs typeface="Arial" pitchFamily="34" charset="0"/>
              </a:rPr>
              <a:t>The </a:t>
            </a:r>
            <a:r>
              <a:rPr lang="en-US" sz="3000" b="1" dirty="0" smtClean="0">
                <a:solidFill>
                  <a:srgbClr val="008080"/>
                </a:solidFill>
                <a:latin typeface="Arial" pitchFamily="34" charset="0"/>
                <a:ea typeface="Adobe Gothic Std B" pitchFamily="34" charset="-128"/>
                <a:cs typeface="Arial" pitchFamily="34" charset="0"/>
              </a:rPr>
              <a:t>Aryans were warriors that first appeared in northern India about 1500</a:t>
            </a:r>
            <a:r>
              <a:rPr lang="en-US" sz="2200" b="1" dirty="0" smtClean="0">
                <a:solidFill>
                  <a:srgbClr val="008080"/>
                </a:solidFill>
                <a:latin typeface="Arial" pitchFamily="34" charset="0"/>
                <a:ea typeface="Adobe Gothic Std B" pitchFamily="34" charset="-128"/>
                <a:cs typeface="Arial" pitchFamily="34" charset="0"/>
              </a:rPr>
              <a:t>BCE</a:t>
            </a:r>
            <a:r>
              <a:rPr lang="en-US" sz="3000" b="1" dirty="0" smtClean="0">
                <a:solidFill>
                  <a:srgbClr val="008080"/>
                </a:solidFill>
                <a:latin typeface="Arial" pitchFamily="34" charset="0"/>
                <a:ea typeface="Adobe Gothic Std B" pitchFamily="34" charset="-128"/>
                <a:cs typeface="Arial" pitchFamily="34" charset="0"/>
              </a:rPr>
              <a:t>.  </a:t>
            </a:r>
            <a:r>
              <a:rPr lang="en-US" sz="3000" b="1" dirty="0" smtClean="0">
                <a:latin typeface="Arial" pitchFamily="34" charset="0"/>
                <a:ea typeface="Adobe Gothic Std B" pitchFamily="34" charset="-128"/>
                <a:cs typeface="Arial" pitchFamily="34" charset="0"/>
              </a:rPr>
              <a:t>Most Aryans were nomadic cattle herders, who occasionally practiced slash-and-burn agriculture. </a:t>
            </a:r>
            <a:endParaRPr lang="en-US" sz="3000" b="1" dirty="0">
              <a:latin typeface="Arial" pitchFamily="34" charset="0"/>
              <a:ea typeface="Adobe Gothic Std B" pitchFamily="34" charset="-128"/>
              <a:cs typeface="Arial" pitchFamily="34" charset="0"/>
            </a:endParaRPr>
          </a:p>
        </p:txBody>
      </p:sp>
      <p:pic>
        <p:nvPicPr>
          <p:cNvPr id="10243" name="Picture 3"/>
          <p:cNvPicPr>
            <a:picLocks noChangeAspect="1" noChangeArrowheads="1"/>
          </p:cNvPicPr>
          <p:nvPr/>
        </p:nvPicPr>
        <p:blipFill>
          <a:blip r:embed="rId2" cstate="print"/>
          <a:srcRect/>
          <a:stretch>
            <a:fillRect/>
          </a:stretch>
        </p:blipFill>
        <p:spPr bwMode="auto">
          <a:xfrm>
            <a:off x="5410200" y="1143000"/>
            <a:ext cx="3289300" cy="5106987"/>
          </a:xfrm>
          <a:prstGeom prst="rect">
            <a:avLst/>
          </a:prstGeom>
          <a:noFill/>
          <a:ln w="9525">
            <a:noFill/>
            <a:miter lim="800000"/>
            <a:headEnd/>
            <a:tailEnd/>
          </a:ln>
          <a:effectLst/>
        </p:spPr>
      </p:pic>
    </p:spTree>
  </p:cSld>
  <p:clrMapOvr>
    <a:masterClrMapping/>
  </p:clrMapOvr>
  <p:transition advTm="6578">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The Aryans                                                                                                Ancient India</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990600" y="3962400"/>
            <a:ext cx="7391400"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000" b="1" dirty="0" smtClean="0">
                <a:solidFill>
                  <a:srgbClr val="008080"/>
                </a:solidFill>
                <a:latin typeface="Arial" pitchFamily="34" charset="0"/>
                <a:ea typeface="Adobe Gothic Std B" pitchFamily="34" charset="-128"/>
                <a:cs typeface="Arial" pitchFamily="34" charset="0"/>
              </a:rPr>
              <a:t>The first Aryans on the subcontinent could not read or write, but they did have a rich oral tradition.  </a:t>
            </a:r>
            <a:r>
              <a:rPr lang="en-US" sz="3000" b="1" dirty="0" smtClean="0">
                <a:latin typeface="Arial" pitchFamily="34" charset="0"/>
                <a:ea typeface="Adobe Gothic Std B" pitchFamily="34" charset="-128"/>
                <a:cs typeface="Arial" pitchFamily="34" charset="0"/>
              </a:rPr>
              <a:t>For </a:t>
            </a:r>
            <a:r>
              <a:rPr lang="en-US" sz="3000" b="1" dirty="0" smtClean="0">
                <a:latin typeface="Arial" pitchFamily="34" charset="0"/>
                <a:ea typeface="Adobe Gothic Std B" pitchFamily="34" charset="-128"/>
                <a:cs typeface="Arial" pitchFamily="34" charset="0"/>
              </a:rPr>
              <a:t>hundreds </a:t>
            </a:r>
            <a:r>
              <a:rPr lang="en-US" sz="3000" b="1" dirty="0" smtClean="0">
                <a:latin typeface="Arial" pitchFamily="34" charset="0"/>
                <a:ea typeface="Adobe Gothic Std B" pitchFamily="34" charset="-128"/>
                <a:cs typeface="Arial" pitchFamily="34" charset="0"/>
              </a:rPr>
              <a:t>of years, Aryan songs and epic poems were handed down by word of mouth.</a:t>
            </a:r>
            <a:endParaRPr lang="en-US" sz="3000" b="1" dirty="0">
              <a:latin typeface="Arial" pitchFamily="34" charset="0"/>
              <a:ea typeface="Adobe Gothic Std B" pitchFamily="34" charset="-128"/>
              <a:cs typeface="Arial" pitchFamily="34" charset="0"/>
            </a:endParaRPr>
          </a:p>
        </p:txBody>
      </p:sp>
      <p:pic>
        <p:nvPicPr>
          <p:cNvPr id="2052" name="Picture 4" descr="http://upload.wikimedia.org/wikipedia/commons/5/5d/An_attempt_to_depict_the_creative_activities_of_Prajapati.jpg"/>
          <p:cNvPicPr>
            <a:picLocks noChangeAspect="1" noChangeArrowheads="1"/>
          </p:cNvPicPr>
          <p:nvPr/>
        </p:nvPicPr>
        <p:blipFill>
          <a:blip r:embed="rId2" cstate="print"/>
          <a:srcRect/>
          <a:stretch>
            <a:fillRect/>
          </a:stretch>
        </p:blipFill>
        <p:spPr bwMode="auto">
          <a:xfrm>
            <a:off x="2133600" y="1219200"/>
            <a:ext cx="4533900" cy="2577846"/>
          </a:xfrm>
          <a:prstGeom prst="rect">
            <a:avLst/>
          </a:prstGeom>
          <a:noFill/>
        </p:spPr>
      </p:pic>
    </p:spTree>
  </p:cSld>
  <p:clrMapOvr>
    <a:masterClrMapping/>
  </p:clrMapOvr>
  <p:transition advTm="650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The Aryans                                                                                                Ancient India</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228600" y="533400"/>
            <a:ext cx="8610600" cy="59450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10000"/>
              </a:lnSpc>
              <a:spcBef>
                <a:spcPct val="0"/>
              </a:spcBef>
              <a:spcAft>
                <a:spcPct val="0"/>
              </a:spcAft>
            </a:pPr>
            <a:r>
              <a:rPr lang="en-US" sz="2900" b="1" dirty="0" smtClean="0">
                <a:latin typeface="Arial" pitchFamily="34" charset="0"/>
                <a:ea typeface="Adobe Gothic Std B" pitchFamily="34" charset="-128"/>
                <a:cs typeface="Arial" pitchFamily="34" charset="0"/>
              </a:rPr>
              <a:t>About 500</a:t>
            </a:r>
            <a:r>
              <a:rPr lang="en-US" sz="2200" b="1" dirty="0" smtClean="0">
                <a:latin typeface="Arial" pitchFamily="34" charset="0"/>
                <a:ea typeface="Adobe Gothic Std B" pitchFamily="34" charset="-128"/>
                <a:cs typeface="Arial" pitchFamily="34" charset="0"/>
              </a:rPr>
              <a:t>BCE</a:t>
            </a:r>
            <a:r>
              <a:rPr lang="en-US" sz="2900" b="1" dirty="0" smtClean="0">
                <a:latin typeface="Arial" pitchFamily="34" charset="0"/>
                <a:ea typeface="Adobe Gothic Std B" pitchFamily="34" charset="-128"/>
                <a:cs typeface="Arial" pitchFamily="34" charset="0"/>
              </a:rPr>
              <a:t>, the Aryans began to compose a body of texts called Vedas based on their traditional stories.  </a:t>
            </a:r>
            <a:r>
              <a:rPr lang="en-US" sz="2900" b="1" dirty="0" smtClean="0">
                <a:solidFill>
                  <a:srgbClr val="008080"/>
                </a:solidFill>
                <a:latin typeface="Arial" pitchFamily="34" charset="0"/>
                <a:ea typeface="Adobe Gothic Std B" pitchFamily="34" charset="-128"/>
                <a:cs typeface="Arial" pitchFamily="34" charset="0"/>
              </a:rPr>
              <a:t>Veda is a Sanskrit word that means knowledge.  The Rig Veda is a collection of more than 1000 poems that survives to this day. The influence of these stories of the Aryan people on the subcontinent is why historians label the period of Indian </a:t>
            </a:r>
            <a:r>
              <a:rPr lang="en-US" sz="2900" b="1" dirty="0" smtClean="0">
                <a:solidFill>
                  <a:srgbClr val="008080"/>
                </a:solidFill>
                <a:latin typeface="Arial" pitchFamily="34" charset="0"/>
                <a:ea typeface="Adobe Gothic Std B" pitchFamily="34" charset="-128"/>
                <a:cs typeface="Arial" pitchFamily="34" charset="0"/>
              </a:rPr>
              <a:t>history </a:t>
            </a:r>
            <a:r>
              <a:rPr lang="en-US" sz="2900" b="1" dirty="0" smtClean="0">
                <a:solidFill>
                  <a:srgbClr val="008080"/>
                </a:solidFill>
                <a:latin typeface="Arial" pitchFamily="34" charset="0"/>
                <a:ea typeface="Adobe Gothic Std B" pitchFamily="34" charset="-128"/>
                <a:cs typeface="Arial" pitchFamily="34" charset="0"/>
              </a:rPr>
              <a:t>lasting </a:t>
            </a:r>
            <a:r>
              <a:rPr lang="en-US" sz="2900" b="1" dirty="0" smtClean="0">
                <a:solidFill>
                  <a:srgbClr val="008080"/>
                </a:solidFill>
                <a:latin typeface="Arial" pitchFamily="34" charset="0"/>
                <a:ea typeface="Adobe Gothic Std B" pitchFamily="34" charset="-128"/>
                <a:cs typeface="Arial" pitchFamily="34" charset="0"/>
              </a:rPr>
              <a:t/>
            </a:r>
            <a:br>
              <a:rPr lang="en-US" sz="2900" b="1" dirty="0" smtClean="0">
                <a:solidFill>
                  <a:srgbClr val="008080"/>
                </a:solidFill>
                <a:latin typeface="Arial" pitchFamily="34" charset="0"/>
                <a:ea typeface="Adobe Gothic Std B" pitchFamily="34" charset="-128"/>
                <a:cs typeface="Arial" pitchFamily="34" charset="0"/>
              </a:rPr>
            </a:br>
            <a:r>
              <a:rPr lang="en-US" sz="2900" b="1" dirty="0" smtClean="0">
                <a:solidFill>
                  <a:srgbClr val="008080"/>
                </a:solidFill>
                <a:latin typeface="Arial" pitchFamily="34" charset="0"/>
                <a:ea typeface="Adobe Gothic Std B" pitchFamily="34" charset="-128"/>
                <a:cs typeface="Arial" pitchFamily="34" charset="0"/>
              </a:rPr>
              <a:t>from </a:t>
            </a:r>
            <a:r>
              <a:rPr lang="en-US" sz="2900" b="1" dirty="0" smtClean="0">
                <a:solidFill>
                  <a:srgbClr val="008080"/>
                </a:solidFill>
                <a:latin typeface="Arial" pitchFamily="34" charset="0"/>
                <a:ea typeface="Adobe Gothic Std B" pitchFamily="34" charset="-128"/>
                <a:cs typeface="Arial" pitchFamily="34" charset="0"/>
              </a:rPr>
              <a:t>about </a:t>
            </a:r>
            <a:r>
              <a:rPr lang="en-US" sz="2900" b="1" dirty="0" smtClean="0">
                <a:solidFill>
                  <a:srgbClr val="008080"/>
                </a:solidFill>
                <a:latin typeface="Arial" pitchFamily="34" charset="0"/>
                <a:ea typeface="Adobe Gothic Std B" pitchFamily="34" charset="-128"/>
                <a:cs typeface="Arial" pitchFamily="34" charset="0"/>
              </a:rPr>
              <a:t/>
            </a:r>
            <a:br>
              <a:rPr lang="en-US" sz="2900" b="1" dirty="0" smtClean="0">
                <a:solidFill>
                  <a:srgbClr val="008080"/>
                </a:solidFill>
                <a:latin typeface="Arial" pitchFamily="34" charset="0"/>
                <a:ea typeface="Adobe Gothic Std B" pitchFamily="34" charset="-128"/>
                <a:cs typeface="Arial" pitchFamily="34" charset="0"/>
              </a:rPr>
            </a:br>
            <a:r>
              <a:rPr lang="en-US" sz="2900" b="1" dirty="0" smtClean="0">
                <a:solidFill>
                  <a:srgbClr val="008080"/>
                </a:solidFill>
                <a:latin typeface="Arial" pitchFamily="34" charset="0"/>
                <a:ea typeface="Adobe Gothic Std B" pitchFamily="34" charset="-128"/>
                <a:cs typeface="Arial" pitchFamily="34" charset="0"/>
              </a:rPr>
              <a:t>1500</a:t>
            </a:r>
            <a:r>
              <a:rPr lang="en-US" sz="2200" b="1" dirty="0" smtClean="0">
                <a:solidFill>
                  <a:srgbClr val="008080"/>
                </a:solidFill>
                <a:latin typeface="Arial" pitchFamily="34" charset="0"/>
                <a:ea typeface="Adobe Gothic Std B" pitchFamily="34" charset="-128"/>
                <a:cs typeface="Arial" pitchFamily="34" charset="0"/>
              </a:rPr>
              <a:t>BCE</a:t>
            </a:r>
            <a:r>
              <a:rPr lang="en-US" sz="2900" b="1" dirty="0" smtClean="0">
                <a:solidFill>
                  <a:srgbClr val="008080"/>
                </a:solidFill>
                <a:latin typeface="Arial" pitchFamily="34" charset="0"/>
                <a:ea typeface="Adobe Gothic Std B" pitchFamily="34" charset="-128"/>
                <a:cs typeface="Arial" pitchFamily="34" charset="0"/>
              </a:rPr>
              <a:t> to </a:t>
            </a:r>
            <a:br>
              <a:rPr lang="en-US" sz="2900" b="1" dirty="0" smtClean="0">
                <a:solidFill>
                  <a:srgbClr val="008080"/>
                </a:solidFill>
                <a:latin typeface="Arial" pitchFamily="34" charset="0"/>
                <a:ea typeface="Adobe Gothic Std B" pitchFamily="34" charset="-128"/>
                <a:cs typeface="Arial" pitchFamily="34" charset="0"/>
              </a:rPr>
            </a:br>
            <a:r>
              <a:rPr lang="en-US" sz="2900" b="1" dirty="0" smtClean="0">
                <a:solidFill>
                  <a:srgbClr val="008080"/>
                </a:solidFill>
                <a:latin typeface="Arial" pitchFamily="34" charset="0"/>
                <a:ea typeface="Adobe Gothic Std B" pitchFamily="34" charset="-128"/>
                <a:cs typeface="Arial" pitchFamily="34" charset="0"/>
              </a:rPr>
              <a:t>322</a:t>
            </a:r>
            <a:r>
              <a:rPr lang="en-US" sz="2200" b="1" dirty="0" smtClean="0">
                <a:solidFill>
                  <a:srgbClr val="008080"/>
                </a:solidFill>
                <a:latin typeface="Arial" pitchFamily="34" charset="0"/>
                <a:ea typeface="Adobe Gothic Std B" pitchFamily="34" charset="-128"/>
                <a:cs typeface="Arial" pitchFamily="34" charset="0"/>
              </a:rPr>
              <a:t>BCE</a:t>
            </a:r>
            <a:r>
              <a:rPr lang="en-US" sz="2900" b="1" dirty="0" smtClean="0">
                <a:solidFill>
                  <a:srgbClr val="008080"/>
                </a:solidFill>
                <a:latin typeface="Arial" pitchFamily="34" charset="0"/>
                <a:ea typeface="Adobe Gothic Std B" pitchFamily="34" charset="-128"/>
                <a:cs typeface="Arial" pitchFamily="34" charset="0"/>
              </a:rPr>
              <a:t> </a:t>
            </a:r>
            <a:r>
              <a:rPr lang="en-US" sz="2900" b="1" dirty="0" smtClean="0">
                <a:solidFill>
                  <a:srgbClr val="008080"/>
                </a:solidFill>
                <a:latin typeface="Arial" pitchFamily="34" charset="0"/>
                <a:ea typeface="Adobe Gothic Std B" pitchFamily="34" charset="-128"/>
                <a:cs typeface="Arial" pitchFamily="34" charset="0"/>
              </a:rPr>
              <a:t>as the </a:t>
            </a:r>
            <a:r>
              <a:rPr lang="en-US" sz="2900" b="1" dirty="0" smtClean="0">
                <a:solidFill>
                  <a:srgbClr val="008080"/>
                </a:solidFill>
                <a:latin typeface="Arial" pitchFamily="34" charset="0"/>
                <a:ea typeface="Adobe Gothic Std B" pitchFamily="34" charset="-128"/>
                <a:cs typeface="Arial" pitchFamily="34" charset="0"/>
              </a:rPr>
              <a:t/>
            </a:r>
            <a:br>
              <a:rPr lang="en-US" sz="2900" b="1" dirty="0" smtClean="0">
                <a:solidFill>
                  <a:srgbClr val="008080"/>
                </a:solidFill>
                <a:latin typeface="Arial" pitchFamily="34" charset="0"/>
                <a:ea typeface="Adobe Gothic Std B" pitchFamily="34" charset="-128"/>
                <a:cs typeface="Arial" pitchFamily="34" charset="0"/>
              </a:rPr>
            </a:br>
            <a:r>
              <a:rPr lang="en-US" sz="2900" b="1" dirty="0" smtClean="0">
                <a:solidFill>
                  <a:srgbClr val="008080"/>
                </a:solidFill>
                <a:latin typeface="Arial" pitchFamily="34" charset="0"/>
                <a:ea typeface="Adobe Gothic Std B" pitchFamily="34" charset="-128"/>
                <a:cs typeface="Arial" pitchFamily="34" charset="0"/>
              </a:rPr>
              <a:t>Vedic </a:t>
            </a:r>
            <a:r>
              <a:rPr lang="en-US" sz="2900" b="1" dirty="0" smtClean="0">
                <a:solidFill>
                  <a:srgbClr val="008080"/>
                </a:solidFill>
                <a:latin typeface="Arial" pitchFamily="34" charset="0"/>
                <a:ea typeface="Adobe Gothic Std B" pitchFamily="34" charset="-128"/>
                <a:cs typeface="Arial" pitchFamily="34" charset="0"/>
              </a:rPr>
              <a:t>Age. </a:t>
            </a:r>
            <a:endParaRPr lang="en-US" sz="2900" b="1" dirty="0">
              <a:solidFill>
                <a:srgbClr val="008080"/>
              </a:solidFill>
              <a:latin typeface="Arial" pitchFamily="34" charset="0"/>
              <a:ea typeface="Adobe Gothic Std B" pitchFamily="34" charset="-128"/>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3581400" y="4495800"/>
            <a:ext cx="4876800" cy="2132934"/>
          </a:xfrm>
          <a:prstGeom prst="rect">
            <a:avLst/>
          </a:prstGeom>
          <a:noFill/>
          <a:ln w="9525">
            <a:noFill/>
            <a:miter lim="800000"/>
            <a:headEnd/>
            <a:tailEnd/>
          </a:ln>
          <a:effectLst/>
        </p:spPr>
      </p:pic>
    </p:spTree>
  </p:cSld>
  <p:clrMapOvr>
    <a:masterClrMapping/>
  </p:clrMapOvr>
  <p:transition advTm="981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The Aryans                                                                                                Ancient India</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228600" y="533400"/>
            <a:ext cx="8610600" cy="59450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10000"/>
              </a:lnSpc>
              <a:spcBef>
                <a:spcPct val="0"/>
              </a:spcBef>
              <a:spcAft>
                <a:spcPct val="0"/>
              </a:spcAft>
            </a:pPr>
            <a:r>
              <a:rPr lang="en-US" sz="2900" b="1" dirty="0" smtClean="0">
                <a:solidFill>
                  <a:srgbClr val="008080"/>
                </a:solidFill>
                <a:latin typeface="Arial" pitchFamily="34" charset="0"/>
                <a:ea typeface="Adobe Gothic Std B" pitchFamily="34" charset="-128"/>
                <a:cs typeface="Arial" pitchFamily="34" charset="0"/>
              </a:rPr>
              <a:t>About 500</a:t>
            </a:r>
            <a:r>
              <a:rPr lang="en-US" sz="2200" b="1" dirty="0" smtClean="0">
                <a:solidFill>
                  <a:srgbClr val="008080"/>
                </a:solidFill>
                <a:latin typeface="Arial" pitchFamily="34" charset="0"/>
                <a:ea typeface="Adobe Gothic Std B" pitchFamily="34" charset="-128"/>
                <a:cs typeface="Arial" pitchFamily="34" charset="0"/>
              </a:rPr>
              <a:t>BCE</a:t>
            </a:r>
            <a:r>
              <a:rPr lang="en-US" sz="2900" b="1" dirty="0" smtClean="0">
                <a:solidFill>
                  <a:srgbClr val="008080"/>
                </a:solidFill>
                <a:latin typeface="Arial" pitchFamily="34" charset="0"/>
                <a:ea typeface="Adobe Gothic Std B" pitchFamily="34" charset="-128"/>
                <a:cs typeface="Arial" pitchFamily="34" charset="0"/>
              </a:rPr>
              <a:t>, the Aryans began to compose a body of texts called Vedas based on their traditional stories.  </a:t>
            </a:r>
            <a:r>
              <a:rPr lang="en-US" sz="2900" b="1" dirty="0" smtClean="0">
                <a:latin typeface="Arial" pitchFamily="34" charset="0"/>
                <a:ea typeface="Adobe Gothic Std B" pitchFamily="34" charset="-128"/>
                <a:cs typeface="Arial" pitchFamily="34" charset="0"/>
              </a:rPr>
              <a:t>Veda is a Sanskrit word that means knowledge.  </a:t>
            </a:r>
            <a:r>
              <a:rPr lang="en-US" sz="2900" b="1" dirty="0" smtClean="0">
                <a:solidFill>
                  <a:srgbClr val="008080"/>
                </a:solidFill>
                <a:latin typeface="Arial" pitchFamily="34" charset="0"/>
                <a:ea typeface="Adobe Gothic Std B" pitchFamily="34" charset="-128"/>
                <a:cs typeface="Arial" pitchFamily="34" charset="0"/>
              </a:rPr>
              <a:t>The Rig Veda is a collection of more than 1000 poems that survives to this day. The influence of these stories of the Aryan people on the subcontinent is why historians label the period of Indian </a:t>
            </a:r>
            <a:r>
              <a:rPr lang="en-US" sz="2900" b="1" dirty="0" smtClean="0">
                <a:solidFill>
                  <a:srgbClr val="008080"/>
                </a:solidFill>
                <a:latin typeface="Arial" pitchFamily="34" charset="0"/>
                <a:ea typeface="Adobe Gothic Std B" pitchFamily="34" charset="-128"/>
                <a:cs typeface="Arial" pitchFamily="34" charset="0"/>
              </a:rPr>
              <a:t>history </a:t>
            </a:r>
            <a:r>
              <a:rPr lang="en-US" sz="2900" b="1" dirty="0" smtClean="0">
                <a:solidFill>
                  <a:srgbClr val="008080"/>
                </a:solidFill>
                <a:latin typeface="Arial" pitchFamily="34" charset="0"/>
                <a:ea typeface="Adobe Gothic Std B" pitchFamily="34" charset="-128"/>
                <a:cs typeface="Arial" pitchFamily="34" charset="0"/>
              </a:rPr>
              <a:t>lasting </a:t>
            </a:r>
            <a:r>
              <a:rPr lang="en-US" sz="2900" b="1" dirty="0" smtClean="0">
                <a:solidFill>
                  <a:srgbClr val="008080"/>
                </a:solidFill>
                <a:latin typeface="Arial" pitchFamily="34" charset="0"/>
                <a:ea typeface="Adobe Gothic Std B" pitchFamily="34" charset="-128"/>
                <a:cs typeface="Arial" pitchFamily="34" charset="0"/>
              </a:rPr>
              <a:t/>
            </a:r>
            <a:br>
              <a:rPr lang="en-US" sz="2900" b="1" dirty="0" smtClean="0">
                <a:solidFill>
                  <a:srgbClr val="008080"/>
                </a:solidFill>
                <a:latin typeface="Arial" pitchFamily="34" charset="0"/>
                <a:ea typeface="Adobe Gothic Std B" pitchFamily="34" charset="-128"/>
                <a:cs typeface="Arial" pitchFamily="34" charset="0"/>
              </a:rPr>
            </a:br>
            <a:r>
              <a:rPr lang="en-US" sz="2900" b="1" dirty="0" smtClean="0">
                <a:solidFill>
                  <a:srgbClr val="008080"/>
                </a:solidFill>
                <a:latin typeface="Arial" pitchFamily="34" charset="0"/>
                <a:ea typeface="Adobe Gothic Std B" pitchFamily="34" charset="-128"/>
                <a:cs typeface="Arial" pitchFamily="34" charset="0"/>
              </a:rPr>
              <a:t>from </a:t>
            </a:r>
            <a:r>
              <a:rPr lang="en-US" sz="2900" b="1" dirty="0" smtClean="0">
                <a:solidFill>
                  <a:srgbClr val="008080"/>
                </a:solidFill>
                <a:latin typeface="Arial" pitchFamily="34" charset="0"/>
                <a:ea typeface="Adobe Gothic Std B" pitchFamily="34" charset="-128"/>
                <a:cs typeface="Arial" pitchFamily="34" charset="0"/>
              </a:rPr>
              <a:t>about </a:t>
            </a:r>
            <a:r>
              <a:rPr lang="en-US" sz="2900" b="1" dirty="0" smtClean="0">
                <a:solidFill>
                  <a:srgbClr val="008080"/>
                </a:solidFill>
                <a:latin typeface="Arial" pitchFamily="34" charset="0"/>
                <a:ea typeface="Adobe Gothic Std B" pitchFamily="34" charset="-128"/>
                <a:cs typeface="Arial" pitchFamily="34" charset="0"/>
              </a:rPr>
              <a:t/>
            </a:r>
            <a:br>
              <a:rPr lang="en-US" sz="2900" b="1" dirty="0" smtClean="0">
                <a:solidFill>
                  <a:srgbClr val="008080"/>
                </a:solidFill>
                <a:latin typeface="Arial" pitchFamily="34" charset="0"/>
                <a:ea typeface="Adobe Gothic Std B" pitchFamily="34" charset="-128"/>
                <a:cs typeface="Arial" pitchFamily="34" charset="0"/>
              </a:rPr>
            </a:br>
            <a:r>
              <a:rPr lang="en-US" sz="2900" b="1" dirty="0" smtClean="0">
                <a:solidFill>
                  <a:srgbClr val="008080"/>
                </a:solidFill>
                <a:latin typeface="Arial" pitchFamily="34" charset="0"/>
                <a:ea typeface="Adobe Gothic Std B" pitchFamily="34" charset="-128"/>
                <a:cs typeface="Arial" pitchFamily="34" charset="0"/>
              </a:rPr>
              <a:t>1500</a:t>
            </a:r>
            <a:r>
              <a:rPr lang="en-US" sz="2200" b="1" dirty="0" smtClean="0">
                <a:solidFill>
                  <a:srgbClr val="008080"/>
                </a:solidFill>
                <a:latin typeface="Arial" pitchFamily="34" charset="0"/>
                <a:ea typeface="Adobe Gothic Std B" pitchFamily="34" charset="-128"/>
                <a:cs typeface="Arial" pitchFamily="34" charset="0"/>
              </a:rPr>
              <a:t>BCE</a:t>
            </a:r>
            <a:r>
              <a:rPr lang="en-US" sz="2900" b="1" dirty="0" smtClean="0">
                <a:solidFill>
                  <a:srgbClr val="008080"/>
                </a:solidFill>
                <a:latin typeface="Arial" pitchFamily="34" charset="0"/>
                <a:ea typeface="Adobe Gothic Std B" pitchFamily="34" charset="-128"/>
                <a:cs typeface="Arial" pitchFamily="34" charset="0"/>
              </a:rPr>
              <a:t> to </a:t>
            </a:r>
            <a:br>
              <a:rPr lang="en-US" sz="2900" b="1" dirty="0" smtClean="0">
                <a:solidFill>
                  <a:srgbClr val="008080"/>
                </a:solidFill>
                <a:latin typeface="Arial" pitchFamily="34" charset="0"/>
                <a:ea typeface="Adobe Gothic Std B" pitchFamily="34" charset="-128"/>
                <a:cs typeface="Arial" pitchFamily="34" charset="0"/>
              </a:rPr>
            </a:br>
            <a:r>
              <a:rPr lang="en-US" sz="2900" b="1" dirty="0" smtClean="0">
                <a:solidFill>
                  <a:srgbClr val="008080"/>
                </a:solidFill>
                <a:latin typeface="Arial" pitchFamily="34" charset="0"/>
                <a:ea typeface="Adobe Gothic Std B" pitchFamily="34" charset="-128"/>
                <a:cs typeface="Arial" pitchFamily="34" charset="0"/>
              </a:rPr>
              <a:t>322</a:t>
            </a:r>
            <a:r>
              <a:rPr lang="en-US" sz="2200" b="1" dirty="0" smtClean="0">
                <a:solidFill>
                  <a:srgbClr val="008080"/>
                </a:solidFill>
                <a:latin typeface="Arial" pitchFamily="34" charset="0"/>
                <a:ea typeface="Adobe Gothic Std B" pitchFamily="34" charset="-128"/>
                <a:cs typeface="Arial" pitchFamily="34" charset="0"/>
              </a:rPr>
              <a:t>BCE</a:t>
            </a:r>
            <a:r>
              <a:rPr lang="en-US" sz="2900" b="1" dirty="0" smtClean="0">
                <a:solidFill>
                  <a:srgbClr val="008080"/>
                </a:solidFill>
                <a:latin typeface="Arial" pitchFamily="34" charset="0"/>
                <a:ea typeface="Adobe Gothic Std B" pitchFamily="34" charset="-128"/>
                <a:cs typeface="Arial" pitchFamily="34" charset="0"/>
              </a:rPr>
              <a:t> </a:t>
            </a:r>
            <a:r>
              <a:rPr lang="en-US" sz="2900" b="1" dirty="0" smtClean="0">
                <a:solidFill>
                  <a:srgbClr val="008080"/>
                </a:solidFill>
                <a:latin typeface="Arial" pitchFamily="34" charset="0"/>
                <a:ea typeface="Adobe Gothic Std B" pitchFamily="34" charset="-128"/>
                <a:cs typeface="Arial" pitchFamily="34" charset="0"/>
              </a:rPr>
              <a:t>as the </a:t>
            </a:r>
            <a:r>
              <a:rPr lang="en-US" sz="2900" b="1" dirty="0" smtClean="0">
                <a:solidFill>
                  <a:srgbClr val="008080"/>
                </a:solidFill>
                <a:latin typeface="Arial" pitchFamily="34" charset="0"/>
                <a:ea typeface="Adobe Gothic Std B" pitchFamily="34" charset="-128"/>
                <a:cs typeface="Arial" pitchFamily="34" charset="0"/>
              </a:rPr>
              <a:t/>
            </a:r>
            <a:br>
              <a:rPr lang="en-US" sz="2900" b="1" dirty="0" smtClean="0">
                <a:solidFill>
                  <a:srgbClr val="008080"/>
                </a:solidFill>
                <a:latin typeface="Arial" pitchFamily="34" charset="0"/>
                <a:ea typeface="Adobe Gothic Std B" pitchFamily="34" charset="-128"/>
                <a:cs typeface="Arial" pitchFamily="34" charset="0"/>
              </a:rPr>
            </a:br>
            <a:r>
              <a:rPr lang="en-US" sz="2900" b="1" dirty="0" smtClean="0">
                <a:solidFill>
                  <a:srgbClr val="008080"/>
                </a:solidFill>
                <a:latin typeface="Arial" pitchFamily="34" charset="0"/>
                <a:ea typeface="Adobe Gothic Std B" pitchFamily="34" charset="-128"/>
                <a:cs typeface="Arial" pitchFamily="34" charset="0"/>
              </a:rPr>
              <a:t>Vedic </a:t>
            </a:r>
            <a:r>
              <a:rPr lang="en-US" sz="2900" b="1" dirty="0" smtClean="0">
                <a:solidFill>
                  <a:srgbClr val="008080"/>
                </a:solidFill>
                <a:latin typeface="Arial" pitchFamily="34" charset="0"/>
                <a:ea typeface="Adobe Gothic Std B" pitchFamily="34" charset="-128"/>
                <a:cs typeface="Arial" pitchFamily="34" charset="0"/>
              </a:rPr>
              <a:t>Age. </a:t>
            </a:r>
            <a:endParaRPr lang="en-US" sz="2900" b="1" dirty="0">
              <a:solidFill>
                <a:srgbClr val="008080"/>
              </a:solidFill>
              <a:latin typeface="Arial" pitchFamily="34" charset="0"/>
              <a:ea typeface="Adobe Gothic Std B" pitchFamily="34" charset="-128"/>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3581400" y="4495800"/>
            <a:ext cx="4876800" cy="2132934"/>
          </a:xfrm>
          <a:prstGeom prst="rect">
            <a:avLst/>
          </a:prstGeom>
          <a:noFill/>
          <a:ln w="9525">
            <a:noFill/>
            <a:miter lim="800000"/>
            <a:headEnd/>
            <a:tailEnd/>
          </a:ln>
          <a:effectLst/>
        </p:spPr>
      </p:pic>
    </p:spTree>
  </p:cSld>
  <p:clrMapOvr>
    <a:masterClrMapping/>
  </p:clrMapOvr>
  <p:transition advTm="375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The Aryans                                                                                                Ancient India</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228600" y="533400"/>
            <a:ext cx="8610600" cy="59450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10000"/>
              </a:lnSpc>
              <a:spcBef>
                <a:spcPct val="0"/>
              </a:spcBef>
              <a:spcAft>
                <a:spcPct val="0"/>
              </a:spcAft>
            </a:pPr>
            <a:r>
              <a:rPr lang="en-US" sz="2900" b="1" dirty="0" smtClean="0">
                <a:solidFill>
                  <a:srgbClr val="008080"/>
                </a:solidFill>
                <a:latin typeface="Arial" pitchFamily="34" charset="0"/>
                <a:ea typeface="Adobe Gothic Std B" pitchFamily="34" charset="-128"/>
                <a:cs typeface="Arial" pitchFamily="34" charset="0"/>
              </a:rPr>
              <a:t>About </a:t>
            </a:r>
            <a:r>
              <a:rPr lang="en-US" sz="2900" b="1" dirty="0" smtClean="0">
                <a:solidFill>
                  <a:srgbClr val="008080"/>
                </a:solidFill>
                <a:latin typeface="Arial" pitchFamily="34" charset="0"/>
                <a:ea typeface="Adobe Gothic Std B" pitchFamily="34" charset="-128"/>
                <a:cs typeface="Arial" pitchFamily="34" charset="0"/>
              </a:rPr>
              <a:t>500</a:t>
            </a:r>
            <a:r>
              <a:rPr lang="en-US" sz="2200" b="1" dirty="0" smtClean="0">
                <a:solidFill>
                  <a:srgbClr val="008080"/>
                </a:solidFill>
                <a:latin typeface="Arial" pitchFamily="34" charset="0"/>
                <a:ea typeface="Adobe Gothic Std B" pitchFamily="34" charset="-128"/>
                <a:cs typeface="Arial" pitchFamily="34" charset="0"/>
              </a:rPr>
              <a:t>BCE</a:t>
            </a:r>
            <a:r>
              <a:rPr lang="en-US" sz="2900" b="1" dirty="0" smtClean="0">
                <a:solidFill>
                  <a:srgbClr val="008080"/>
                </a:solidFill>
                <a:latin typeface="Arial" pitchFamily="34" charset="0"/>
                <a:ea typeface="Adobe Gothic Std B" pitchFamily="34" charset="-128"/>
                <a:cs typeface="Arial" pitchFamily="34" charset="0"/>
              </a:rPr>
              <a:t>, </a:t>
            </a:r>
            <a:r>
              <a:rPr lang="en-US" sz="2900" b="1" dirty="0" smtClean="0">
                <a:solidFill>
                  <a:srgbClr val="008080"/>
                </a:solidFill>
                <a:latin typeface="Arial" pitchFamily="34" charset="0"/>
                <a:ea typeface="Adobe Gothic Std B" pitchFamily="34" charset="-128"/>
                <a:cs typeface="Arial" pitchFamily="34" charset="0"/>
              </a:rPr>
              <a:t>the Aryans began to compose a body of texts called Vedas based on their traditional stories.  Veda is a Sanskrit word that means knowledge.  </a:t>
            </a:r>
            <a:r>
              <a:rPr lang="en-US" sz="2900" b="1" dirty="0" smtClean="0">
                <a:latin typeface="Arial" pitchFamily="34" charset="0"/>
                <a:ea typeface="Adobe Gothic Std B" pitchFamily="34" charset="-128"/>
                <a:cs typeface="Arial" pitchFamily="34" charset="0"/>
              </a:rPr>
              <a:t>The Rig Veda is a collection of more than 1000 poems that survives to this day. </a:t>
            </a:r>
            <a:r>
              <a:rPr lang="en-US" sz="2900" b="1" dirty="0" smtClean="0">
                <a:solidFill>
                  <a:srgbClr val="008080"/>
                </a:solidFill>
                <a:latin typeface="Arial" pitchFamily="34" charset="0"/>
                <a:ea typeface="Adobe Gothic Std B" pitchFamily="34" charset="-128"/>
                <a:cs typeface="Arial" pitchFamily="34" charset="0"/>
              </a:rPr>
              <a:t>The influence of these stories of the Aryan people on the subcontinent is why historians label the period of Indian </a:t>
            </a:r>
            <a:r>
              <a:rPr lang="en-US" sz="2900" b="1" dirty="0" smtClean="0">
                <a:solidFill>
                  <a:srgbClr val="008080"/>
                </a:solidFill>
                <a:latin typeface="Arial" pitchFamily="34" charset="0"/>
                <a:ea typeface="Adobe Gothic Std B" pitchFamily="34" charset="-128"/>
                <a:cs typeface="Arial" pitchFamily="34" charset="0"/>
              </a:rPr>
              <a:t>history </a:t>
            </a:r>
            <a:r>
              <a:rPr lang="en-US" sz="2900" b="1" dirty="0" smtClean="0">
                <a:solidFill>
                  <a:srgbClr val="008080"/>
                </a:solidFill>
                <a:latin typeface="Arial" pitchFamily="34" charset="0"/>
                <a:ea typeface="Adobe Gothic Std B" pitchFamily="34" charset="-128"/>
                <a:cs typeface="Arial" pitchFamily="34" charset="0"/>
              </a:rPr>
              <a:t>lasting </a:t>
            </a:r>
            <a:r>
              <a:rPr lang="en-US" sz="2900" b="1" dirty="0" smtClean="0">
                <a:solidFill>
                  <a:srgbClr val="008080"/>
                </a:solidFill>
                <a:latin typeface="Arial" pitchFamily="34" charset="0"/>
                <a:ea typeface="Adobe Gothic Std B" pitchFamily="34" charset="-128"/>
                <a:cs typeface="Arial" pitchFamily="34" charset="0"/>
              </a:rPr>
              <a:t/>
            </a:r>
            <a:br>
              <a:rPr lang="en-US" sz="2900" b="1" dirty="0" smtClean="0">
                <a:solidFill>
                  <a:srgbClr val="008080"/>
                </a:solidFill>
                <a:latin typeface="Arial" pitchFamily="34" charset="0"/>
                <a:ea typeface="Adobe Gothic Std B" pitchFamily="34" charset="-128"/>
                <a:cs typeface="Arial" pitchFamily="34" charset="0"/>
              </a:rPr>
            </a:br>
            <a:r>
              <a:rPr lang="en-US" sz="2900" b="1" dirty="0" smtClean="0">
                <a:solidFill>
                  <a:srgbClr val="008080"/>
                </a:solidFill>
                <a:latin typeface="Arial" pitchFamily="34" charset="0"/>
                <a:ea typeface="Adobe Gothic Std B" pitchFamily="34" charset="-128"/>
                <a:cs typeface="Arial" pitchFamily="34" charset="0"/>
              </a:rPr>
              <a:t>from </a:t>
            </a:r>
            <a:r>
              <a:rPr lang="en-US" sz="2900" b="1" dirty="0" smtClean="0">
                <a:solidFill>
                  <a:srgbClr val="008080"/>
                </a:solidFill>
                <a:latin typeface="Arial" pitchFamily="34" charset="0"/>
                <a:ea typeface="Adobe Gothic Std B" pitchFamily="34" charset="-128"/>
                <a:cs typeface="Arial" pitchFamily="34" charset="0"/>
              </a:rPr>
              <a:t>about </a:t>
            </a:r>
            <a:r>
              <a:rPr lang="en-US" sz="2900" b="1" dirty="0" smtClean="0">
                <a:solidFill>
                  <a:srgbClr val="008080"/>
                </a:solidFill>
                <a:latin typeface="Arial" pitchFamily="34" charset="0"/>
                <a:ea typeface="Adobe Gothic Std B" pitchFamily="34" charset="-128"/>
                <a:cs typeface="Arial" pitchFamily="34" charset="0"/>
              </a:rPr>
              <a:t/>
            </a:r>
            <a:br>
              <a:rPr lang="en-US" sz="2900" b="1" dirty="0" smtClean="0">
                <a:solidFill>
                  <a:srgbClr val="008080"/>
                </a:solidFill>
                <a:latin typeface="Arial" pitchFamily="34" charset="0"/>
                <a:ea typeface="Adobe Gothic Std B" pitchFamily="34" charset="-128"/>
                <a:cs typeface="Arial" pitchFamily="34" charset="0"/>
              </a:rPr>
            </a:br>
            <a:r>
              <a:rPr lang="en-US" sz="2900" b="1" dirty="0" smtClean="0">
                <a:solidFill>
                  <a:srgbClr val="008080"/>
                </a:solidFill>
                <a:latin typeface="Arial" pitchFamily="34" charset="0"/>
                <a:ea typeface="Adobe Gothic Std B" pitchFamily="34" charset="-128"/>
                <a:cs typeface="Arial" pitchFamily="34" charset="0"/>
              </a:rPr>
              <a:t>1500</a:t>
            </a:r>
            <a:r>
              <a:rPr lang="en-US" sz="2200" b="1" dirty="0" smtClean="0">
                <a:solidFill>
                  <a:srgbClr val="008080"/>
                </a:solidFill>
                <a:latin typeface="Arial" pitchFamily="34" charset="0"/>
                <a:ea typeface="Adobe Gothic Std B" pitchFamily="34" charset="-128"/>
                <a:cs typeface="Arial" pitchFamily="34" charset="0"/>
              </a:rPr>
              <a:t>BCE</a:t>
            </a:r>
            <a:r>
              <a:rPr lang="en-US" sz="2900" b="1" dirty="0" smtClean="0">
                <a:solidFill>
                  <a:srgbClr val="008080"/>
                </a:solidFill>
                <a:latin typeface="Arial" pitchFamily="34" charset="0"/>
                <a:ea typeface="Adobe Gothic Std B" pitchFamily="34" charset="-128"/>
                <a:cs typeface="Arial" pitchFamily="34" charset="0"/>
              </a:rPr>
              <a:t> to </a:t>
            </a:r>
            <a:br>
              <a:rPr lang="en-US" sz="2900" b="1" dirty="0" smtClean="0">
                <a:solidFill>
                  <a:srgbClr val="008080"/>
                </a:solidFill>
                <a:latin typeface="Arial" pitchFamily="34" charset="0"/>
                <a:ea typeface="Adobe Gothic Std B" pitchFamily="34" charset="-128"/>
                <a:cs typeface="Arial" pitchFamily="34" charset="0"/>
              </a:rPr>
            </a:br>
            <a:r>
              <a:rPr lang="en-US" sz="2900" b="1" dirty="0" smtClean="0">
                <a:solidFill>
                  <a:srgbClr val="008080"/>
                </a:solidFill>
                <a:latin typeface="Arial" pitchFamily="34" charset="0"/>
                <a:ea typeface="Adobe Gothic Std B" pitchFamily="34" charset="-128"/>
                <a:cs typeface="Arial" pitchFamily="34" charset="0"/>
              </a:rPr>
              <a:t>322</a:t>
            </a:r>
            <a:r>
              <a:rPr lang="en-US" sz="2200" b="1" dirty="0" smtClean="0">
                <a:solidFill>
                  <a:srgbClr val="008080"/>
                </a:solidFill>
                <a:latin typeface="Arial" pitchFamily="34" charset="0"/>
                <a:ea typeface="Adobe Gothic Std B" pitchFamily="34" charset="-128"/>
                <a:cs typeface="Arial" pitchFamily="34" charset="0"/>
              </a:rPr>
              <a:t>BCE</a:t>
            </a:r>
            <a:r>
              <a:rPr lang="en-US" sz="2900" b="1" dirty="0" smtClean="0">
                <a:solidFill>
                  <a:srgbClr val="008080"/>
                </a:solidFill>
                <a:latin typeface="Arial" pitchFamily="34" charset="0"/>
                <a:ea typeface="Adobe Gothic Std B" pitchFamily="34" charset="-128"/>
                <a:cs typeface="Arial" pitchFamily="34" charset="0"/>
              </a:rPr>
              <a:t> </a:t>
            </a:r>
            <a:r>
              <a:rPr lang="en-US" sz="2900" b="1" dirty="0" smtClean="0">
                <a:solidFill>
                  <a:srgbClr val="008080"/>
                </a:solidFill>
                <a:latin typeface="Arial" pitchFamily="34" charset="0"/>
                <a:ea typeface="Adobe Gothic Std B" pitchFamily="34" charset="-128"/>
                <a:cs typeface="Arial" pitchFamily="34" charset="0"/>
              </a:rPr>
              <a:t>as the </a:t>
            </a:r>
            <a:r>
              <a:rPr lang="en-US" sz="2900" b="1" dirty="0" smtClean="0">
                <a:solidFill>
                  <a:srgbClr val="008080"/>
                </a:solidFill>
                <a:latin typeface="Arial" pitchFamily="34" charset="0"/>
                <a:ea typeface="Adobe Gothic Std B" pitchFamily="34" charset="-128"/>
                <a:cs typeface="Arial" pitchFamily="34" charset="0"/>
              </a:rPr>
              <a:t/>
            </a:r>
            <a:br>
              <a:rPr lang="en-US" sz="2900" b="1" dirty="0" smtClean="0">
                <a:solidFill>
                  <a:srgbClr val="008080"/>
                </a:solidFill>
                <a:latin typeface="Arial" pitchFamily="34" charset="0"/>
                <a:ea typeface="Adobe Gothic Std B" pitchFamily="34" charset="-128"/>
                <a:cs typeface="Arial" pitchFamily="34" charset="0"/>
              </a:rPr>
            </a:br>
            <a:r>
              <a:rPr lang="en-US" sz="2900" b="1" dirty="0" smtClean="0">
                <a:solidFill>
                  <a:srgbClr val="008080"/>
                </a:solidFill>
                <a:latin typeface="Arial" pitchFamily="34" charset="0"/>
                <a:ea typeface="Adobe Gothic Std B" pitchFamily="34" charset="-128"/>
                <a:cs typeface="Arial" pitchFamily="34" charset="0"/>
              </a:rPr>
              <a:t>Vedic </a:t>
            </a:r>
            <a:r>
              <a:rPr lang="en-US" sz="2900" b="1" dirty="0" smtClean="0">
                <a:solidFill>
                  <a:srgbClr val="008080"/>
                </a:solidFill>
                <a:latin typeface="Arial" pitchFamily="34" charset="0"/>
                <a:ea typeface="Adobe Gothic Std B" pitchFamily="34" charset="-128"/>
                <a:cs typeface="Arial" pitchFamily="34" charset="0"/>
              </a:rPr>
              <a:t>Age. </a:t>
            </a:r>
            <a:endParaRPr lang="en-US" sz="2900" b="1" dirty="0">
              <a:solidFill>
                <a:srgbClr val="008080"/>
              </a:solidFill>
              <a:latin typeface="Arial" pitchFamily="34" charset="0"/>
              <a:ea typeface="Adobe Gothic Std B" pitchFamily="34" charset="-128"/>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3581400" y="4495800"/>
            <a:ext cx="4876800" cy="2132934"/>
          </a:xfrm>
          <a:prstGeom prst="rect">
            <a:avLst/>
          </a:prstGeom>
          <a:noFill/>
          <a:ln w="9525">
            <a:noFill/>
            <a:miter lim="800000"/>
            <a:headEnd/>
            <a:tailEnd/>
          </a:ln>
          <a:effectLst/>
        </p:spPr>
      </p:pic>
    </p:spTree>
  </p:cSld>
  <p:clrMapOvr>
    <a:masterClrMapping/>
  </p:clrMapOvr>
  <p:transition advTm="5829">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The Aryans                                                                                                Ancient India</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228600" y="533400"/>
            <a:ext cx="8610600" cy="59450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10000"/>
              </a:lnSpc>
              <a:spcBef>
                <a:spcPct val="0"/>
              </a:spcBef>
              <a:spcAft>
                <a:spcPct val="0"/>
              </a:spcAft>
            </a:pPr>
            <a:r>
              <a:rPr lang="en-US" sz="2900" b="1" dirty="0" smtClean="0">
                <a:solidFill>
                  <a:srgbClr val="008080"/>
                </a:solidFill>
                <a:latin typeface="Arial" pitchFamily="34" charset="0"/>
                <a:ea typeface="Adobe Gothic Std B" pitchFamily="34" charset="-128"/>
                <a:cs typeface="Arial" pitchFamily="34" charset="0"/>
              </a:rPr>
              <a:t>About 500</a:t>
            </a:r>
            <a:r>
              <a:rPr lang="en-US" sz="2200" b="1" dirty="0" smtClean="0">
                <a:solidFill>
                  <a:srgbClr val="008080"/>
                </a:solidFill>
                <a:latin typeface="Arial" pitchFamily="34" charset="0"/>
                <a:ea typeface="Adobe Gothic Std B" pitchFamily="34" charset="-128"/>
                <a:cs typeface="Arial" pitchFamily="34" charset="0"/>
              </a:rPr>
              <a:t>BCE</a:t>
            </a:r>
            <a:r>
              <a:rPr lang="en-US" sz="2900" b="1" dirty="0" smtClean="0">
                <a:solidFill>
                  <a:srgbClr val="008080"/>
                </a:solidFill>
                <a:latin typeface="Arial" pitchFamily="34" charset="0"/>
                <a:ea typeface="Adobe Gothic Std B" pitchFamily="34" charset="-128"/>
                <a:cs typeface="Arial" pitchFamily="34" charset="0"/>
              </a:rPr>
              <a:t>, the Aryans began to compose a body of texts called Vedas based on their traditional stories.  Veda is a Sanskrit word that means knowledge.  The Rig Veda is a collection of more than 1000 poems that survives to this day. </a:t>
            </a:r>
            <a:r>
              <a:rPr lang="en-US" sz="2900" b="1" dirty="0" smtClean="0">
                <a:latin typeface="Arial" pitchFamily="34" charset="0"/>
                <a:ea typeface="Adobe Gothic Std B" pitchFamily="34" charset="-128"/>
                <a:cs typeface="Arial" pitchFamily="34" charset="0"/>
              </a:rPr>
              <a:t>The influence of these stories of the Aryan people on the subcontinent is why historians label the period of Indian </a:t>
            </a:r>
            <a:r>
              <a:rPr lang="en-US" sz="2900" b="1" dirty="0" smtClean="0">
                <a:latin typeface="Arial" pitchFamily="34" charset="0"/>
                <a:ea typeface="Adobe Gothic Std B" pitchFamily="34" charset="-128"/>
                <a:cs typeface="Arial" pitchFamily="34" charset="0"/>
              </a:rPr>
              <a:t>history </a:t>
            </a:r>
            <a:r>
              <a:rPr lang="en-US" sz="2900" b="1" dirty="0" smtClean="0">
                <a:latin typeface="Arial" pitchFamily="34" charset="0"/>
                <a:ea typeface="Adobe Gothic Std B" pitchFamily="34" charset="-128"/>
                <a:cs typeface="Arial" pitchFamily="34" charset="0"/>
              </a:rPr>
              <a:t>lasting </a:t>
            </a:r>
            <a:r>
              <a:rPr lang="en-US" sz="2900" b="1" dirty="0" smtClean="0">
                <a:latin typeface="Arial" pitchFamily="34" charset="0"/>
                <a:ea typeface="Adobe Gothic Std B" pitchFamily="34" charset="-128"/>
                <a:cs typeface="Arial" pitchFamily="34" charset="0"/>
              </a:rPr>
              <a:t/>
            </a:r>
            <a:br>
              <a:rPr lang="en-US" sz="2900" b="1" dirty="0" smtClean="0">
                <a:latin typeface="Arial" pitchFamily="34" charset="0"/>
                <a:ea typeface="Adobe Gothic Std B" pitchFamily="34" charset="-128"/>
                <a:cs typeface="Arial" pitchFamily="34" charset="0"/>
              </a:rPr>
            </a:br>
            <a:r>
              <a:rPr lang="en-US" sz="2900" b="1" dirty="0" smtClean="0">
                <a:latin typeface="Arial" pitchFamily="34" charset="0"/>
                <a:ea typeface="Adobe Gothic Std B" pitchFamily="34" charset="-128"/>
                <a:cs typeface="Arial" pitchFamily="34" charset="0"/>
              </a:rPr>
              <a:t>from </a:t>
            </a:r>
            <a:r>
              <a:rPr lang="en-US" sz="2900" b="1" dirty="0" smtClean="0">
                <a:latin typeface="Arial" pitchFamily="34" charset="0"/>
                <a:ea typeface="Adobe Gothic Std B" pitchFamily="34" charset="-128"/>
                <a:cs typeface="Arial" pitchFamily="34" charset="0"/>
              </a:rPr>
              <a:t>about </a:t>
            </a:r>
            <a:r>
              <a:rPr lang="en-US" sz="2900" b="1" dirty="0" smtClean="0">
                <a:latin typeface="Arial" pitchFamily="34" charset="0"/>
                <a:ea typeface="Adobe Gothic Std B" pitchFamily="34" charset="-128"/>
                <a:cs typeface="Arial" pitchFamily="34" charset="0"/>
              </a:rPr>
              <a:t/>
            </a:r>
            <a:br>
              <a:rPr lang="en-US" sz="2900" b="1" dirty="0" smtClean="0">
                <a:latin typeface="Arial" pitchFamily="34" charset="0"/>
                <a:ea typeface="Adobe Gothic Std B" pitchFamily="34" charset="-128"/>
                <a:cs typeface="Arial" pitchFamily="34" charset="0"/>
              </a:rPr>
            </a:br>
            <a:r>
              <a:rPr lang="en-US" sz="2900" b="1" dirty="0" smtClean="0">
                <a:latin typeface="Arial" pitchFamily="34" charset="0"/>
                <a:ea typeface="Adobe Gothic Std B" pitchFamily="34" charset="-128"/>
                <a:cs typeface="Arial" pitchFamily="34" charset="0"/>
              </a:rPr>
              <a:t>1500</a:t>
            </a:r>
            <a:r>
              <a:rPr lang="en-US" sz="2200" b="1" dirty="0" smtClean="0">
                <a:latin typeface="Arial" pitchFamily="34" charset="0"/>
                <a:ea typeface="Adobe Gothic Std B" pitchFamily="34" charset="-128"/>
                <a:cs typeface="Arial" pitchFamily="34" charset="0"/>
              </a:rPr>
              <a:t>BCE</a:t>
            </a:r>
            <a:r>
              <a:rPr lang="en-US" sz="2900" b="1" dirty="0" smtClean="0">
                <a:latin typeface="Arial" pitchFamily="34" charset="0"/>
                <a:ea typeface="Adobe Gothic Std B" pitchFamily="34" charset="-128"/>
                <a:cs typeface="Arial" pitchFamily="34" charset="0"/>
              </a:rPr>
              <a:t> to </a:t>
            </a:r>
            <a:br>
              <a:rPr lang="en-US" sz="2900" b="1" dirty="0" smtClean="0">
                <a:latin typeface="Arial" pitchFamily="34" charset="0"/>
                <a:ea typeface="Adobe Gothic Std B" pitchFamily="34" charset="-128"/>
                <a:cs typeface="Arial" pitchFamily="34" charset="0"/>
              </a:rPr>
            </a:br>
            <a:r>
              <a:rPr lang="en-US" sz="2900" b="1" dirty="0" smtClean="0">
                <a:latin typeface="Arial" pitchFamily="34" charset="0"/>
                <a:ea typeface="Adobe Gothic Std B" pitchFamily="34" charset="-128"/>
                <a:cs typeface="Arial" pitchFamily="34" charset="0"/>
              </a:rPr>
              <a:t>322</a:t>
            </a:r>
            <a:r>
              <a:rPr lang="en-US" sz="2200" b="1" dirty="0" smtClean="0">
                <a:latin typeface="Arial" pitchFamily="34" charset="0"/>
                <a:ea typeface="Adobe Gothic Std B" pitchFamily="34" charset="-128"/>
                <a:cs typeface="Arial" pitchFamily="34" charset="0"/>
              </a:rPr>
              <a:t>BCE</a:t>
            </a:r>
            <a:r>
              <a:rPr lang="en-US" sz="2900" b="1" dirty="0" smtClean="0">
                <a:latin typeface="Arial" pitchFamily="34" charset="0"/>
                <a:ea typeface="Adobe Gothic Std B" pitchFamily="34" charset="-128"/>
                <a:cs typeface="Arial" pitchFamily="34" charset="0"/>
              </a:rPr>
              <a:t> </a:t>
            </a:r>
            <a:r>
              <a:rPr lang="en-US" sz="2900" b="1" dirty="0" smtClean="0">
                <a:latin typeface="Arial" pitchFamily="34" charset="0"/>
                <a:ea typeface="Adobe Gothic Std B" pitchFamily="34" charset="-128"/>
                <a:cs typeface="Arial" pitchFamily="34" charset="0"/>
              </a:rPr>
              <a:t>as the </a:t>
            </a:r>
            <a:r>
              <a:rPr lang="en-US" sz="2900" b="1" dirty="0" smtClean="0">
                <a:latin typeface="Arial" pitchFamily="34" charset="0"/>
                <a:ea typeface="Adobe Gothic Std B" pitchFamily="34" charset="-128"/>
                <a:cs typeface="Arial" pitchFamily="34" charset="0"/>
              </a:rPr>
              <a:t/>
            </a:r>
            <a:br>
              <a:rPr lang="en-US" sz="2900" b="1" dirty="0" smtClean="0">
                <a:latin typeface="Arial" pitchFamily="34" charset="0"/>
                <a:ea typeface="Adobe Gothic Std B" pitchFamily="34" charset="-128"/>
                <a:cs typeface="Arial" pitchFamily="34" charset="0"/>
              </a:rPr>
            </a:br>
            <a:r>
              <a:rPr lang="en-US" sz="2900" b="1" dirty="0" smtClean="0">
                <a:latin typeface="Arial" pitchFamily="34" charset="0"/>
                <a:ea typeface="Adobe Gothic Std B" pitchFamily="34" charset="-128"/>
                <a:cs typeface="Arial" pitchFamily="34" charset="0"/>
              </a:rPr>
              <a:t>Vedic </a:t>
            </a:r>
            <a:r>
              <a:rPr lang="en-US" sz="2900" b="1" dirty="0" smtClean="0">
                <a:latin typeface="Arial" pitchFamily="34" charset="0"/>
                <a:ea typeface="Adobe Gothic Std B" pitchFamily="34" charset="-128"/>
                <a:cs typeface="Arial" pitchFamily="34" charset="0"/>
              </a:rPr>
              <a:t>Age. </a:t>
            </a:r>
            <a:endParaRPr lang="en-US" sz="2900" b="1" dirty="0">
              <a:latin typeface="Arial" pitchFamily="34" charset="0"/>
              <a:ea typeface="Adobe Gothic Std B" pitchFamily="34" charset="-128"/>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3581400" y="4495800"/>
            <a:ext cx="4876800" cy="2132934"/>
          </a:xfrm>
          <a:prstGeom prst="rect">
            <a:avLst/>
          </a:prstGeom>
          <a:noFill/>
          <a:ln w="9525">
            <a:noFill/>
            <a:miter lim="800000"/>
            <a:headEnd/>
            <a:tailEnd/>
          </a:ln>
          <a:effectLst/>
        </p:spPr>
      </p:pic>
    </p:spTree>
  </p:cSld>
  <p:clrMapOvr>
    <a:masterClrMapping/>
  </p:clrMapOvr>
  <p:transition advTm="17047">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609600" y="3392745"/>
            <a:ext cx="77724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228600" fontAlgn="base">
              <a:lnSpc>
                <a:spcPct val="100000"/>
              </a:lnSpc>
              <a:spcBef>
                <a:spcPct val="0"/>
              </a:spcBef>
              <a:spcAft>
                <a:spcPct val="0"/>
              </a:spcAft>
              <a:buClrTx/>
              <a:buSzTx/>
              <a:buFontTx/>
              <a:buNone/>
              <a:tabLst/>
            </a:pPr>
            <a:endParaRPr lang="en-US" sz="2800" b="1" dirty="0">
              <a:latin typeface="Arial" pitchFamily="34" charset="0"/>
              <a:ea typeface="Adobe Gothic Std B" pitchFamily="34" charset="-128"/>
              <a:cs typeface="Arial" pitchFamily="34" charset="0"/>
            </a:endParaRPr>
          </a:p>
        </p:txBody>
      </p:sp>
      <p:sp>
        <p:nvSpPr>
          <p:cNvPr id="6" name="Rectangle 5"/>
          <p:cNvSpPr/>
          <p:nvPr/>
        </p:nvSpPr>
        <p:spPr>
          <a:xfrm>
            <a:off x="304800" y="4495800"/>
            <a:ext cx="8458200" cy="1077218"/>
          </a:xfrm>
          <a:prstGeom prst="rect">
            <a:avLst/>
          </a:prstGeom>
          <a:ln>
            <a:noFill/>
          </a:ln>
        </p:spPr>
        <p:txBody>
          <a:bodyPr wrap="square">
            <a:spAutoFit/>
          </a:bodyPr>
          <a:lstStyle/>
          <a:p>
            <a:pPr algn="ctr"/>
            <a:r>
              <a:rPr lang="en-US" sz="3200" b="1" dirty="0" smtClean="0"/>
              <a:t>Learn more about history at</a:t>
            </a:r>
          </a:p>
          <a:p>
            <a:pPr algn="ctr"/>
            <a:r>
              <a:rPr lang="en-US" sz="3200" b="1" dirty="0" smtClean="0"/>
              <a:t>www.mrdowling.com</a:t>
            </a:r>
            <a:endParaRPr lang="en-US" sz="3200" dirty="0"/>
          </a:p>
        </p:txBody>
      </p:sp>
      <p:pic>
        <p:nvPicPr>
          <p:cNvPr id="7" name="Picture 6" descr="logotransparent.png"/>
          <p:cNvPicPr>
            <a:picLocks noChangeAspect="1"/>
          </p:cNvPicPr>
          <p:nvPr/>
        </p:nvPicPr>
        <p:blipFill>
          <a:blip r:embed="rId2" cstate="print"/>
          <a:stretch>
            <a:fillRect/>
          </a:stretch>
        </p:blipFill>
        <p:spPr>
          <a:xfrm>
            <a:off x="2590800" y="2590800"/>
            <a:ext cx="3898270" cy="1630526"/>
          </a:xfrm>
          <a:prstGeom prst="rect">
            <a:avLst/>
          </a:prstGeom>
        </p:spPr>
      </p:pic>
      <p:sp>
        <p:nvSpPr>
          <p:cNvPr id="9" name="TextBox 8"/>
          <p:cNvSpPr txBox="1"/>
          <p:nvPr/>
        </p:nvSpPr>
        <p:spPr>
          <a:xfrm>
            <a:off x="0" y="0"/>
            <a:ext cx="91440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The Aryans                                                                                                Ancient India</a:t>
            </a:r>
            <a:endParaRPr lang="en-US" sz="2200" dirty="0">
              <a:latin typeface="Adobe Gothic Std B" pitchFamily="34" charset="-128"/>
              <a:ea typeface="Adobe Gothic Std B" pitchFamily="34" charset="-128"/>
            </a:endParaRPr>
          </a:p>
        </p:txBody>
      </p:sp>
      <p:sp>
        <p:nvSpPr>
          <p:cNvPr id="12" name="Rectangle 11"/>
          <p:cNvSpPr/>
          <p:nvPr/>
        </p:nvSpPr>
        <p:spPr>
          <a:xfrm>
            <a:off x="457200" y="685800"/>
            <a:ext cx="4572000" cy="1661993"/>
          </a:xfrm>
          <a:prstGeom prst="rect">
            <a:avLst/>
          </a:prstGeom>
        </p:spPr>
        <p:txBody>
          <a:bodyPr>
            <a:spAutoFit/>
          </a:bodyPr>
          <a:lstStyle/>
          <a:p>
            <a:pPr algn="ctr"/>
            <a:r>
              <a:rPr lang="en-US" sz="2400" b="1" dirty="0" smtClean="0">
                <a:solidFill>
                  <a:schemeClr val="accent3">
                    <a:lumMod val="50000"/>
                  </a:schemeClr>
                </a:solidFill>
              </a:rPr>
              <a:t>Music credit:</a:t>
            </a:r>
          </a:p>
          <a:p>
            <a:pPr algn="ctr"/>
            <a:r>
              <a:rPr lang="en-US" sz="2400" b="1" dirty="0" smtClean="0">
                <a:solidFill>
                  <a:schemeClr val="accent3">
                    <a:lumMod val="50000"/>
                  </a:schemeClr>
                </a:solidFill>
              </a:rPr>
              <a:t>Double Drift by </a:t>
            </a:r>
            <a:r>
              <a:rPr lang="en-US" sz="2400" b="1" dirty="0" smtClean="0">
                <a:solidFill>
                  <a:schemeClr val="accent3">
                    <a:lumMod val="50000"/>
                  </a:schemeClr>
                </a:solidFill>
              </a:rPr>
              <a:t>Kevin McLeod</a:t>
            </a:r>
            <a:r>
              <a:rPr lang="en-US" sz="2400" b="1" dirty="0" smtClean="0">
                <a:solidFill>
                  <a:schemeClr val="accent3">
                    <a:lumMod val="50000"/>
                  </a:schemeClr>
                </a:solidFill>
              </a:rPr>
              <a:t> </a:t>
            </a:r>
            <a:br>
              <a:rPr lang="en-US" sz="2400" b="1" dirty="0" smtClean="0">
                <a:solidFill>
                  <a:schemeClr val="accent3">
                    <a:lumMod val="50000"/>
                  </a:schemeClr>
                </a:solidFill>
              </a:rPr>
            </a:br>
            <a:r>
              <a:rPr lang="en-US" sz="2400" b="1" dirty="0" smtClean="0">
                <a:solidFill>
                  <a:schemeClr val="accent3">
                    <a:lumMod val="50000"/>
                  </a:schemeClr>
                </a:solidFill>
              </a:rPr>
              <a:t>at </a:t>
            </a:r>
            <a:r>
              <a:rPr lang="en-US" sz="2400" b="1" dirty="0" smtClean="0">
                <a:solidFill>
                  <a:schemeClr val="accent3">
                    <a:lumMod val="50000"/>
                  </a:schemeClr>
                </a:solidFill>
              </a:rPr>
              <a:t>incompetech.com </a:t>
            </a:r>
            <a:endParaRPr lang="en-US" sz="2400" b="1" dirty="0" smtClean="0">
              <a:solidFill>
                <a:schemeClr val="accent3">
                  <a:lumMod val="50000"/>
                </a:schemeClr>
              </a:solidFill>
            </a:endParaRPr>
          </a:p>
          <a:p>
            <a:pPr algn="ctr"/>
            <a:r>
              <a:rPr lang="en-US" sz="1500" b="1" dirty="0" smtClean="0">
                <a:solidFill>
                  <a:schemeClr val="accent3">
                    <a:lumMod val="50000"/>
                  </a:schemeClr>
                </a:solidFill>
              </a:rPr>
              <a:t>Licensed under Creative Commons: By Attribution 3.0</a:t>
            </a:r>
          </a:p>
          <a:p>
            <a:pPr algn="ctr"/>
            <a:r>
              <a:rPr lang="en-US" sz="1500" b="1" dirty="0" smtClean="0">
                <a:solidFill>
                  <a:schemeClr val="accent3">
                    <a:lumMod val="50000"/>
                  </a:schemeClr>
                </a:solidFill>
              </a:rPr>
              <a:t>http://creativecommons.org/licenses/by/3.0/</a:t>
            </a:r>
            <a:endParaRPr lang="en-US" sz="1500" b="1" dirty="0">
              <a:solidFill>
                <a:schemeClr val="accent3">
                  <a:lumMod val="50000"/>
                </a:schemeClr>
              </a:solidFill>
            </a:endParaRPr>
          </a:p>
        </p:txBody>
      </p:sp>
    </p:spTree>
  </p:cSld>
  <p:clrMapOvr>
    <a:masterClrMapping/>
  </p:clrMapOvr>
  <p:transition advTm="942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500"/>
                                        <p:tgtEl>
                                          <p:spTgt spid="12">
                                            <p:txEl>
                                              <p:pRg st="0" end="0"/>
                                            </p:txEl>
                                          </p:spTgt>
                                        </p:tgtEl>
                                      </p:cBhvr>
                                    </p:animEffect>
                                  </p:childTnLst>
                                </p:cTn>
                              </p:par>
                            </p:childTnLst>
                          </p:cTn>
                        </p:par>
                        <p:par>
                          <p:cTn id="15" fill="hold">
                            <p:stCondLst>
                              <p:cond delay="2500"/>
                            </p:stCondLst>
                            <p:childTnLst>
                              <p:par>
                                <p:cTn id="16" presetID="10" presetClass="entr" presetSubtype="0" fill="hold" grpId="0" nodeType="after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Effect transition="in" filter="fade">
                                      <p:cBhvr>
                                        <p:cTn id="18" dur="500"/>
                                        <p:tgtEl>
                                          <p:spTgt spid="12">
                                            <p:txEl>
                                              <p:pRg st="1" end="1"/>
                                            </p:txEl>
                                          </p:spTgt>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fade">
                                      <p:cBhvr>
                                        <p:cTn id="22" dur="500"/>
                                        <p:tgtEl>
                                          <p:spTgt spid="12">
                                            <p:txEl>
                                              <p:pRg st="2" end="2"/>
                                            </p:txEl>
                                          </p:spTgt>
                                        </p:tgtEl>
                                      </p:cBhvr>
                                    </p:animEffect>
                                  </p:childTnLst>
                                </p:cTn>
                              </p:par>
                            </p:childTnLst>
                          </p:cTn>
                        </p:par>
                        <p:par>
                          <p:cTn id="23" fill="hold">
                            <p:stCondLst>
                              <p:cond delay="3500"/>
                            </p:stCondLst>
                            <p:childTnLst>
                              <p:par>
                                <p:cTn id="24" presetID="10" presetClass="entr" presetSubtype="0" fill="hold" grpId="0" nodeType="afterEffect">
                                  <p:stCondLst>
                                    <p:cond delay="0"/>
                                  </p:stCondLst>
                                  <p:childTnLst>
                                    <p:set>
                                      <p:cBhvr>
                                        <p:cTn id="25" dur="1" fill="hold">
                                          <p:stCondLst>
                                            <p:cond delay="0"/>
                                          </p:stCondLst>
                                        </p:cTn>
                                        <p:tgtEl>
                                          <p:spTgt spid="12">
                                            <p:txEl>
                                              <p:pRg st="3" end="3"/>
                                            </p:txEl>
                                          </p:spTgt>
                                        </p:tgtEl>
                                        <p:attrNameLst>
                                          <p:attrName>style.visibility</p:attrName>
                                        </p:attrNameLst>
                                      </p:cBhvr>
                                      <p:to>
                                        <p:strVal val="visible"/>
                                      </p:to>
                                    </p:set>
                                    <p:animEffect transition="in" filter="fade">
                                      <p:cBhvr>
                                        <p:cTn id="26"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The Aryans                                                                                                Ancient India</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3886200" y="533400"/>
            <a:ext cx="4800600"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000" b="1" dirty="0" smtClean="0">
                <a:latin typeface="Arial" pitchFamily="34" charset="0"/>
                <a:ea typeface="Adobe Gothic Std B" pitchFamily="34" charset="-128"/>
                <a:cs typeface="Arial" pitchFamily="34" charset="0"/>
              </a:rPr>
              <a:t>A band of Aryans would slash, or cut, the trees on a plot of land to create a field.  </a:t>
            </a:r>
            <a:r>
              <a:rPr lang="en-US" sz="3000" b="1" dirty="0" smtClean="0">
                <a:solidFill>
                  <a:srgbClr val="008080"/>
                </a:solidFill>
                <a:latin typeface="Arial" pitchFamily="34" charset="0"/>
                <a:ea typeface="Adobe Gothic Std B" pitchFamily="34" charset="-128"/>
                <a:cs typeface="Arial" pitchFamily="34" charset="0"/>
              </a:rPr>
              <a:t>Months later, when the vegetation had dried, they set it on fire.  The ashes left from the fire fertilized the soil for a few growing seasons.  The Aryans would repeat the process in a new area once the soil had been exhausted.</a:t>
            </a:r>
            <a:endParaRPr lang="en-US" sz="3000" b="1" dirty="0">
              <a:solidFill>
                <a:srgbClr val="008080"/>
              </a:solidFill>
              <a:latin typeface="Arial" pitchFamily="34" charset="0"/>
              <a:ea typeface="Adobe Gothic Std B" pitchFamily="34" charset="-128"/>
              <a:cs typeface="Arial" pitchFamily="34" charset="0"/>
            </a:endParaRPr>
          </a:p>
        </p:txBody>
      </p:sp>
      <p:pic>
        <p:nvPicPr>
          <p:cNvPr id="8193" name="Picture 1"/>
          <p:cNvPicPr>
            <a:picLocks noChangeAspect="1" noChangeArrowheads="1"/>
          </p:cNvPicPr>
          <p:nvPr/>
        </p:nvPicPr>
        <p:blipFill>
          <a:blip r:embed="rId2" cstate="print">
            <a:duotone>
              <a:prstClr val="black"/>
              <a:schemeClr val="accent5">
                <a:tint val="45000"/>
                <a:satMod val="400000"/>
              </a:schemeClr>
            </a:duotone>
            <a:lum bright="20000" contrast="34000"/>
          </a:blip>
          <a:srcRect/>
          <a:stretch>
            <a:fillRect/>
          </a:stretch>
        </p:blipFill>
        <p:spPr bwMode="auto">
          <a:xfrm>
            <a:off x="152400" y="762000"/>
            <a:ext cx="3657600" cy="5656255"/>
          </a:xfrm>
          <a:prstGeom prst="rect">
            <a:avLst/>
          </a:prstGeom>
          <a:noFill/>
          <a:ln w="9525">
            <a:noFill/>
            <a:miter lim="800000"/>
            <a:headEnd/>
            <a:tailEnd/>
          </a:ln>
          <a:effectLst>
            <a:softEdge rad="127000"/>
          </a:effectLst>
        </p:spPr>
      </p:pic>
    </p:spTree>
  </p:cSld>
  <p:clrMapOvr>
    <a:masterClrMapping/>
  </p:clrMapOvr>
  <p:transition advTm="551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3"/>
                                        </p:tgtEl>
                                        <p:attrNameLst>
                                          <p:attrName>style.visibility</p:attrName>
                                        </p:attrNameLst>
                                      </p:cBhvr>
                                      <p:to>
                                        <p:strVal val="visible"/>
                                      </p:to>
                                    </p:set>
                                    <p:animEffect transition="in" filter="fade">
                                      <p:cBhvr>
                                        <p:cTn id="7" dur="2000"/>
                                        <p:tgtEl>
                                          <p:spTgt spid="8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The Aryans                                                                                                Ancient India</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3886200" y="533400"/>
            <a:ext cx="4800600"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000" b="1" dirty="0" smtClean="0">
                <a:solidFill>
                  <a:srgbClr val="008080"/>
                </a:solidFill>
                <a:latin typeface="Arial" pitchFamily="34" charset="0"/>
                <a:ea typeface="Adobe Gothic Std B" pitchFamily="34" charset="-128"/>
                <a:cs typeface="Arial" pitchFamily="34" charset="0"/>
              </a:rPr>
              <a:t>A band of Aryans would slash, or cut, the trees on a plot of land to create a field.  </a:t>
            </a:r>
            <a:r>
              <a:rPr lang="en-US" sz="3000" b="1" dirty="0" smtClean="0">
                <a:latin typeface="Arial" pitchFamily="34" charset="0"/>
                <a:ea typeface="Adobe Gothic Std B" pitchFamily="34" charset="-128"/>
                <a:cs typeface="Arial" pitchFamily="34" charset="0"/>
              </a:rPr>
              <a:t>Months later, when the vegetation had dried, they set it on fire.  </a:t>
            </a:r>
            <a:r>
              <a:rPr lang="en-US" sz="3000" b="1" dirty="0" smtClean="0">
                <a:solidFill>
                  <a:srgbClr val="008080"/>
                </a:solidFill>
                <a:latin typeface="Arial" pitchFamily="34" charset="0"/>
                <a:ea typeface="Adobe Gothic Std B" pitchFamily="34" charset="-128"/>
                <a:cs typeface="Arial" pitchFamily="34" charset="0"/>
              </a:rPr>
              <a:t>The ashes left from the fire fertilized the soil for a few growing seasons.  The Aryans would repeat the process in a new area once the soil had been exhausted.</a:t>
            </a:r>
            <a:endParaRPr lang="en-US" sz="3000" b="1" dirty="0">
              <a:solidFill>
                <a:srgbClr val="008080"/>
              </a:solidFill>
              <a:latin typeface="Arial" pitchFamily="34" charset="0"/>
              <a:ea typeface="Adobe Gothic Std B" pitchFamily="34" charset="-128"/>
              <a:cs typeface="Arial" pitchFamily="34" charset="0"/>
            </a:endParaRPr>
          </a:p>
        </p:txBody>
      </p:sp>
      <p:pic>
        <p:nvPicPr>
          <p:cNvPr id="8193" name="Picture 1"/>
          <p:cNvPicPr>
            <a:picLocks noChangeAspect="1" noChangeArrowheads="1"/>
          </p:cNvPicPr>
          <p:nvPr/>
        </p:nvPicPr>
        <p:blipFill>
          <a:blip r:embed="rId2" cstate="print">
            <a:duotone>
              <a:prstClr val="black"/>
              <a:schemeClr val="accent5">
                <a:tint val="45000"/>
                <a:satMod val="400000"/>
              </a:schemeClr>
            </a:duotone>
            <a:lum bright="20000" contrast="34000"/>
          </a:blip>
          <a:srcRect/>
          <a:stretch>
            <a:fillRect/>
          </a:stretch>
        </p:blipFill>
        <p:spPr bwMode="auto">
          <a:xfrm>
            <a:off x="152400" y="762000"/>
            <a:ext cx="3657600" cy="5656255"/>
          </a:xfrm>
          <a:prstGeom prst="rect">
            <a:avLst/>
          </a:prstGeom>
          <a:noFill/>
          <a:ln w="9525">
            <a:noFill/>
            <a:miter lim="800000"/>
            <a:headEnd/>
            <a:tailEnd/>
          </a:ln>
          <a:effectLst>
            <a:softEdge rad="127000"/>
          </a:effectLst>
        </p:spPr>
      </p:pic>
    </p:spTree>
  </p:cSld>
  <p:clrMapOvr>
    <a:masterClrMapping/>
  </p:clrMapOvr>
  <p:transition advTm="4063">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The Aryans                                                                                                Ancient India</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3886200" y="533400"/>
            <a:ext cx="4800600"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000" b="1" dirty="0" smtClean="0">
                <a:solidFill>
                  <a:srgbClr val="008080"/>
                </a:solidFill>
                <a:latin typeface="Arial" pitchFamily="34" charset="0"/>
                <a:ea typeface="Adobe Gothic Std B" pitchFamily="34" charset="-128"/>
                <a:cs typeface="Arial" pitchFamily="34" charset="0"/>
              </a:rPr>
              <a:t>A band of Aryans would slash, or cut, the trees on a plot of land to create a field.  Months later, when the vegetation had dried, they set it on fire.  </a:t>
            </a:r>
            <a:r>
              <a:rPr lang="en-US" sz="3000" b="1" dirty="0" smtClean="0">
                <a:latin typeface="Arial" pitchFamily="34" charset="0"/>
                <a:ea typeface="Adobe Gothic Std B" pitchFamily="34" charset="-128"/>
                <a:cs typeface="Arial" pitchFamily="34" charset="0"/>
              </a:rPr>
              <a:t>The ashes left from the fire fertilized the soil for a few growing seasons.  </a:t>
            </a:r>
            <a:r>
              <a:rPr lang="en-US" sz="3000" b="1" dirty="0" smtClean="0">
                <a:solidFill>
                  <a:srgbClr val="008080"/>
                </a:solidFill>
                <a:latin typeface="Arial" pitchFamily="34" charset="0"/>
                <a:ea typeface="Adobe Gothic Std B" pitchFamily="34" charset="-128"/>
                <a:cs typeface="Arial" pitchFamily="34" charset="0"/>
              </a:rPr>
              <a:t>The Aryans would repeat the process in a new area once the soil had been exhausted.</a:t>
            </a:r>
            <a:endParaRPr lang="en-US" sz="3000" b="1" dirty="0">
              <a:solidFill>
                <a:srgbClr val="008080"/>
              </a:solidFill>
              <a:latin typeface="Arial" pitchFamily="34" charset="0"/>
              <a:ea typeface="Adobe Gothic Std B" pitchFamily="34" charset="-128"/>
              <a:cs typeface="Arial" pitchFamily="34" charset="0"/>
            </a:endParaRPr>
          </a:p>
        </p:txBody>
      </p:sp>
      <p:pic>
        <p:nvPicPr>
          <p:cNvPr id="8193" name="Picture 1"/>
          <p:cNvPicPr>
            <a:picLocks noChangeAspect="1" noChangeArrowheads="1"/>
          </p:cNvPicPr>
          <p:nvPr/>
        </p:nvPicPr>
        <p:blipFill>
          <a:blip r:embed="rId2" cstate="print">
            <a:duotone>
              <a:prstClr val="black"/>
              <a:schemeClr val="accent5">
                <a:tint val="45000"/>
                <a:satMod val="400000"/>
              </a:schemeClr>
            </a:duotone>
            <a:lum bright="20000" contrast="34000"/>
          </a:blip>
          <a:srcRect/>
          <a:stretch>
            <a:fillRect/>
          </a:stretch>
        </p:blipFill>
        <p:spPr bwMode="auto">
          <a:xfrm>
            <a:off x="152400" y="762000"/>
            <a:ext cx="3657600" cy="5656255"/>
          </a:xfrm>
          <a:prstGeom prst="rect">
            <a:avLst/>
          </a:prstGeom>
          <a:noFill/>
          <a:ln w="9525">
            <a:noFill/>
            <a:miter lim="800000"/>
            <a:headEnd/>
            <a:tailEnd/>
          </a:ln>
          <a:effectLst>
            <a:softEdge rad="127000"/>
          </a:effectLst>
        </p:spPr>
      </p:pic>
    </p:spTree>
  </p:cSld>
  <p:clrMapOvr>
    <a:masterClrMapping/>
  </p:clrMapOvr>
  <p:transition advTm="4734">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The Aryans                                                                                                Ancient India</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3886200" y="533400"/>
            <a:ext cx="4800600"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000" b="1" dirty="0" smtClean="0">
                <a:solidFill>
                  <a:srgbClr val="008080"/>
                </a:solidFill>
                <a:latin typeface="Arial" pitchFamily="34" charset="0"/>
                <a:ea typeface="Adobe Gothic Std B" pitchFamily="34" charset="-128"/>
                <a:cs typeface="Arial" pitchFamily="34" charset="0"/>
              </a:rPr>
              <a:t>A band of Aryans would slash, or cut, the trees on a plot of land to create a field.  Months later, when the vegetation had dried, they set it on fire.  The ashes left from the fire fertilized the soil for a few growing seasons.  </a:t>
            </a:r>
            <a:r>
              <a:rPr lang="en-US" sz="3000" b="1" dirty="0" smtClean="0">
                <a:latin typeface="Arial" pitchFamily="34" charset="0"/>
                <a:ea typeface="Adobe Gothic Std B" pitchFamily="34" charset="-128"/>
                <a:cs typeface="Arial" pitchFamily="34" charset="0"/>
              </a:rPr>
              <a:t>The Aryans would repeat the process in a new area once the soil had been exhausted.</a:t>
            </a:r>
            <a:endParaRPr lang="en-US" sz="3000" b="1" dirty="0">
              <a:latin typeface="Arial" pitchFamily="34" charset="0"/>
              <a:ea typeface="Adobe Gothic Std B" pitchFamily="34" charset="-128"/>
              <a:cs typeface="Arial" pitchFamily="34" charset="0"/>
            </a:endParaRPr>
          </a:p>
        </p:txBody>
      </p:sp>
      <p:pic>
        <p:nvPicPr>
          <p:cNvPr id="8193" name="Picture 1"/>
          <p:cNvPicPr>
            <a:picLocks noChangeAspect="1" noChangeArrowheads="1"/>
          </p:cNvPicPr>
          <p:nvPr/>
        </p:nvPicPr>
        <p:blipFill>
          <a:blip r:embed="rId2" cstate="print">
            <a:duotone>
              <a:prstClr val="black"/>
              <a:schemeClr val="accent5">
                <a:tint val="45000"/>
                <a:satMod val="400000"/>
              </a:schemeClr>
            </a:duotone>
            <a:lum bright="20000" contrast="34000"/>
          </a:blip>
          <a:srcRect/>
          <a:stretch>
            <a:fillRect/>
          </a:stretch>
        </p:blipFill>
        <p:spPr bwMode="auto">
          <a:xfrm>
            <a:off x="152400" y="762000"/>
            <a:ext cx="3657600" cy="5656255"/>
          </a:xfrm>
          <a:prstGeom prst="rect">
            <a:avLst/>
          </a:prstGeom>
          <a:noFill/>
          <a:ln w="9525">
            <a:noFill/>
            <a:miter lim="800000"/>
            <a:headEnd/>
            <a:tailEnd/>
          </a:ln>
          <a:effectLst>
            <a:softEdge rad="127000"/>
          </a:effectLst>
        </p:spPr>
      </p:pic>
    </p:spTree>
  </p:cSld>
  <p:clrMapOvr>
    <a:masterClrMapping/>
  </p:clrMapOvr>
  <p:transition advTm="525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The Aryans                                                                                                Ancient India</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1447800" y="914400"/>
            <a:ext cx="6553200"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000" b="1" dirty="0" smtClean="0">
                <a:latin typeface="Arial" pitchFamily="34" charset="0"/>
                <a:ea typeface="Adobe Gothic Std B" pitchFamily="34" charset="-128"/>
                <a:cs typeface="Arial" pitchFamily="34" charset="0"/>
              </a:rPr>
              <a:t>The Aryans did not remain in one place for long, so unlike the Indus River Valley culture that preceded them in the region, the Aryans did not build permanent homes. </a:t>
            </a:r>
            <a:endParaRPr lang="en-US" sz="3000" b="1" dirty="0">
              <a:latin typeface="Arial" pitchFamily="34" charset="0"/>
              <a:ea typeface="Adobe Gothic Std B" pitchFamily="34" charset="-128"/>
              <a:cs typeface="Arial" pitchFamily="34" charset="0"/>
            </a:endParaRPr>
          </a:p>
        </p:txBody>
      </p:sp>
      <p:pic>
        <p:nvPicPr>
          <p:cNvPr id="7170" name="Picture 2" descr="http://upload.wikimedia.org/wikipedia/commons/5/5e/Darius_I_the_Great's_inscription_crop.jpg"/>
          <p:cNvPicPr>
            <a:picLocks noChangeAspect="1" noChangeArrowheads="1"/>
          </p:cNvPicPr>
          <p:nvPr/>
        </p:nvPicPr>
        <p:blipFill>
          <a:blip r:embed="rId2" cstate="print"/>
          <a:srcRect/>
          <a:stretch>
            <a:fillRect/>
          </a:stretch>
        </p:blipFill>
        <p:spPr bwMode="auto">
          <a:xfrm>
            <a:off x="2133600" y="3505200"/>
            <a:ext cx="5257800" cy="2832866"/>
          </a:xfrm>
          <a:prstGeom prst="rect">
            <a:avLst/>
          </a:prstGeom>
          <a:noFill/>
          <a:effectLst>
            <a:softEdge rad="127000"/>
          </a:effectLst>
        </p:spPr>
      </p:pic>
    </p:spTree>
  </p:cSld>
  <p:clrMapOvr>
    <a:masterClrMapping/>
  </p:clrMapOvr>
  <p:transition advTm="1125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The Aryans                                                                                                Ancient India</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381000" y="685800"/>
            <a:ext cx="8763000" cy="63555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900" b="1" dirty="0" smtClean="0">
                <a:latin typeface="Arial" pitchFamily="34" charset="0"/>
                <a:ea typeface="Adobe Gothic Std B" pitchFamily="34" charset="-128"/>
                <a:cs typeface="Arial" pitchFamily="34" charset="0"/>
              </a:rPr>
              <a:t>The Aryans were skilled warriors.  </a:t>
            </a:r>
            <a:r>
              <a:rPr lang="en-US" sz="2900" b="1" dirty="0" smtClean="0">
                <a:solidFill>
                  <a:srgbClr val="008080"/>
                </a:solidFill>
                <a:latin typeface="Arial" pitchFamily="34" charset="0"/>
                <a:ea typeface="Adobe Gothic Std B" pitchFamily="34" charset="-128"/>
                <a:cs typeface="Arial" pitchFamily="34" charset="0"/>
              </a:rPr>
              <a:t>Their experience as cattle herders made them able horsemen. </a:t>
            </a:r>
            <a:r>
              <a:rPr lang="en-US" sz="2900" b="1" dirty="0" smtClean="0">
                <a:latin typeface="Arial" pitchFamily="34" charset="0"/>
                <a:ea typeface="Adobe Gothic Std B" pitchFamily="34" charset="-128"/>
                <a:cs typeface="Arial" pitchFamily="34" charset="0"/>
              </a:rPr>
              <a:t> </a:t>
            </a:r>
            <a:r>
              <a:rPr lang="en-US" sz="2900" b="1" dirty="0" smtClean="0">
                <a:solidFill>
                  <a:srgbClr val="008080"/>
                </a:solidFill>
                <a:latin typeface="Arial" pitchFamily="34" charset="0"/>
                <a:ea typeface="Adobe Gothic Std B" pitchFamily="34" charset="-128"/>
                <a:cs typeface="Arial" pitchFamily="34" charset="0"/>
              </a:rPr>
              <a:t>Like the Assyrians of Mesopotamia, the Aryans built chariots with </a:t>
            </a:r>
            <a:r>
              <a:rPr lang="en-US" sz="2900" b="1" dirty="0" smtClean="0">
                <a:solidFill>
                  <a:srgbClr val="008080"/>
                </a:solidFill>
                <a:latin typeface="Arial" pitchFamily="34" charset="0"/>
                <a:ea typeface="Adobe Gothic Std B" pitchFamily="34" charset="-128"/>
                <a:cs typeface="Arial" pitchFamily="34" charset="0"/>
              </a:rPr>
              <a:t>spoke </a:t>
            </a:r>
            <a:r>
              <a:rPr lang="en-US" sz="2900" b="1" dirty="0" smtClean="0">
                <a:solidFill>
                  <a:srgbClr val="008080"/>
                </a:solidFill>
                <a:latin typeface="Arial" pitchFamily="34" charset="0"/>
                <a:ea typeface="Adobe Gothic Std B" pitchFamily="34" charset="-128"/>
                <a:cs typeface="Arial" pitchFamily="34" charset="0"/>
              </a:rPr>
              <a:t>wheels, which were faster and easier to control than chariots with solid wheels. Their military skills </a:t>
            </a:r>
            <a:r>
              <a:rPr lang="en-US" sz="2900" b="1" dirty="0" smtClean="0">
                <a:solidFill>
                  <a:srgbClr val="008080"/>
                </a:solidFill>
                <a:latin typeface="Arial" pitchFamily="34" charset="0"/>
                <a:ea typeface="Adobe Gothic Std B" pitchFamily="34" charset="-128"/>
                <a:cs typeface="Arial" pitchFamily="34" charset="0"/>
              </a:rPr>
              <a:t/>
            </a:r>
            <a:br>
              <a:rPr lang="en-US" sz="2900" b="1" dirty="0" smtClean="0">
                <a:solidFill>
                  <a:srgbClr val="008080"/>
                </a:solidFill>
                <a:latin typeface="Arial" pitchFamily="34" charset="0"/>
                <a:ea typeface="Adobe Gothic Std B" pitchFamily="34" charset="-128"/>
                <a:cs typeface="Arial" pitchFamily="34" charset="0"/>
              </a:rPr>
            </a:br>
            <a:r>
              <a:rPr lang="en-US" sz="2900" b="1" dirty="0" smtClean="0">
                <a:solidFill>
                  <a:srgbClr val="008080"/>
                </a:solidFill>
                <a:latin typeface="Arial" pitchFamily="34" charset="0"/>
                <a:ea typeface="Adobe Gothic Std B" pitchFamily="34" charset="-128"/>
                <a:cs typeface="Arial" pitchFamily="34" charset="0"/>
              </a:rPr>
              <a:t>allowed </a:t>
            </a:r>
            <a:r>
              <a:rPr lang="en-US" sz="2900" b="1" dirty="0" smtClean="0">
                <a:solidFill>
                  <a:srgbClr val="008080"/>
                </a:solidFill>
                <a:latin typeface="Arial" pitchFamily="34" charset="0"/>
                <a:ea typeface="Adobe Gothic Std B" pitchFamily="34" charset="-128"/>
                <a:cs typeface="Arial" pitchFamily="34" charset="0"/>
              </a:rPr>
              <a:t>bands of </a:t>
            </a:r>
            <a:r>
              <a:rPr lang="en-US" sz="2900" b="1" dirty="0" smtClean="0">
                <a:solidFill>
                  <a:srgbClr val="008080"/>
                </a:solidFill>
                <a:latin typeface="Arial" pitchFamily="34" charset="0"/>
                <a:ea typeface="Adobe Gothic Std B" pitchFamily="34" charset="-128"/>
                <a:cs typeface="Arial" pitchFamily="34" charset="0"/>
              </a:rPr>
              <a:t/>
            </a:r>
            <a:br>
              <a:rPr lang="en-US" sz="2900" b="1" dirty="0" smtClean="0">
                <a:solidFill>
                  <a:srgbClr val="008080"/>
                </a:solidFill>
                <a:latin typeface="Arial" pitchFamily="34" charset="0"/>
                <a:ea typeface="Adobe Gothic Std B" pitchFamily="34" charset="-128"/>
                <a:cs typeface="Arial" pitchFamily="34" charset="0"/>
              </a:rPr>
            </a:br>
            <a:r>
              <a:rPr lang="en-US" sz="2900" b="1" dirty="0" smtClean="0">
                <a:solidFill>
                  <a:srgbClr val="008080"/>
                </a:solidFill>
                <a:latin typeface="Arial" pitchFamily="34" charset="0"/>
                <a:ea typeface="Adobe Gothic Std B" pitchFamily="34" charset="-128"/>
                <a:cs typeface="Arial" pitchFamily="34" charset="0"/>
              </a:rPr>
              <a:t>Aryans </a:t>
            </a:r>
            <a:r>
              <a:rPr lang="en-US" sz="2900" b="1" dirty="0" smtClean="0">
                <a:solidFill>
                  <a:srgbClr val="008080"/>
                </a:solidFill>
                <a:latin typeface="Arial" pitchFamily="34" charset="0"/>
                <a:ea typeface="Adobe Gothic Std B" pitchFamily="34" charset="-128"/>
                <a:cs typeface="Arial" pitchFamily="34" charset="0"/>
              </a:rPr>
              <a:t>to subjugate </a:t>
            </a:r>
            <a:r>
              <a:rPr lang="en-US" sz="2900" b="1" dirty="0" smtClean="0">
                <a:solidFill>
                  <a:srgbClr val="008080"/>
                </a:solidFill>
                <a:latin typeface="Arial" pitchFamily="34" charset="0"/>
                <a:ea typeface="Adobe Gothic Std B" pitchFamily="34" charset="-128"/>
                <a:cs typeface="Arial" pitchFamily="34" charset="0"/>
              </a:rPr>
              <a:t/>
            </a:r>
            <a:br>
              <a:rPr lang="en-US" sz="2900" b="1" dirty="0" smtClean="0">
                <a:solidFill>
                  <a:srgbClr val="008080"/>
                </a:solidFill>
                <a:latin typeface="Arial" pitchFamily="34" charset="0"/>
                <a:ea typeface="Adobe Gothic Std B" pitchFamily="34" charset="-128"/>
                <a:cs typeface="Arial" pitchFamily="34" charset="0"/>
              </a:rPr>
            </a:br>
            <a:r>
              <a:rPr lang="en-US" sz="2900" b="1" dirty="0" smtClean="0">
                <a:solidFill>
                  <a:srgbClr val="008080"/>
                </a:solidFill>
                <a:latin typeface="Arial" pitchFamily="34" charset="0"/>
                <a:ea typeface="Adobe Gothic Std B" pitchFamily="34" charset="-128"/>
                <a:cs typeface="Arial" pitchFamily="34" charset="0"/>
              </a:rPr>
              <a:t>the </a:t>
            </a:r>
            <a:r>
              <a:rPr lang="en-US" sz="2900" b="1" dirty="0" smtClean="0">
                <a:solidFill>
                  <a:srgbClr val="008080"/>
                </a:solidFill>
                <a:latin typeface="Arial" pitchFamily="34" charset="0"/>
                <a:ea typeface="Adobe Gothic Std B" pitchFamily="34" charset="-128"/>
                <a:cs typeface="Arial" pitchFamily="34" charset="0"/>
              </a:rPr>
              <a:t>native Dravidian </a:t>
            </a:r>
            <a:r>
              <a:rPr lang="en-US" sz="2900" b="1" dirty="0" smtClean="0">
                <a:solidFill>
                  <a:srgbClr val="008080"/>
                </a:solidFill>
                <a:latin typeface="Arial" pitchFamily="34" charset="0"/>
                <a:ea typeface="Adobe Gothic Std B" pitchFamily="34" charset="-128"/>
                <a:cs typeface="Arial" pitchFamily="34" charset="0"/>
              </a:rPr>
              <a:t/>
            </a:r>
            <a:br>
              <a:rPr lang="en-US" sz="2900" b="1" dirty="0" smtClean="0">
                <a:solidFill>
                  <a:srgbClr val="008080"/>
                </a:solidFill>
                <a:latin typeface="Arial" pitchFamily="34" charset="0"/>
                <a:ea typeface="Adobe Gothic Std B" pitchFamily="34" charset="-128"/>
                <a:cs typeface="Arial" pitchFamily="34" charset="0"/>
              </a:rPr>
            </a:br>
            <a:r>
              <a:rPr lang="en-US" sz="2900" b="1" dirty="0" smtClean="0">
                <a:solidFill>
                  <a:srgbClr val="008080"/>
                </a:solidFill>
                <a:latin typeface="Arial" pitchFamily="34" charset="0"/>
                <a:ea typeface="Adobe Gothic Std B" pitchFamily="34" charset="-128"/>
                <a:cs typeface="Arial" pitchFamily="34" charset="0"/>
              </a:rPr>
              <a:t>people </a:t>
            </a:r>
            <a:r>
              <a:rPr lang="en-US" sz="2900" b="1" dirty="0" smtClean="0">
                <a:solidFill>
                  <a:srgbClr val="008080"/>
                </a:solidFill>
                <a:latin typeface="Arial" pitchFamily="34" charset="0"/>
                <a:ea typeface="Adobe Gothic Std B" pitchFamily="34" charset="-128"/>
                <a:cs typeface="Arial" pitchFamily="34" charset="0"/>
              </a:rPr>
              <a:t>and to spread </a:t>
            </a:r>
            <a:r>
              <a:rPr lang="en-US" sz="2900" b="1" dirty="0" smtClean="0">
                <a:solidFill>
                  <a:srgbClr val="008080"/>
                </a:solidFill>
                <a:latin typeface="Arial" pitchFamily="34" charset="0"/>
                <a:ea typeface="Adobe Gothic Std B" pitchFamily="34" charset="-128"/>
                <a:cs typeface="Arial" pitchFamily="34" charset="0"/>
              </a:rPr>
              <a:t/>
            </a:r>
            <a:br>
              <a:rPr lang="en-US" sz="2900" b="1" dirty="0" smtClean="0">
                <a:solidFill>
                  <a:srgbClr val="008080"/>
                </a:solidFill>
                <a:latin typeface="Arial" pitchFamily="34" charset="0"/>
                <a:ea typeface="Adobe Gothic Std B" pitchFamily="34" charset="-128"/>
                <a:cs typeface="Arial" pitchFamily="34" charset="0"/>
              </a:rPr>
            </a:br>
            <a:r>
              <a:rPr lang="en-US" sz="2900" b="1" dirty="0" smtClean="0">
                <a:solidFill>
                  <a:srgbClr val="008080"/>
                </a:solidFill>
                <a:latin typeface="Arial" pitchFamily="34" charset="0"/>
                <a:ea typeface="Adobe Gothic Std B" pitchFamily="34" charset="-128"/>
                <a:cs typeface="Arial" pitchFamily="34" charset="0"/>
              </a:rPr>
              <a:t>their </a:t>
            </a:r>
            <a:r>
              <a:rPr lang="en-US" sz="2900" b="1" dirty="0" smtClean="0">
                <a:solidFill>
                  <a:srgbClr val="008080"/>
                </a:solidFill>
                <a:latin typeface="Arial" pitchFamily="34" charset="0"/>
                <a:ea typeface="Adobe Gothic Std B" pitchFamily="34" charset="-128"/>
                <a:cs typeface="Arial" pitchFamily="34" charset="0"/>
              </a:rPr>
              <a:t>language and </a:t>
            </a:r>
            <a:r>
              <a:rPr lang="en-US" sz="2900" b="1" dirty="0" smtClean="0">
                <a:solidFill>
                  <a:srgbClr val="008080"/>
                </a:solidFill>
                <a:latin typeface="Arial" pitchFamily="34" charset="0"/>
                <a:ea typeface="Adobe Gothic Std B" pitchFamily="34" charset="-128"/>
                <a:cs typeface="Arial" pitchFamily="34" charset="0"/>
              </a:rPr>
              <a:t/>
            </a:r>
            <a:br>
              <a:rPr lang="en-US" sz="2900" b="1" dirty="0" smtClean="0">
                <a:solidFill>
                  <a:srgbClr val="008080"/>
                </a:solidFill>
                <a:latin typeface="Arial" pitchFamily="34" charset="0"/>
                <a:ea typeface="Adobe Gothic Std B" pitchFamily="34" charset="-128"/>
                <a:cs typeface="Arial" pitchFamily="34" charset="0"/>
              </a:rPr>
            </a:br>
            <a:r>
              <a:rPr lang="en-US" sz="2900" b="1" dirty="0" smtClean="0">
                <a:solidFill>
                  <a:srgbClr val="008080"/>
                </a:solidFill>
                <a:latin typeface="Arial" pitchFamily="34" charset="0"/>
                <a:ea typeface="Adobe Gothic Std B" pitchFamily="34" charset="-128"/>
                <a:cs typeface="Arial" pitchFamily="34" charset="0"/>
              </a:rPr>
              <a:t>culture </a:t>
            </a:r>
            <a:r>
              <a:rPr lang="en-US" sz="2900" b="1" dirty="0" smtClean="0">
                <a:solidFill>
                  <a:srgbClr val="008080"/>
                </a:solidFill>
                <a:latin typeface="Arial" pitchFamily="34" charset="0"/>
                <a:ea typeface="Adobe Gothic Std B" pitchFamily="34" charset="-128"/>
                <a:cs typeface="Arial" pitchFamily="34" charset="0"/>
              </a:rPr>
              <a:t>to most of the </a:t>
            </a:r>
            <a:r>
              <a:rPr lang="en-US" sz="2900" b="1" dirty="0" smtClean="0">
                <a:solidFill>
                  <a:srgbClr val="008080"/>
                </a:solidFill>
                <a:latin typeface="Arial" pitchFamily="34" charset="0"/>
                <a:ea typeface="Adobe Gothic Std B" pitchFamily="34" charset="-128"/>
                <a:cs typeface="Arial" pitchFamily="34" charset="0"/>
              </a:rPr>
              <a:t/>
            </a:r>
            <a:br>
              <a:rPr lang="en-US" sz="2900" b="1" dirty="0" smtClean="0">
                <a:solidFill>
                  <a:srgbClr val="008080"/>
                </a:solidFill>
                <a:latin typeface="Arial" pitchFamily="34" charset="0"/>
                <a:ea typeface="Adobe Gothic Std B" pitchFamily="34" charset="-128"/>
                <a:cs typeface="Arial" pitchFamily="34" charset="0"/>
              </a:rPr>
            </a:br>
            <a:r>
              <a:rPr lang="en-US" sz="2900" b="1" dirty="0" smtClean="0">
                <a:solidFill>
                  <a:srgbClr val="008080"/>
                </a:solidFill>
                <a:latin typeface="Arial" pitchFamily="34" charset="0"/>
                <a:ea typeface="Adobe Gothic Std B" pitchFamily="34" charset="-128"/>
                <a:cs typeface="Arial" pitchFamily="34" charset="0"/>
              </a:rPr>
              <a:t>subcontinent</a:t>
            </a:r>
            <a:r>
              <a:rPr lang="en-US" sz="2900" b="1" dirty="0" smtClean="0">
                <a:solidFill>
                  <a:srgbClr val="008080"/>
                </a:solidFill>
                <a:latin typeface="Arial" pitchFamily="34" charset="0"/>
                <a:ea typeface="Adobe Gothic Std B" pitchFamily="34" charset="-128"/>
                <a:cs typeface="Arial" pitchFamily="34" charset="0"/>
              </a:rPr>
              <a:t>.</a:t>
            </a:r>
          </a:p>
          <a:p>
            <a:pPr fontAlgn="base">
              <a:spcBef>
                <a:spcPct val="0"/>
              </a:spcBef>
              <a:spcAft>
                <a:spcPct val="0"/>
              </a:spcAft>
            </a:pPr>
            <a:endParaRPr lang="en-US" sz="3000" b="1" dirty="0">
              <a:solidFill>
                <a:srgbClr val="008080"/>
              </a:solidFill>
              <a:latin typeface="Arial" pitchFamily="34" charset="0"/>
              <a:ea typeface="Adobe Gothic Std B" pitchFamily="34" charset="-128"/>
              <a:cs typeface="Arial" pitchFamily="34" charset="0"/>
            </a:endParaRPr>
          </a:p>
        </p:txBody>
      </p:sp>
      <p:pic>
        <p:nvPicPr>
          <p:cNvPr id="5" name="Picture 3"/>
          <p:cNvPicPr>
            <a:picLocks noChangeAspect="1" noChangeArrowheads="1"/>
          </p:cNvPicPr>
          <p:nvPr/>
        </p:nvPicPr>
        <p:blipFill>
          <a:blip r:embed="rId2" cstate="print"/>
          <a:srcRect/>
          <a:stretch>
            <a:fillRect/>
          </a:stretch>
        </p:blipFill>
        <p:spPr bwMode="auto">
          <a:xfrm>
            <a:off x="4495800" y="3505200"/>
            <a:ext cx="4226256" cy="3001025"/>
          </a:xfrm>
          <a:prstGeom prst="rect">
            <a:avLst/>
          </a:prstGeom>
          <a:noFill/>
          <a:ln w="9525">
            <a:noFill/>
            <a:miter lim="800000"/>
            <a:headEnd/>
            <a:tailEnd/>
          </a:ln>
          <a:effectLst>
            <a:outerShdw blurRad="50800" dist="76200" dir="13140000" algn="ctr" rotWithShape="0">
              <a:schemeClr val="accent5">
                <a:lumMod val="75000"/>
              </a:schemeClr>
            </a:outerShdw>
          </a:effectLst>
        </p:spPr>
      </p:pic>
    </p:spTree>
  </p:cSld>
  <p:clrMapOvr>
    <a:masterClrMapping/>
  </p:clrMapOvr>
  <p:transition advTm="242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The Aryans                                                                                                Ancient India</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381000" y="685800"/>
            <a:ext cx="8763000" cy="63555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900" b="1" dirty="0" smtClean="0">
                <a:solidFill>
                  <a:srgbClr val="008080"/>
                </a:solidFill>
                <a:latin typeface="Arial" pitchFamily="34" charset="0"/>
                <a:ea typeface="Adobe Gothic Std B" pitchFamily="34" charset="-128"/>
                <a:cs typeface="Arial" pitchFamily="34" charset="0"/>
              </a:rPr>
              <a:t>The Aryans were skilled warriors.  </a:t>
            </a:r>
            <a:r>
              <a:rPr lang="en-US" sz="2900" b="1" dirty="0" smtClean="0">
                <a:latin typeface="Arial" pitchFamily="34" charset="0"/>
                <a:ea typeface="Adobe Gothic Std B" pitchFamily="34" charset="-128"/>
                <a:cs typeface="Arial" pitchFamily="34" charset="0"/>
              </a:rPr>
              <a:t>Their experience as cattle herders made them able horsemen.  </a:t>
            </a:r>
            <a:r>
              <a:rPr lang="en-US" sz="2900" b="1" dirty="0" smtClean="0">
                <a:solidFill>
                  <a:srgbClr val="008080"/>
                </a:solidFill>
                <a:latin typeface="Arial" pitchFamily="34" charset="0"/>
                <a:ea typeface="Adobe Gothic Std B" pitchFamily="34" charset="-128"/>
                <a:cs typeface="Arial" pitchFamily="34" charset="0"/>
              </a:rPr>
              <a:t>Like the Assyrians of Mesopotamia, the Aryans built chariots with </a:t>
            </a:r>
            <a:r>
              <a:rPr lang="en-US" sz="2900" b="1" dirty="0" smtClean="0">
                <a:solidFill>
                  <a:srgbClr val="008080"/>
                </a:solidFill>
                <a:latin typeface="Arial" pitchFamily="34" charset="0"/>
                <a:ea typeface="Adobe Gothic Std B" pitchFamily="34" charset="-128"/>
                <a:cs typeface="Arial" pitchFamily="34" charset="0"/>
              </a:rPr>
              <a:t>spoke </a:t>
            </a:r>
            <a:r>
              <a:rPr lang="en-US" sz="2900" b="1" dirty="0" smtClean="0">
                <a:solidFill>
                  <a:srgbClr val="008080"/>
                </a:solidFill>
                <a:latin typeface="Arial" pitchFamily="34" charset="0"/>
                <a:ea typeface="Adobe Gothic Std B" pitchFamily="34" charset="-128"/>
                <a:cs typeface="Arial" pitchFamily="34" charset="0"/>
              </a:rPr>
              <a:t>wheels, which were faster and easier to control than chariots with solid wheels. Their military skills </a:t>
            </a:r>
            <a:r>
              <a:rPr lang="en-US" sz="2900" b="1" dirty="0" smtClean="0">
                <a:solidFill>
                  <a:srgbClr val="008080"/>
                </a:solidFill>
                <a:latin typeface="Arial" pitchFamily="34" charset="0"/>
                <a:ea typeface="Adobe Gothic Std B" pitchFamily="34" charset="-128"/>
                <a:cs typeface="Arial" pitchFamily="34" charset="0"/>
              </a:rPr>
              <a:t/>
            </a:r>
            <a:br>
              <a:rPr lang="en-US" sz="2900" b="1" dirty="0" smtClean="0">
                <a:solidFill>
                  <a:srgbClr val="008080"/>
                </a:solidFill>
                <a:latin typeface="Arial" pitchFamily="34" charset="0"/>
                <a:ea typeface="Adobe Gothic Std B" pitchFamily="34" charset="-128"/>
                <a:cs typeface="Arial" pitchFamily="34" charset="0"/>
              </a:rPr>
            </a:br>
            <a:r>
              <a:rPr lang="en-US" sz="2900" b="1" dirty="0" smtClean="0">
                <a:solidFill>
                  <a:srgbClr val="008080"/>
                </a:solidFill>
                <a:latin typeface="Arial" pitchFamily="34" charset="0"/>
                <a:ea typeface="Adobe Gothic Std B" pitchFamily="34" charset="-128"/>
                <a:cs typeface="Arial" pitchFamily="34" charset="0"/>
              </a:rPr>
              <a:t>allowed </a:t>
            </a:r>
            <a:r>
              <a:rPr lang="en-US" sz="2900" b="1" dirty="0" smtClean="0">
                <a:solidFill>
                  <a:srgbClr val="008080"/>
                </a:solidFill>
                <a:latin typeface="Arial" pitchFamily="34" charset="0"/>
                <a:ea typeface="Adobe Gothic Std B" pitchFamily="34" charset="-128"/>
                <a:cs typeface="Arial" pitchFamily="34" charset="0"/>
              </a:rPr>
              <a:t>bands of </a:t>
            </a:r>
            <a:r>
              <a:rPr lang="en-US" sz="2900" b="1" dirty="0" smtClean="0">
                <a:solidFill>
                  <a:srgbClr val="008080"/>
                </a:solidFill>
                <a:latin typeface="Arial" pitchFamily="34" charset="0"/>
                <a:ea typeface="Adobe Gothic Std B" pitchFamily="34" charset="-128"/>
                <a:cs typeface="Arial" pitchFamily="34" charset="0"/>
              </a:rPr>
              <a:t/>
            </a:r>
            <a:br>
              <a:rPr lang="en-US" sz="2900" b="1" dirty="0" smtClean="0">
                <a:solidFill>
                  <a:srgbClr val="008080"/>
                </a:solidFill>
                <a:latin typeface="Arial" pitchFamily="34" charset="0"/>
                <a:ea typeface="Adobe Gothic Std B" pitchFamily="34" charset="-128"/>
                <a:cs typeface="Arial" pitchFamily="34" charset="0"/>
              </a:rPr>
            </a:br>
            <a:r>
              <a:rPr lang="en-US" sz="2900" b="1" dirty="0" smtClean="0">
                <a:solidFill>
                  <a:srgbClr val="008080"/>
                </a:solidFill>
                <a:latin typeface="Arial" pitchFamily="34" charset="0"/>
                <a:ea typeface="Adobe Gothic Std B" pitchFamily="34" charset="-128"/>
                <a:cs typeface="Arial" pitchFamily="34" charset="0"/>
              </a:rPr>
              <a:t>Aryans </a:t>
            </a:r>
            <a:r>
              <a:rPr lang="en-US" sz="2900" b="1" dirty="0" smtClean="0">
                <a:solidFill>
                  <a:srgbClr val="008080"/>
                </a:solidFill>
                <a:latin typeface="Arial" pitchFamily="34" charset="0"/>
                <a:ea typeface="Adobe Gothic Std B" pitchFamily="34" charset="-128"/>
                <a:cs typeface="Arial" pitchFamily="34" charset="0"/>
              </a:rPr>
              <a:t>to subjugate </a:t>
            </a:r>
            <a:r>
              <a:rPr lang="en-US" sz="2900" b="1" dirty="0" smtClean="0">
                <a:solidFill>
                  <a:srgbClr val="008080"/>
                </a:solidFill>
                <a:latin typeface="Arial" pitchFamily="34" charset="0"/>
                <a:ea typeface="Adobe Gothic Std B" pitchFamily="34" charset="-128"/>
                <a:cs typeface="Arial" pitchFamily="34" charset="0"/>
              </a:rPr>
              <a:t/>
            </a:r>
            <a:br>
              <a:rPr lang="en-US" sz="2900" b="1" dirty="0" smtClean="0">
                <a:solidFill>
                  <a:srgbClr val="008080"/>
                </a:solidFill>
                <a:latin typeface="Arial" pitchFamily="34" charset="0"/>
                <a:ea typeface="Adobe Gothic Std B" pitchFamily="34" charset="-128"/>
                <a:cs typeface="Arial" pitchFamily="34" charset="0"/>
              </a:rPr>
            </a:br>
            <a:r>
              <a:rPr lang="en-US" sz="2900" b="1" dirty="0" smtClean="0">
                <a:solidFill>
                  <a:srgbClr val="008080"/>
                </a:solidFill>
                <a:latin typeface="Arial" pitchFamily="34" charset="0"/>
                <a:ea typeface="Adobe Gothic Std B" pitchFamily="34" charset="-128"/>
                <a:cs typeface="Arial" pitchFamily="34" charset="0"/>
              </a:rPr>
              <a:t>the </a:t>
            </a:r>
            <a:r>
              <a:rPr lang="en-US" sz="2900" b="1" dirty="0" smtClean="0">
                <a:solidFill>
                  <a:srgbClr val="008080"/>
                </a:solidFill>
                <a:latin typeface="Arial" pitchFamily="34" charset="0"/>
                <a:ea typeface="Adobe Gothic Std B" pitchFamily="34" charset="-128"/>
                <a:cs typeface="Arial" pitchFamily="34" charset="0"/>
              </a:rPr>
              <a:t>native Dravidian </a:t>
            </a:r>
            <a:r>
              <a:rPr lang="en-US" sz="2900" b="1" dirty="0" smtClean="0">
                <a:solidFill>
                  <a:srgbClr val="008080"/>
                </a:solidFill>
                <a:latin typeface="Arial" pitchFamily="34" charset="0"/>
                <a:ea typeface="Adobe Gothic Std B" pitchFamily="34" charset="-128"/>
                <a:cs typeface="Arial" pitchFamily="34" charset="0"/>
              </a:rPr>
              <a:t/>
            </a:r>
            <a:br>
              <a:rPr lang="en-US" sz="2900" b="1" dirty="0" smtClean="0">
                <a:solidFill>
                  <a:srgbClr val="008080"/>
                </a:solidFill>
                <a:latin typeface="Arial" pitchFamily="34" charset="0"/>
                <a:ea typeface="Adobe Gothic Std B" pitchFamily="34" charset="-128"/>
                <a:cs typeface="Arial" pitchFamily="34" charset="0"/>
              </a:rPr>
            </a:br>
            <a:r>
              <a:rPr lang="en-US" sz="2900" b="1" dirty="0" smtClean="0">
                <a:solidFill>
                  <a:srgbClr val="008080"/>
                </a:solidFill>
                <a:latin typeface="Arial" pitchFamily="34" charset="0"/>
                <a:ea typeface="Adobe Gothic Std B" pitchFamily="34" charset="-128"/>
                <a:cs typeface="Arial" pitchFamily="34" charset="0"/>
              </a:rPr>
              <a:t>people </a:t>
            </a:r>
            <a:r>
              <a:rPr lang="en-US" sz="2900" b="1" dirty="0" smtClean="0">
                <a:solidFill>
                  <a:srgbClr val="008080"/>
                </a:solidFill>
                <a:latin typeface="Arial" pitchFamily="34" charset="0"/>
                <a:ea typeface="Adobe Gothic Std B" pitchFamily="34" charset="-128"/>
                <a:cs typeface="Arial" pitchFamily="34" charset="0"/>
              </a:rPr>
              <a:t>and to spread </a:t>
            </a:r>
            <a:r>
              <a:rPr lang="en-US" sz="2900" b="1" dirty="0" smtClean="0">
                <a:solidFill>
                  <a:srgbClr val="008080"/>
                </a:solidFill>
                <a:latin typeface="Arial" pitchFamily="34" charset="0"/>
                <a:ea typeface="Adobe Gothic Std B" pitchFamily="34" charset="-128"/>
                <a:cs typeface="Arial" pitchFamily="34" charset="0"/>
              </a:rPr>
              <a:t/>
            </a:r>
            <a:br>
              <a:rPr lang="en-US" sz="2900" b="1" dirty="0" smtClean="0">
                <a:solidFill>
                  <a:srgbClr val="008080"/>
                </a:solidFill>
                <a:latin typeface="Arial" pitchFamily="34" charset="0"/>
                <a:ea typeface="Adobe Gothic Std B" pitchFamily="34" charset="-128"/>
                <a:cs typeface="Arial" pitchFamily="34" charset="0"/>
              </a:rPr>
            </a:br>
            <a:r>
              <a:rPr lang="en-US" sz="2900" b="1" dirty="0" smtClean="0">
                <a:solidFill>
                  <a:srgbClr val="008080"/>
                </a:solidFill>
                <a:latin typeface="Arial" pitchFamily="34" charset="0"/>
                <a:ea typeface="Adobe Gothic Std B" pitchFamily="34" charset="-128"/>
                <a:cs typeface="Arial" pitchFamily="34" charset="0"/>
              </a:rPr>
              <a:t>their </a:t>
            </a:r>
            <a:r>
              <a:rPr lang="en-US" sz="2900" b="1" dirty="0" smtClean="0">
                <a:solidFill>
                  <a:srgbClr val="008080"/>
                </a:solidFill>
                <a:latin typeface="Arial" pitchFamily="34" charset="0"/>
                <a:ea typeface="Adobe Gothic Std B" pitchFamily="34" charset="-128"/>
                <a:cs typeface="Arial" pitchFamily="34" charset="0"/>
              </a:rPr>
              <a:t>language and </a:t>
            </a:r>
            <a:r>
              <a:rPr lang="en-US" sz="2900" b="1" dirty="0" smtClean="0">
                <a:solidFill>
                  <a:srgbClr val="008080"/>
                </a:solidFill>
                <a:latin typeface="Arial" pitchFamily="34" charset="0"/>
                <a:ea typeface="Adobe Gothic Std B" pitchFamily="34" charset="-128"/>
                <a:cs typeface="Arial" pitchFamily="34" charset="0"/>
              </a:rPr>
              <a:t/>
            </a:r>
            <a:br>
              <a:rPr lang="en-US" sz="2900" b="1" dirty="0" smtClean="0">
                <a:solidFill>
                  <a:srgbClr val="008080"/>
                </a:solidFill>
                <a:latin typeface="Arial" pitchFamily="34" charset="0"/>
                <a:ea typeface="Adobe Gothic Std B" pitchFamily="34" charset="-128"/>
                <a:cs typeface="Arial" pitchFamily="34" charset="0"/>
              </a:rPr>
            </a:br>
            <a:r>
              <a:rPr lang="en-US" sz="2900" b="1" dirty="0" smtClean="0">
                <a:solidFill>
                  <a:srgbClr val="008080"/>
                </a:solidFill>
                <a:latin typeface="Arial" pitchFamily="34" charset="0"/>
                <a:ea typeface="Adobe Gothic Std B" pitchFamily="34" charset="-128"/>
                <a:cs typeface="Arial" pitchFamily="34" charset="0"/>
              </a:rPr>
              <a:t>culture </a:t>
            </a:r>
            <a:r>
              <a:rPr lang="en-US" sz="2900" b="1" dirty="0" smtClean="0">
                <a:solidFill>
                  <a:srgbClr val="008080"/>
                </a:solidFill>
                <a:latin typeface="Arial" pitchFamily="34" charset="0"/>
                <a:ea typeface="Adobe Gothic Std B" pitchFamily="34" charset="-128"/>
                <a:cs typeface="Arial" pitchFamily="34" charset="0"/>
              </a:rPr>
              <a:t>to most of the </a:t>
            </a:r>
            <a:r>
              <a:rPr lang="en-US" sz="2900" b="1" dirty="0" smtClean="0">
                <a:solidFill>
                  <a:srgbClr val="008080"/>
                </a:solidFill>
                <a:latin typeface="Arial" pitchFamily="34" charset="0"/>
                <a:ea typeface="Adobe Gothic Std B" pitchFamily="34" charset="-128"/>
                <a:cs typeface="Arial" pitchFamily="34" charset="0"/>
              </a:rPr>
              <a:t/>
            </a:r>
            <a:br>
              <a:rPr lang="en-US" sz="2900" b="1" dirty="0" smtClean="0">
                <a:solidFill>
                  <a:srgbClr val="008080"/>
                </a:solidFill>
                <a:latin typeface="Arial" pitchFamily="34" charset="0"/>
                <a:ea typeface="Adobe Gothic Std B" pitchFamily="34" charset="-128"/>
                <a:cs typeface="Arial" pitchFamily="34" charset="0"/>
              </a:rPr>
            </a:br>
            <a:r>
              <a:rPr lang="en-US" sz="2900" b="1" dirty="0" smtClean="0">
                <a:solidFill>
                  <a:srgbClr val="008080"/>
                </a:solidFill>
                <a:latin typeface="Arial" pitchFamily="34" charset="0"/>
                <a:ea typeface="Adobe Gothic Std B" pitchFamily="34" charset="-128"/>
                <a:cs typeface="Arial" pitchFamily="34" charset="0"/>
              </a:rPr>
              <a:t>subcontinent</a:t>
            </a:r>
            <a:r>
              <a:rPr lang="en-US" sz="2900" b="1" dirty="0" smtClean="0">
                <a:solidFill>
                  <a:srgbClr val="008080"/>
                </a:solidFill>
                <a:latin typeface="Arial" pitchFamily="34" charset="0"/>
                <a:ea typeface="Adobe Gothic Std B" pitchFamily="34" charset="-128"/>
                <a:cs typeface="Arial" pitchFamily="34" charset="0"/>
              </a:rPr>
              <a:t>.</a:t>
            </a:r>
          </a:p>
          <a:p>
            <a:pPr fontAlgn="base">
              <a:spcBef>
                <a:spcPct val="0"/>
              </a:spcBef>
              <a:spcAft>
                <a:spcPct val="0"/>
              </a:spcAft>
            </a:pPr>
            <a:endParaRPr lang="en-US" sz="3000" b="1" dirty="0">
              <a:solidFill>
                <a:srgbClr val="008080"/>
              </a:solidFill>
              <a:latin typeface="Arial" pitchFamily="34" charset="0"/>
              <a:ea typeface="Adobe Gothic Std B" pitchFamily="34" charset="-128"/>
              <a:cs typeface="Arial" pitchFamily="34" charset="0"/>
            </a:endParaRPr>
          </a:p>
        </p:txBody>
      </p:sp>
      <p:pic>
        <p:nvPicPr>
          <p:cNvPr id="5" name="Picture 3"/>
          <p:cNvPicPr>
            <a:picLocks noChangeAspect="1" noChangeArrowheads="1"/>
          </p:cNvPicPr>
          <p:nvPr/>
        </p:nvPicPr>
        <p:blipFill>
          <a:blip r:embed="rId2" cstate="print"/>
          <a:srcRect/>
          <a:stretch>
            <a:fillRect/>
          </a:stretch>
        </p:blipFill>
        <p:spPr bwMode="auto">
          <a:xfrm>
            <a:off x="4495800" y="3505200"/>
            <a:ext cx="4226256" cy="3001025"/>
          </a:xfrm>
          <a:prstGeom prst="rect">
            <a:avLst/>
          </a:prstGeom>
          <a:noFill/>
          <a:ln w="9525">
            <a:noFill/>
            <a:miter lim="800000"/>
            <a:headEnd/>
            <a:tailEnd/>
          </a:ln>
          <a:effectLst>
            <a:outerShdw blurRad="50800" dist="76200" dir="13140000" algn="ctr" rotWithShape="0">
              <a:schemeClr val="accent5">
                <a:lumMod val="75000"/>
              </a:schemeClr>
            </a:outerShdw>
          </a:effectLst>
        </p:spPr>
      </p:pic>
    </p:spTree>
  </p:cSld>
  <p:clrMapOvr>
    <a:masterClrMapping/>
  </p:clrMapOvr>
  <p:transition advTm="3719">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907</TotalTime>
  <Words>1062</Words>
  <Application>Microsoft Office PowerPoint</Application>
  <PresentationFormat>On-screen Show (4:3)</PresentationFormat>
  <Paragraphs>55</Paragraphs>
  <Slides>25</Slides>
  <Notes>0</Notes>
  <HiddenSlides>0</HiddenSlides>
  <MMClips>1</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mikedow1@gmail.com</dc:creator>
  <cp:lastModifiedBy>mikedow1@gmail.com</cp:lastModifiedBy>
  <cp:revision>23</cp:revision>
  <dcterms:created xsi:type="dcterms:W3CDTF">2014-01-20T18:30:34Z</dcterms:created>
  <dcterms:modified xsi:type="dcterms:W3CDTF">2014-03-22T18:57:27Z</dcterms:modified>
</cp:coreProperties>
</file>