
<file path=[Content_Types].xml><?xml version="1.0" encoding="utf-8"?>
<Types xmlns="http://schemas.openxmlformats.org/package/2006/content-types">
  <Default Extension="xml" ContentType="application/xml"/>
  <Default Extension="jpeg" ContentType="image/jpeg"/>
  <Default Extension="mp3" ContentType="audio/unknown"/>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57" r:id="rId4"/>
    <p:sldId id="277" r:id="rId5"/>
    <p:sldId id="279" r:id="rId6"/>
    <p:sldId id="278" r:id="rId7"/>
    <p:sldId id="258" r:id="rId8"/>
    <p:sldId id="285" r:id="rId9"/>
    <p:sldId id="284" r:id="rId10"/>
    <p:sldId id="280" r:id="rId11"/>
    <p:sldId id="282" r:id="rId12"/>
    <p:sldId id="283" r:id="rId13"/>
    <p:sldId id="271" r:id="rId14"/>
    <p:sldId id="272" r:id="rId15"/>
    <p:sldId id="273" r:id="rId16"/>
    <p:sldId id="274" r:id="rId17"/>
    <p:sldId id="275" r:id="rId18"/>
    <p:sldId id="276" r:id="rId19"/>
    <p:sldId id="260" r:id="rId20"/>
    <p:sldId id="288" r:id="rId21"/>
    <p:sldId id="269" r:id="rId22"/>
    <p:sldId id="287" r:id="rId23"/>
    <p:sldId id="261" r:id="rId24"/>
    <p:sldId id="268" r:id="rId25"/>
    <p:sldId id="267" r:id="rId26"/>
    <p:sldId id="264" r:id="rId27"/>
    <p:sldId id="266" r:id="rId28"/>
    <p:sldId id="262" r:id="rId29"/>
    <p:sldId id="26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0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20" d="100"/>
          <a:sy n="120" d="100"/>
        </p:scale>
        <p:origin x="-18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262076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373970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289375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324719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3D2AF-5C8C-004C-9618-C932FDDE83C7}" type="datetimeFigureOut">
              <a:rPr lang="en-US" smtClean="0"/>
              <a:t>9/27/14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230458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3D2AF-5C8C-004C-9618-C932FDDE83C7}" type="datetimeFigureOut">
              <a:rPr lang="en-US" smtClean="0"/>
              <a:t>9/27/14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406207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3D2AF-5C8C-004C-9618-C932FDDE83C7}" type="datetimeFigureOut">
              <a:rPr lang="en-US" smtClean="0"/>
              <a:t>9/27/14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58882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3D2AF-5C8C-004C-9618-C932FDDE83C7}" type="datetimeFigureOut">
              <a:rPr lang="en-US" smtClean="0"/>
              <a:t>9/27/14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01473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3D2AF-5C8C-004C-9618-C932FDDE83C7}" type="datetimeFigureOut">
              <a:rPr lang="en-US" smtClean="0"/>
              <a:t>9/27/14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02150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3D2AF-5C8C-004C-9618-C932FDDE83C7}" type="datetimeFigureOut">
              <a:rPr lang="en-US" smtClean="0"/>
              <a:t>9/27/14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18149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3D2AF-5C8C-004C-9618-C932FDDE83C7}" type="datetimeFigureOut">
              <a:rPr lang="en-US" smtClean="0"/>
              <a:t>9/27/14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40248628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7000"/>
            <a:extLst>
              <a:ext uri="{BEBA8EAE-BF5A-486C-A8C5-ECC9F3942E4B}">
                <a14:imgProps xmlns:a14="http://schemas.microsoft.com/office/drawing/2010/main">
                  <a14:imgLayer r:embed="rId14">
                    <a14:imgEffect>
                      <a14:sharpenSoften amount="-59000"/>
                    </a14:imgEffect>
                    <a14:imgEffect>
                      <a14:colorTemperature colorTemp="11500"/>
                    </a14:imgEffect>
                    <a14:imgEffect>
                      <a14:saturation sat="70000"/>
                    </a14:imgEffect>
                    <a14:imgEffect>
                      <a14:brightnessContrast bright="28000" contrast="3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3D2AF-5C8C-004C-9618-C932FDDE83C7}" type="datetimeFigureOut">
              <a:rPr lang="en-US" smtClean="0"/>
              <a:t>9/27/14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152C7-9E80-D041-BE0A-EC0B090F13A7}" type="slidenum">
              <a:rPr lang="en-US" smtClean="0"/>
              <a:t>‹#›</a:t>
            </a:fld>
            <a:endParaRPr lang="en-US"/>
          </a:p>
        </p:txBody>
      </p:sp>
    </p:spTree>
    <p:extLst>
      <p:ext uri="{BB962C8B-B14F-4D97-AF65-F5344CB8AC3E}">
        <p14:creationId xmlns:p14="http://schemas.microsoft.com/office/powerpoint/2010/main" val="653268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5"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600222" y="1096744"/>
            <a:ext cx="4445000" cy="5324534"/>
          </a:xfrm>
          <a:prstGeom prst="rect">
            <a:avLst/>
          </a:prstGeom>
        </p:spPr>
        <p:txBody>
          <a:bodyPr wrap="square">
            <a:spAutoFit/>
          </a:bodyPr>
          <a:lstStyle/>
          <a:p>
            <a:r>
              <a:rPr lang="en-US" sz="3400" b="1" dirty="0">
                <a:solidFill>
                  <a:srgbClr val="000000"/>
                </a:solidFill>
              </a:rPr>
              <a:t>Hammurabi was a Mesopotamian king who recorded a system of laws called the Code of Hammurabi. </a:t>
            </a:r>
            <a:r>
              <a:rPr lang="en-US" sz="3400" b="1" dirty="0" smtClean="0">
                <a:solidFill>
                  <a:srgbClr val="000000"/>
                </a:solidFill>
              </a:rPr>
              <a:t> </a:t>
            </a:r>
            <a:r>
              <a:rPr lang="en-US" sz="3400" b="1" dirty="0" smtClean="0">
                <a:solidFill>
                  <a:schemeClr val="accent2">
                    <a:lumMod val="75000"/>
                  </a:schemeClr>
                </a:solidFill>
              </a:rPr>
              <a:t>He </a:t>
            </a:r>
            <a:r>
              <a:rPr lang="en-US" sz="3400" b="1" dirty="0">
                <a:solidFill>
                  <a:schemeClr val="accent2">
                    <a:lumMod val="75000"/>
                  </a:schemeClr>
                </a:solidFill>
              </a:rPr>
              <a:t>ordered 282 laws engraved in stone and placed in a public location for everyone to see. </a:t>
            </a:r>
          </a:p>
        </p:txBody>
      </p:sp>
      <p:pic>
        <p:nvPicPr>
          <p:cNvPr id="10" name="Picture 9" desc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90" y="1622778"/>
            <a:ext cx="3734660" cy="4605316"/>
          </a:xfrm>
          <a:prstGeom prst="rect">
            <a:avLst/>
          </a:prstGeom>
        </p:spPr>
      </p:pic>
      <p:pic>
        <p:nvPicPr>
          <p:cNvPr id="11" name="Picture 10" desc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56" y="1200409"/>
            <a:ext cx="3734660" cy="4605316"/>
          </a:xfrm>
          <a:prstGeom prst="rect">
            <a:avLst/>
          </a:prstGeom>
        </p:spPr>
      </p:pic>
      <p:pic>
        <p:nvPicPr>
          <p:cNvPr id="13" name="603-hammurabi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39350" y="3022600"/>
            <a:ext cx="812800" cy="812800"/>
          </a:xfrm>
          <a:prstGeom prst="rect">
            <a:avLst/>
          </a:prstGeom>
        </p:spPr>
      </p:pic>
    </p:spTree>
    <p:extLst>
      <p:ext uri="{BB962C8B-B14F-4D97-AF65-F5344CB8AC3E}">
        <p14:creationId xmlns:p14="http://schemas.microsoft.com/office/powerpoint/2010/main" val="2365358751"/>
      </p:ext>
    </p:extLst>
  </p:cSld>
  <p:clrMapOvr>
    <a:masterClrMapping/>
  </p:clrMapOvr>
  <mc:AlternateContent xmlns:mc="http://schemas.openxmlformats.org/markup-compatibility/2006">
    <mc:Choice xmlns:p14="http://schemas.microsoft.com/office/powerpoint/2010/main" Requires="p14">
      <p:transition spd="med" p14:dur="700" advTm="8991">
        <p:fade/>
      </p:transition>
    </mc:Choice>
    <mc:Fallback>
      <p:transition xmlns:p14="http://schemas.microsoft.com/office/powerpoint/2010/main" spd="med" advTm="899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 presetClass="mediacall" presetSubtype="0" fill="hold" nodeType="after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13"/>
                </p:tgtEl>
              </p:cMediaNode>
            </p:audio>
          </p:childTnLst>
        </p:cTn>
      </p:par>
    </p:tnLst>
  </p:timing>
  <p:extLst>
    <p:ext uri="{E180D4A7-C9FB-4DFB-919C-405C955672EB}">
      <p14:showEvtLst xmlns:p14="http://schemas.microsoft.com/office/powerpoint/2010/main">
        <p14:playEvt time="1034" objId="1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One law said, “if a son strikes his father, his hands shall be hewn off.”  </a:t>
            </a:r>
            <a:r>
              <a:rPr lang="en-US" sz="3000" b="1" dirty="0" smtClean="0">
                <a:solidFill>
                  <a:srgbClr val="000000"/>
                </a:solidFill>
              </a:rPr>
              <a:t>Civil law settles disputes among individuals.  </a:t>
            </a:r>
            <a:r>
              <a:rPr lang="en-US" sz="3000" b="1" dirty="0" smtClean="0">
                <a:solidFill>
                  <a:schemeClr val="accent2">
                    <a:lumMod val="75000"/>
                  </a:schemeClr>
                </a:solidFill>
              </a:rPr>
              <a:t>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681381789"/>
      </p:ext>
    </p:extLst>
  </p:cSld>
  <p:clrMapOvr>
    <a:masterClrMapping/>
  </p:clrMapOvr>
  <mc:AlternateContent xmlns:mc="http://schemas.openxmlformats.org/markup-compatibility/2006">
    <mc:Choice xmlns:p14="http://schemas.microsoft.com/office/powerpoint/2010/main" Requires="p14">
      <p:transition spd="med" p14:dur="700" advTm="3348">
        <p:fade/>
      </p:transition>
    </mc:Choice>
    <mc:Fallback>
      <p:transition xmlns:p14="http://schemas.microsoft.com/office/powerpoint/2010/main" spd="med" advTm="3348">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One law said, “if a son strikes his father, his hands shall be hewn off.”  Civil law settles disputes among individuals.  </a:t>
            </a:r>
            <a:r>
              <a:rPr lang="en-US" sz="3000" b="1" dirty="0" smtClean="0">
                <a:solidFill>
                  <a:srgbClr val="000000"/>
                </a:solidFill>
              </a:rPr>
              <a:t>Hammurabi’s Code states, “if a man builds a house badly, and it falls and kills the owner, the builder is to be killed.  </a:t>
            </a:r>
            <a:r>
              <a:rPr lang="en-US" sz="3000" b="1" dirty="0" smtClean="0">
                <a:solidFill>
                  <a:schemeClr val="accent2">
                    <a:lumMod val="75000"/>
                  </a:schemeClr>
                </a:solidFill>
              </a:rPr>
              <a:t>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904593287"/>
      </p:ext>
    </p:extLst>
  </p:cSld>
  <p:clrMapOvr>
    <a:masterClrMapping/>
  </p:clrMapOvr>
  <mc:AlternateContent xmlns:mc="http://schemas.openxmlformats.org/markup-compatibility/2006">
    <mc:Choice xmlns:p14="http://schemas.microsoft.com/office/powerpoint/2010/main" Requires="p14">
      <p:transition spd="med" p14:dur="700" advTm="8807">
        <p:fade/>
      </p:transition>
    </mc:Choice>
    <mc:Fallback>
      <p:transition xmlns:p14="http://schemas.microsoft.com/office/powerpoint/2010/main" spd="med" advTm="8807">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One law said, “if a son strikes his father, his hands shall be hewn off.”  Civil law settles disputes among individuals.  Hammurabi’s Code states, “if a man builds a house badly, and it falls and kills the owner, the builder is to be killed.  </a:t>
            </a:r>
            <a:r>
              <a:rPr lang="en-US" sz="3000" b="1" dirty="0" smtClean="0">
                <a:solidFill>
                  <a:srgbClr val="000000"/>
                </a:solidFill>
              </a:rPr>
              <a:t>If the owner’s son was killed, then the builder’s son is to be killed.”</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2274753598"/>
      </p:ext>
    </p:extLst>
  </p:cSld>
  <p:clrMapOvr>
    <a:masterClrMapping/>
  </p:clrMapOvr>
  <mc:AlternateContent xmlns:mc="http://schemas.openxmlformats.org/markup-compatibility/2006">
    <mc:Choice xmlns:p14="http://schemas.microsoft.com/office/powerpoint/2010/main" Requires="p14">
      <p:transition spd="med" p14:dur="700" advTm="4472">
        <p:fade/>
      </p:transition>
    </mc:Choice>
    <mc:Fallback>
      <p:transition xmlns:p14="http://schemas.microsoft.com/office/powerpoint/2010/main" spd="med" advTm="4472">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rgbClr val="000000"/>
                </a:solidFill>
              </a:rPr>
              <a:t>One exception existed to the principle of “an eye for an eye.”  </a:t>
            </a:r>
            <a:r>
              <a:rPr lang="en-US" sz="2900" b="1" dirty="0" smtClean="0">
                <a:solidFill>
                  <a:schemeClr val="accent2">
                    <a:lumMod val="75000"/>
                  </a:schemeClr>
                </a:solidFill>
              </a:rPr>
              <a:t>It demonstrated that Hammurabi believed the gods had power over people and events.  An accused person could jump into the Euphrates River.  “If he sinks in the river, his accuser shall take possession of his house.  But if the river proves that the accused is not guilty and he escapes unhurt, then he who had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2595974880"/>
      </p:ext>
    </p:extLst>
  </p:cSld>
  <p:clrMapOvr>
    <a:masterClrMapping/>
  </p:clrMapOvr>
  <mc:AlternateContent xmlns:mc="http://schemas.openxmlformats.org/markup-compatibility/2006">
    <mc:Choice xmlns:p14="http://schemas.microsoft.com/office/powerpoint/2010/main" Requires="p14">
      <p:transition spd="med" p14:dur="700" advTm="3940">
        <p:fade/>
      </p:transition>
    </mc:Choice>
    <mc:Fallback>
      <p:transition xmlns:p14="http://schemas.microsoft.com/office/powerpoint/2010/main" spd="med" advTm="394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rgbClr val="000000"/>
                </a:solidFill>
              </a:rPr>
              <a:t>One exception existed to the principle of “an eye for an eye.”  It demonstrated that Hammurabi believed the gods had power over people and events.  </a:t>
            </a:r>
            <a:r>
              <a:rPr lang="en-US" sz="2900" b="1" dirty="0" smtClean="0">
                <a:solidFill>
                  <a:schemeClr val="accent2">
                    <a:lumMod val="75000"/>
                  </a:schemeClr>
                </a:solidFill>
              </a:rPr>
              <a:t>An accused person could jump into the Euphrates River.  “If he sinks in the river, his accuser shall take possession of his house.  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668878188"/>
      </p:ext>
    </p:extLst>
  </p:cSld>
  <p:clrMapOvr>
    <a:masterClrMapping/>
  </p:clrMapOvr>
  <mc:AlternateContent xmlns:mc="http://schemas.openxmlformats.org/markup-compatibility/2006">
    <mc:Choice xmlns:p14="http://schemas.microsoft.com/office/powerpoint/2010/main" Requires="p14">
      <p:transition spd="med" p14:dur="700" advTm="6060">
        <p:fade/>
      </p:transition>
    </mc:Choice>
    <mc:Fallback>
      <p:transition xmlns:p14="http://schemas.microsoft.com/office/powerpoint/2010/main" spd="med" advTm="606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t>
            </a:r>
            <a:r>
              <a:rPr lang="en-US" sz="2900" b="1" dirty="0" smtClean="0">
                <a:solidFill>
                  <a:srgbClr val="000000"/>
                </a:solidFill>
              </a:rPr>
              <a:t>An accused person could jump into the Euphrates River.  </a:t>
            </a:r>
            <a:r>
              <a:rPr lang="en-US" sz="2900" b="1" dirty="0" smtClean="0">
                <a:solidFill>
                  <a:schemeClr val="accent2">
                    <a:lumMod val="75000"/>
                  </a:schemeClr>
                </a:solidFill>
              </a:rPr>
              <a:t>“If he sinks in the river, his accuser shall take possession of his house.  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1762132076"/>
      </p:ext>
    </p:extLst>
  </p:cSld>
  <p:clrMapOvr>
    <a:masterClrMapping/>
  </p:clrMapOvr>
  <mc:AlternateContent xmlns:mc="http://schemas.openxmlformats.org/markup-compatibility/2006">
    <mc:Choice xmlns:p14="http://schemas.microsoft.com/office/powerpoint/2010/main" Requires="p14">
      <p:transition spd="med" p14:dur="700" advTm="3437">
        <p:fade/>
      </p:transition>
    </mc:Choice>
    <mc:Fallback>
      <p:transition xmlns:p14="http://schemas.microsoft.com/office/powerpoint/2010/main" spd="med" advTm="3437">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An accused person could jump into the Euphrates River.  </a:t>
            </a:r>
            <a:r>
              <a:rPr lang="en-US" sz="2900" b="1" dirty="0" smtClean="0">
                <a:solidFill>
                  <a:srgbClr val="000000"/>
                </a:solidFill>
              </a:rPr>
              <a:t>“If he sinks in the river, his accuser shall take possession of his house.  </a:t>
            </a:r>
            <a:r>
              <a:rPr lang="en-US" sz="2900" b="1" dirty="0" smtClean="0">
                <a:solidFill>
                  <a:schemeClr val="accent2">
                    <a:lumMod val="75000"/>
                  </a:schemeClr>
                </a:solidFill>
              </a:rPr>
              <a:t>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1574594972"/>
      </p:ext>
    </p:extLst>
  </p:cSld>
  <p:clrMapOvr>
    <a:masterClrMapping/>
  </p:clrMapOvr>
  <mc:AlternateContent xmlns:mc="http://schemas.openxmlformats.org/markup-compatibility/2006">
    <mc:Choice xmlns:p14="http://schemas.microsoft.com/office/powerpoint/2010/main" Requires="p14">
      <p:transition spd="med" p14:dur="700" advTm="4395">
        <p:fade/>
      </p:transition>
    </mc:Choice>
    <mc:Fallback>
      <p:transition xmlns:p14="http://schemas.microsoft.com/office/powerpoint/2010/main" spd="med" advTm="4395">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An accused person could jump into the Euphrates River.  “If he sinks in the river, his accuser shall take possession of his house.  </a:t>
            </a:r>
            <a:r>
              <a:rPr lang="en-US" sz="2900" b="1" dirty="0" smtClean="0">
                <a:solidFill>
                  <a:srgbClr val="000000"/>
                </a:solidFill>
              </a:rPr>
              <a:t>But if the river proves that the accused is not guilty and he escapes unhurt, then he who has brought the accusation shall be put to death, while he who leaped into the river </a:t>
            </a:r>
            <a:br>
              <a:rPr lang="en-US" sz="2900" b="1" dirty="0" smtClean="0">
                <a:solidFill>
                  <a:srgbClr val="000000"/>
                </a:solidFill>
              </a:rPr>
            </a:br>
            <a:r>
              <a:rPr lang="en-US" sz="2900" b="1" dirty="0" smtClean="0">
                <a:solidFill>
                  <a:srgbClr val="000000"/>
                </a:solidFill>
              </a:rPr>
              <a:t>shall take possession of the house that </a:t>
            </a:r>
            <a:br>
              <a:rPr lang="en-US" sz="2900" b="1" dirty="0" smtClean="0">
                <a:solidFill>
                  <a:srgbClr val="000000"/>
                </a:solidFill>
              </a:rPr>
            </a:br>
            <a:r>
              <a:rPr lang="en-US" sz="2900" b="1" dirty="0" smtClean="0">
                <a:solidFill>
                  <a:srgbClr val="000000"/>
                </a:solidFill>
              </a:rPr>
              <a:t>had belonged to </a:t>
            </a:r>
            <a:r>
              <a:rPr lang="en-US" sz="2900" b="1" dirty="0" err="1" smtClean="0">
                <a:solidFill>
                  <a:srgbClr val="000000"/>
                </a:solidFill>
              </a:rPr>
              <a:t>hisaccuser</a:t>
            </a:r>
            <a:r>
              <a:rPr lang="en-US" sz="2900" b="1" dirty="0" smtClean="0">
                <a:solidFill>
                  <a:srgbClr val="000000"/>
                </a:solidFill>
              </a:rPr>
              <a:t>.”  </a:t>
            </a:r>
            <a:r>
              <a:rPr lang="en-US" sz="2900" b="1" dirty="0" smtClean="0">
                <a:solidFill>
                  <a:schemeClr val="accent2">
                    <a:lumMod val="75000"/>
                  </a:schemeClr>
                </a:solidFill>
              </a:rPr>
              <a:t>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3700128101"/>
      </p:ext>
    </p:extLst>
  </p:cSld>
  <p:clrMapOvr>
    <a:masterClrMapping/>
  </p:clrMapOvr>
  <mc:AlternateContent xmlns:mc="http://schemas.openxmlformats.org/markup-compatibility/2006">
    <mc:Choice xmlns:p14="http://schemas.microsoft.com/office/powerpoint/2010/main" Requires="p14">
      <p:transition spd="med" p14:dur="700" advTm="14570">
        <p:fade/>
      </p:transition>
    </mc:Choice>
    <mc:Fallback>
      <p:transition xmlns:p14="http://schemas.microsoft.com/office/powerpoint/2010/main" spd="med" advTm="1457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An accused person could jump into the Euphrates River.  “If he sinks in the river, his accuser shall take possession of his house.  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a:t>
            </a:r>
            <a:r>
              <a:rPr lang="en-US" sz="2900" b="1" dirty="0" smtClean="0">
                <a:solidFill>
                  <a:srgbClr val="000000"/>
                </a:solidFill>
              </a:rPr>
              <a:t>”  We can </a:t>
            </a:r>
            <a:br>
              <a:rPr lang="en-US" sz="2900" b="1" dirty="0" smtClean="0">
                <a:solidFill>
                  <a:srgbClr val="000000"/>
                </a:solidFill>
              </a:rPr>
            </a:br>
            <a:r>
              <a:rPr lang="en-US" sz="2900" b="1" dirty="0" smtClean="0">
                <a:solidFill>
                  <a:srgbClr val="000000"/>
                </a:solidFill>
              </a:rPr>
              <a:t>surmise from this law that not many </a:t>
            </a:r>
            <a:br>
              <a:rPr lang="en-US" sz="2900" b="1" dirty="0" smtClean="0">
                <a:solidFill>
                  <a:srgbClr val="000000"/>
                </a:solidFill>
              </a:rPr>
            </a:br>
            <a:r>
              <a:rPr lang="en-US" sz="2900" b="1" dirty="0" smtClean="0">
                <a:solidFill>
                  <a:srgbClr val="000000"/>
                </a:solidFill>
              </a:rPr>
              <a:t>people at that time were able to swim.</a:t>
            </a:r>
            <a:endParaRPr lang="en-US" sz="29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3810472530"/>
      </p:ext>
    </p:extLst>
  </p:cSld>
  <p:clrMapOvr>
    <a:masterClrMapping/>
  </p:clrMapOvr>
  <mc:AlternateContent xmlns:mc="http://schemas.openxmlformats.org/markup-compatibility/2006">
    <mc:Choice xmlns:p14="http://schemas.microsoft.com/office/powerpoint/2010/main" Requires="p14">
      <p:transition spd="med" p14:dur="700" advTm="5378">
        <p:fade/>
      </p:transition>
    </mc:Choice>
    <mc:Fallback>
      <p:transition xmlns:p14="http://schemas.microsoft.com/office/powerpoint/2010/main" spd="med" advTm="5378">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smtClean="0">
                <a:solidFill>
                  <a:srgbClr val="000000"/>
                </a:solidFill>
              </a:rPr>
              <a:t>Hammurabi reigned from </a:t>
            </a:r>
            <a:br>
              <a:rPr lang="en-US" sz="3000" b="1" dirty="0" smtClean="0">
                <a:solidFill>
                  <a:srgbClr val="000000"/>
                </a:solidFill>
              </a:rPr>
            </a:br>
            <a:r>
              <a:rPr lang="en-US" sz="3000" b="1" dirty="0" smtClean="0">
                <a:solidFill>
                  <a:srgbClr val="000000"/>
                </a:solidFill>
              </a:rPr>
              <a:t>1795 to 1750</a:t>
            </a:r>
            <a:r>
              <a:rPr lang="en-US" sz="2400" b="1" dirty="0" smtClean="0">
                <a:solidFill>
                  <a:srgbClr val="000000"/>
                </a:solidFill>
              </a:rPr>
              <a:t>BCE</a:t>
            </a:r>
            <a:r>
              <a:rPr lang="en-US" sz="3000" b="1" dirty="0" smtClean="0">
                <a:solidFill>
                  <a:srgbClr val="000000"/>
                </a:solidFill>
              </a:rPr>
              <a:t> in Babylon.  </a:t>
            </a:r>
            <a:br>
              <a:rPr lang="en-US" sz="3000" b="1" dirty="0" smtClean="0">
                <a:solidFill>
                  <a:srgbClr val="000000"/>
                </a:solidFill>
              </a:rPr>
            </a:br>
            <a:r>
              <a:rPr lang="en-US" sz="3000" b="1" dirty="0">
                <a:solidFill>
                  <a:schemeClr val="accent2">
                    <a:lumMod val="75000"/>
                  </a:schemeClr>
                </a:solidFill>
              </a:rPr>
              <a:t>Babylon was one of the </a:t>
            </a:r>
            <a:br>
              <a:rPr lang="en-US" sz="3000" b="1" dirty="0">
                <a:solidFill>
                  <a:schemeClr val="accent2">
                    <a:lumMod val="75000"/>
                  </a:schemeClr>
                </a:solidFill>
              </a:rPr>
            </a:br>
            <a:r>
              <a:rPr lang="en-US" sz="3000" b="1" dirty="0">
                <a:solidFill>
                  <a:schemeClr val="accent2">
                    <a:lumMod val="75000"/>
                  </a:schemeClr>
                </a:solidFill>
              </a:rPr>
              <a:t>many city-states that </a:t>
            </a:r>
            <a:br>
              <a:rPr lang="en-US" sz="3000" b="1" dirty="0">
                <a:solidFill>
                  <a:schemeClr val="accent2">
                    <a:lumMod val="75000"/>
                  </a:schemeClr>
                </a:solidFill>
              </a:rPr>
            </a:br>
            <a:r>
              <a:rPr lang="en-US" sz="3000" b="1" dirty="0">
                <a:solidFill>
                  <a:schemeClr val="accent2">
                    <a:lumMod val="75000"/>
                  </a:schemeClr>
                </a:solidFill>
              </a:rPr>
              <a:t>formed in ancient </a:t>
            </a:r>
            <a:br>
              <a:rPr lang="en-US" sz="3000" b="1" dirty="0">
                <a:solidFill>
                  <a:schemeClr val="accent2">
                    <a:lumMod val="75000"/>
                  </a:schemeClr>
                </a:solidFill>
              </a:rPr>
            </a:br>
            <a:r>
              <a:rPr lang="en-US" sz="3000" b="1" dirty="0">
                <a:solidFill>
                  <a:schemeClr val="accent2">
                    <a:lumMod val="75000"/>
                  </a:schemeClr>
                </a:solidFill>
              </a:rPr>
              <a:t>Mesopotamia.  </a:t>
            </a:r>
            <a:r>
              <a:rPr lang="en-US" sz="3000" b="1" dirty="0" smtClean="0">
                <a:solidFill>
                  <a:schemeClr val="accent2">
                    <a:lumMod val="75000"/>
                  </a:schemeClr>
                </a:solidFill>
              </a:rPr>
              <a:t>Babylon </a:t>
            </a:r>
            <a:br>
              <a:rPr lang="en-US" sz="3000" b="1" dirty="0" smtClean="0">
                <a:solidFill>
                  <a:schemeClr val="accent2">
                    <a:lumMod val="75000"/>
                  </a:schemeClr>
                </a:solidFill>
              </a:rPr>
            </a:br>
            <a:r>
              <a:rPr lang="en-US" sz="3000" b="1" dirty="0" smtClean="0">
                <a:solidFill>
                  <a:schemeClr val="accent2">
                    <a:lumMod val="75000"/>
                  </a:schemeClr>
                </a:solidFill>
              </a:rPr>
              <a:t>became famous for its </a:t>
            </a:r>
            <a:br>
              <a:rPr lang="en-US" sz="3000" b="1" dirty="0" smtClean="0">
                <a:solidFill>
                  <a:schemeClr val="accent2">
                    <a:lumMod val="75000"/>
                  </a:schemeClr>
                </a:solidFill>
              </a:rPr>
            </a:br>
            <a:r>
              <a:rPr lang="en-US" sz="3000" b="1" dirty="0" smtClean="0">
                <a:solidFill>
                  <a:schemeClr val="accent2">
                    <a:lumMod val="75000"/>
                  </a:schemeClr>
                </a:solidFill>
              </a:rPr>
              <a:t>spectacular entertainment.  People still refer to a rich city with many luxuries as “a Babylon.”</a:t>
            </a:r>
            <a:endParaRPr lang="en-US" sz="3000" b="1"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2135795416"/>
      </p:ext>
    </p:extLst>
  </p:cSld>
  <p:clrMapOvr>
    <a:masterClrMapping/>
  </p:clrMapOvr>
  <mc:AlternateContent xmlns:mc="http://schemas.openxmlformats.org/markup-compatibility/2006">
    <mc:Choice xmlns:p14="http://schemas.microsoft.com/office/powerpoint/2010/main" Requires="p14">
      <p:transition spd="med" p14:dur="700" advClick="0" advTm="6255">
        <p:fade/>
      </p:transition>
    </mc:Choice>
    <mc:Fallback>
      <p:transition xmlns:p14="http://schemas.microsoft.com/office/powerpoint/2010/main" spd="med" advClick="0" advTm="625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600222" y="1096744"/>
            <a:ext cx="4445000" cy="5324534"/>
          </a:xfrm>
          <a:prstGeom prst="rect">
            <a:avLst/>
          </a:prstGeom>
        </p:spPr>
        <p:txBody>
          <a:bodyPr wrap="square">
            <a:spAutoFit/>
          </a:bodyPr>
          <a:lstStyle/>
          <a:p>
            <a:r>
              <a:rPr lang="en-US" sz="3400" b="1" dirty="0">
                <a:solidFill>
                  <a:schemeClr val="accent2">
                    <a:lumMod val="75000"/>
                  </a:schemeClr>
                </a:solidFill>
              </a:rPr>
              <a:t>Hammurabi was a Mesopotamian king who recorded a system of laws called the Code of Hammurabi. </a:t>
            </a:r>
            <a:r>
              <a:rPr lang="en-US" sz="3400" b="1" dirty="0" smtClean="0">
                <a:solidFill>
                  <a:schemeClr val="accent2">
                    <a:lumMod val="75000"/>
                  </a:schemeClr>
                </a:solidFill>
              </a:rPr>
              <a:t> </a:t>
            </a:r>
            <a:r>
              <a:rPr lang="en-US" sz="3400" b="1" dirty="0" smtClean="0">
                <a:solidFill>
                  <a:srgbClr val="000000"/>
                </a:solidFill>
              </a:rPr>
              <a:t>He </a:t>
            </a:r>
            <a:r>
              <a:rPr lang="en-US" sz="3400" b="1" dirty="0">
                <a:solidFill>
                  <a:srgbClr val="000000"/>
                </a:solidFill>
              </a:rPr>
              <a:t>ordered 282 laws engraved in stone and placed in a public location for everyone to see. </a:t>
            </a:r>
          </a:p>
        </p:txBody>
      </p:sp>
      <p:pic>
        <p:nvPicPr>
          <p:cNvPr id="10" name="Picture 9"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0" y="1622778"/>
            <a:ext cx="3734660" cy="4605316"/>
          </a:xfrm>
          <a:prstGeom prst="rect">
            <a:avLst/>
          </a:prstGeom>
        </p:spPr>
      </p:pic>
      <p:pic>
        <p:nvPicPr>
          <p:cNvPr id="11" name="Picture 10"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56" y="1200409"/>
            <a:ext cx="3734660" cy="4605316"/>
          </a:xfrm>
          <a:prstGeom prst="rect">
            <a:avLst/>
          </a:prstGeom>
        </p:spPr>
      </p:pic>
    </p:spTree>
    <p:extLst>
      <p:ext uri="{BB962C8B-B14F-4D97-AF65-F5344CB8AC3E}">
        <p14:creationId xmlns:p14="http://schemas.microsoft.com/office/powerpoint/2010/main" val="802015490"/>
      </p:ext>
    </p:extLst>
  </p:cSld>
  <p:clrMapOvr>
    <a:masterClrMapping/>
  </p:clrMapOvr>
  <mc:AlternateContent xmlns:mc="http://schemas.openxmlformats.org/markup-compatibility/2006">
    <mc:Choice xmlns:p14="http://schemas.microsoft.com/office/powerpoint/2010/main" Requires="p14">
      <p:transition spd="med" p14:dur="700" advTm="7543">
        <p:fade/>
      </p:transition>
    </mc:Choice>
    <mc:Fallback>
      <p:transition xmlns:p14="http://schemas.microsoft.com/office/powerpoint/2010/main" spd="med" advTm="7543">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a:solidFill>
                  <a:schemeClr val="accent2">
                    <a:lumMod val="75000"/>
                  </a:schemeClr>
                </a:solidFill>
              </a:rPr>
              <a:t>Hammurabi reigned from </a:t>
            </a:r>
            <a:br>
              <a:rPr lang="en-US" sz="3000" b="1" dirty="0">
                <a:solidFill>
                  <a:schemeClr val="accent2">
                    <a:lumMod val="75000"/>
                  </a:schemeClr>
                </a:solidFill>
              </a:rPr>
            </a:br>
            <a:r>
              <a:rPr lang="en-US" sz="3000" b="1" dirty="0">
                <a:solidFill>
                  <a:schemeClr val="accent2">
                    <a:lumMod val="75000"/>
                  </a:schemeClr>
                </a:solidFill>
              </a:rPr>
              <a:t>1795 to 1750BCE in Babylon.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Babylon was one of the </a:t>
            </a:r>
            <a:br>
              <a:rPr lang="en-US" sz="3000" b="1" dirty="0" smtClean="0">
                <a:solidFill>
                  <a:srgbClr val="000000"/>
                </a:solidFill>
              </a:rPr>
            </a:br>
            <a:r>
              <a:rPr lang="en-US" sz="3000" b="1" dirty="0" smtClean="0">
                <a:solidFill>
                  <a:srgbClr val="000000"/>
                </a:solidFill>
              </a:rPr>
              <a:t>many city-states that </a:t>
            </a:r>
            <a:br>
              <a:rPr lang="en-US" sz="3000" b="1" dirty="0" smtClean="0">
                <a:solidFill>
                  <a:srgbClr val="000000"/>
                </a:solidFill>
              </a:rPr>
            </a:br>
            <a:r>
              <a:rPr lang="en-US" sz="3000" b="1" dirty="0" smtClean="0">
                <a:solidFill>
                  <a:srgbClr val="000000"/>
                </a:solidFill>
              </a:rPr>
              <a:t>formed in ancient </a:t>
            </a:r>
            <a:br>
              <a:rPr lang="en-US" sz="3000" b="1" dirty="0" smtClean="0">
                <a:solidFill>
                  <a:srgbClr val="000000"/>
                </a:solidFill>
              </a:rPr>
            </a:br>
            <a:r>
              <a:rPr lang="en-US" sz="3000" b="1" dirty="0" smtClean="0">
                <a:solidFill>
                  <a:srgbClr val="000000"/>
                </a:solidFill>
              </a:rPr>
              <a:t>Mesopotamia.  </a:t>
            </a:r>
            <a:r>
              <a:rPr lang="en-US" sz="3000" b="1" dirty="0" smtClean="0">
                <a:solidFill>
                  <a:schemeClr val="accent2">
                    <a:lumMod val="75000"/>
                  </a:schemeClr>
                </a:solidFill>
              </a:rPr>
              <a:t>Babylon </a:t>
            </a:r>
            <a:br>
              <a:rPr lang="en-US" sz="3000" b="1" dirty="0" smtClean="0">
                <a:solidFill>
                  <a:schemeClr val="accent2">
                    <a:lumMod val="75000"/>
                  </a:schemeClr>
                </a:solidFill>
              </a:rPr>
            </a:br>
            <a:r>
              <a:rPr lang="en-US" sz="3000" b="1" dirty="0" smtClean="0">
                <a:solidFill>
                  <a:schemeClr val="accent2">
                    <a:lumMod val="75000"/>
                  </a:schemeClr>
                </a:solidFill>
              </a:rPr>
              <a:t>became famous for its </a:t>
            </a:r>
            <a:br>
              <a:rPr lang="en-US" sz="3000" b="1" dirty="0" smtClean="0">
                <a:solidFill>
                  <a:schemeClr val="accent2">
                    <a:lumMod val="75000"/>
                  </a:schemeClr>
                </a:solidFill>
              </a:rPr>
            </a:br>
            <a:r>
              <a:rPr lang="en-US" sz="3000" b="1" dirty="0" smtClean="0">
                <a:solidFill>
                  <a:schemeClr val="accent2">
                    <a:lumMod val="75000"/>
                  </a:schemeClr>
                </a:solidFill>
              </a:rPr>
              <a:t>spectacular entertainment.  People still refer to a rich city with many luxuries as “a Babylon.”</a:t>
            </a:r>
            <a:endParaRPr lang="en-US" sz="3000" b="1"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3702451352"/>
      </p:ext>
    </p:extLst>
  </p:cSld>
  <p:clrMapOvr>
    <a:masterClrMapping/>
  </p:clrMapOvr>
  <mc:AlternateContent xmlns:mc="http://schemas.openxmlformats.org/markup-compatibility/2006">
    <mc:Choice xmlns:p14="http://schemas.microsoft.com/office/powerpoint/2010/main" Requires="p14">
      <p:transition spd="med" p14:dur="700" advClick="0" advTm="4680">
        <p:fade/>
      </p:transition>
    </mc:Choice>
    <mc:Fallback>
      <p:transition xmlns:p14="http://schemas.microsoft.com/office/powerpoint/2010/main" spd="med" advClick="0" advTm="468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smtClean="0">
                <a:solidFill>
                  <a:schemeClr val="accent2">
                    <a:lumMod val="75000"/>
                  </a:schemeClr>
                </a:solidFill>
              </a:rPr>
              <a:t>Hammurabi reigned from </a:t>
            </a:r>
            <a:br>
              <a:rPr lang="en-US" sz="3000" b="1" dirty="0" smtClean="0">
                <a:solidFill>
                  <a:schemeClr val="accent2">
                    <a:lumMod val="75000"/>
                  </a:schemeClr>
                </a:solidFill>
              </a:rPr>
            </a:br>
            <a:r>
              <a:rPr lang="en-US" sz="3000" b="1" dirty="0" smtClean="0">
                <a:solidFill>
                  <a:schemeClr val="accent2">
                    <a:lumMod val="75000"/>
                  </a:schemeClr>
                </a:solidFill>
              </a:rPr>
              <a:t>1795 to 1750</a:t>
            </a:r>
            <a:r>
              <a:rPr lang="en-US" sz="2400" b="1" dirty="0">
                <a:solidFill>
                  <a:schemeClr val="accent2">
                    <a:lumMod val="75000"/>
                  </a:schemeClr>
                </a:solidFill>
              </a:rPr>
              <a:t>BCE</a:t>
            </a:r>
            <a:r>
              <a:rPr lang="en-US" sz="3000" b="1" dirty="0" smtClean="0">
                <a:solidFill>
                  <a:schemeClr val="accent2">
                    <a:lumMod val="75000"/>
                  </a:schemeClr>
                </a:solidFill>
              </a:rPr>
              <a:t> in Babylon.  </a:t>
            </a:r>
            <a:br>
              <a:rPr lang="en-US" sz="3000" b="1" dirty="0" smtClean="0">
                <a:solidFill>
                  <a:schemeClr val="accent2">
                    <a:lumMod val="75000"/>
                  </a:schemeClr>
                </a:solidFill>
              </a:rPr>
            </a:br>
            <a:r>
              <a:rPr lang="en-US" sz="3000" b="1" dirty="0" smtClean="0">
                <a:solidFill>
                  <a:schemeClr val="accent2">
                    <a:lumMod val="75000"/>
                  </a:schemeClr>
                </a:solidFill>
              </a:rPr>
              <a:t>Babylon was one of the </a:t>
            </a:r>
            <a:br>
              <a:rPr lang="en-US" sz="3000" b="1" dirty="0" smtClean="0">
                <a:solidFill>
                  <a:schemeClr val="accent2">
                    <a:lumMod val="75000"/>
                  </a:schemeClr>
                </a:solidFill>
              </a:rPr>
            </a:br>
            <a:r>
              <a:rPr lang="en-US" sz="3000" b="1" dirty="0" smtClean="0">
                <a:solidFill>
                  <a:schemeClr val="accent2">
                    <a:lumMod val="75000"/>
                  </a:schemeClr>
                </a:solidFill>
              </a:rPr>
              <a:t>many city-states that </a:t>
            </a:r>
            <a:br>
              <a:rPr lang="en-US" sz="3000" b="1" dirty="0" smtClean="0">
                <a:solidFill>
                  <a:schemeClr val="accent2">
                    <a:lumMod val="75000"/>
                  </a:schemeClr>
                </a:solidFill>
              </a:rPr>
            </a:br>
            <a:r>
              <a:rPr lang="en-US" sz="3000" b="1" dirty="0" smtClean="0">
                <a:solidFill>
                  <a:schemeClr val="accent2">
                    <a:lumMod val="75000"/>
                  </a:schemeClr>
                </a:solidFill>
              </a:rPr>
              <a:t>formed in ancient </a:t>
            </a:r>
            <a:br>
              <a:rPr lang="en-US" sz="3000" b="1" dirty="0" smtClean="0">
                <a:solidFill>
                  <a:schemeClr val="accent2">
                    <a:lumMod val="75000"/>
                  </a:schemeClr>
                </a:solidFill>
              </a:rPr>
            </a:br>
            <a:r>
              <a:rPr lang="en-US" sz="3000" b="1" dirty="0" smtClean="0">
                <a:solidFill>
                  <a:schemeClr val="accent2">
                    <a:lumMod val="75000"/>
                  </a:schemeClr>
                </a:solidFill>
              </a:rPr>
              <a:t>Mesopotamia.  </a:t>
            </a:r>
            <a:r>
              <a:rPr lang="en-US" sz="3000" b="1" dirty="0" smtClean="0">
                <a:solidFill>
                  <a:srgbClr val="000000"/>
                </a:solidFill>
              </a:rPr>
              <a:t>Babylon </a:t>
            </a:r>
            <a:br>
              <a:rPr lang="en-US" sz="3000" b="1" dirty="0" smtClean="0">
                <a:solidFill>
                  <a:srgbClr val="000000"/>
                </a:solidFill>
              </a:rPr>
            </a:br>
            <a:r>
              <a:rPr lang="en-US" sz="3000" b="1" dirty="0" smtClean="0">
                <a:solidFill>
                  <a:srgbClr val="000000"/>
                </a:solidFill>
              </a:rPr>
              <a:t>became famous for its </a:t>
            </a:r>
            <a:br>
              <a:rPr lang="en-US" sz="3000" b="1" dirty="0" smtClean="0">
                <a:solidFill>
                  <a:srgbClr val="000000"/>
                </a:solidFill>
              </a:rPr>
            </a:br>
            <a:r>
              <a:rPr lang="en-US" sz="3000" b="1" dirty="0" smtClean="0">
                <a:solidFill>
                  <a:srgbClr val="000000"/>
                </a:solidFill>
              </a:rPr>
              <a:t>spectacular entertainment.  </a:t>
            </a:r>
            <a:r>
              <a:rPr lang="en-US" sz="3000" b="1" dirty="0">
                <a:solidFill>
                  <a:schemeClr val="accent2">
                    <a:lumMod val="75000"/>
                  </a:schemeClr>
                </a:solidFill>
              </a:rPr>
              <a:t>People still refer to a rich city with many luxuries as “a Babylon.”</a:t>
            </a:r>
          </a:p>
        </p:txBody>
      </p:sp>
      <p:pic>
        <p:nvPicPr>
          <p:cNvPr id="5" name="Picture 4"/>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1282505905"/>
      </p:ext>
    </p:extLst>
  </p:cSld>
  <p:clrMapOvr>
    <a:masterClrMapping/>
  </p:clrMapOvr>
  <mc:AlternateContent xmlns:mc="http://schemas.openxmlformats.org/markup-compatibility/2006">
    <mc:Choice xmlns:p14="http://schemas.microsoft.com/office/powerpoint/2010/main" Requires="p14">
      <p:transition spd="med" p14:dur="700" advTm="3379">
        <p:fade/>
      </p:transition>
    </mc:Choice>
    <mc:Fallback>
      <p:transition xmlns:p14="http://schemas.microsoft.com/office/powerpoint/2010/main" spd="med" advTm="3379">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smtClean="0">
                <a:solidFill>
                  <a:schemeClr val="accent2">
                    <a:lumMod val="75000"/>
                  </a:schemeClr>
                </a:solidFill>
              </a:rPr>
              <a:t>Hammurabi reigned from </a:t>
            </a:r>
            <a:br>
              <a:rPr lang="en-US" sz="3000" b="1" dirty="0" smtClean="0">
                <a:solidFill>
                  <a:schemeClr val="accent2">
                    <a:lumMod val="75000"/>
                  </a:schemeClr>
                </a:solidFill>
              </a:rPr>
            </a:br>
            <a:r>
              <a:rPr lang="en-US" sz="3000" b="1" dirty="0" smtClean="0">
                <a:solidFill>
                  <a:schemeClr val="accent2">
                    <a:lumMod val="75000"/>
                  </a:schemeClr>
                </a:solidFill>
              </a:rPr>
              <a:t>1795 to 1750</a:t>
            </a:r>
            <a:r>
              <a:rPr lang="en-US" sz="2400" b="1" dirty="0" smtClean="0">
                <a:solidFill>
                  <a:schemeClr val="accent2">
                    <a:lumMod val="75000"/>
                  </a:schemeClr>
                </a:solidFill>
              </a:rPr>
              <a:t>BCE</a:t>
            </a:r>
            <a:r>
              <a:rPr lang="en-US" sz="3000" b="1" dirty="0" smtClean="0">
                <a:solidFill>
                  <a:schemeClr val="accent2">
                    <a:lumMod val="75000"/>
                  </a:schemeClr>
                </a:solidFill>
              </a:rPr>
              <a:t> in Babylon.  </a:t>
            </a:r>
            <a:br>
              <a:rPr lang="en-US" sz="3000" b="1" dirty="0" smtClean="0">
                <a:solidFill>
                  <a:schemeClr val="accent2">
                    <a:lumMod val="75000"/>
                  </a:schemeClr>
                </a:solidFill>
              </a:rPr>
            </a:br>
            <a:r>
              <a:rPr lang="en-US" sz="3000" b="1" dirty="0" smtClean="0">
                <a:solidFill>
                  <a:schemeClr val="accent2">
                    <a:lumMod val="75000"/>
                  </a:schemeClr>
                </a:solidFill>
              </a:rPr>
              <a:t>Babylon was one of the </a:t>
            </a:r>
            <a:br>
              <a:rPr lang="en-US" sz="3000" b="1" dirty="0" smtClean="0">
                <a:solidFill>
                  <a:schemeClr val="accent2">
                    <a:lumMod val="75000"/>
                  </a:schemeClr>
                </a:solidFill>
              </a:rPr>
            </a:br>
            <a:r>
              <a:rPr lang="en-US" sz="3000" b="1" dirty="0" smtClean="0">
                <a:solidFill>
                  <a:schemeClr val="accent2">
                    <a:lumMod val="75000"/>
                  </a:schemeClr>
                </a:solidFill>
              </a:rPr>
              <a:t>many city-states that </a:t>
            </a:r>
            <a:br>
              <a:rPr lang="en-US" sz="3000" b="1" dirty="0" smtClean="0">
                <a:solidFill>
                  <a:schemeClr val="accent2">
                    <a:lumMod val="75000"/>
                  </a:schemeClr>
                </a:solidFill>
              </a:rPr>
            </a:br>
            <a:r>
              <a:rPr lang="en-US" sz="3000" b="1" dirty="0" smtClean="0">
                <a:solidFill>
                  <a:schemeClr val="accent2">
                    <a:lumMod val="75000"/>
                  </a:schemeClr>
                </a:solidFill>
              </a:rPr>
              <a:t>formed in ancient </a:t>
            </a:r>
            <a:br>
              <a:rPr lang="en-US" sz="3000" b="1" dirty="0" smtClean="0">
                <a:solidFill>
                  <a:schemeClr val="accent2">
                    <a:lumMod val="75000"/>
                  </a:schemeClr>
                </a:solidFill>
              </a:rPr>
            </a:br>
            <a:r>
              <a:rPr lang="en-US" sz="3000" b="1" dirty="0" smtClean="0">
                <a:solidFill>
                  <a:schemeClr val="accent2">
                    <a:lumMod val="75000"/>
                  </a:schemeClr>
                </a:solidFill>
              </a:rPr>
              <a:t>Mesopotamia.  </a:t>
            </a:r>
            <a:r>
              <a:rPr lang="en-US" sz="3000" b="1" dirty="0">
                <a:solidFill>
                  <a:schemeClr val="accent2">
                    <a:lumMod val="75000"/>
                  </a:schemeClr>
                </a:solidFill>
              </a:rPr>
              <a:t>Babylon </a:t>
            </a:r>
            <a:br>
              <a:rPr lang="en-US" sz="3000" b="1" dirty="0">
                <a:solidFill>
                  <a:schemeClr val="accent2">
                    <a:lumMod val="75000"/>
                  </a:schemeClr>
                </a:solidFill>
              </a:rPr>
            </a:br>
            <a:r>
              <a:rPr lang="en-US" sz="3000" b="1" dirty="0">
                <a:solidFill>
                  <a:schemeClr val="accent2">
                    <a:lumMod val="75000"/>
                  </a:schemeClr>
                </a:solidFill>
              </a:rPr>
              <a:t>became famous for its </a:t>
            </a:r>
            <a:br>
              <a:rPr lang="en-US" sz="3000" b="1" dirty="0">
                <a:solidFill>
                  <a:schemeClr val="accent2">
                    <a:lumMod val="75000"/>
                  </a:schemeClr>
                </a:solidFill>
              </a:rPr>
            </a:br>
            <a:r>
              <a:rPr lang="en-US" sz="3000" b="1" dirty="0">
                <a:solidFill>
                  <a:schemeClr val="accent2">
                    <a:lumMod val="75000"/>
                  </a:schemeClr>
                </a:solidFill>
              </a:rPr>
              <a:t>spectacular entertainment.  </a:t>
            </a:r>
            <a:r>
              <a:rPr lang="en-US" sz="3000" b="1" dirty="0" smtClean="0">
                <a:solidFill>
                  <a:srgbClr val="000000"/>
                </a:solidFill>
              </a:rPr>
              <a:t>People still refer to a rich city with many luxuries as “a Babylon.”</a:t>
            </a:r>
            <a:endParaRPr lang="en-US" sz="3000" b="1" dirty="0">
              <a:solidFill>
                <a:srgbClr val="000000"/>
              </a:solidFill>
            </a:endParaRPr>
          </a:p>
        </p:txBody>
      </p:sp>
      <p:pic>
        <p:nvPicPr>
          <p:cNvPr id="5" name="Picture 4"/>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1413289046"/>
      </p:ext>
    </p:extLst>
  </p:cSld>
  <p:clrMapOvr>
    <a:masterClrMapping/>
  </p:clrMapOvr>
  <mc:AlternateContent xmlns:mc="http://schemas.openxmlformats.org/markup-compatibility/2006">
    <mc:Choice xmlns:p14="http://schemas.microsoft.com/office/powerpoint/2010/main" Requires="p14">
      <p:transition spd="med" p14:dur="700" advTm="5516">
        <p:fade/>
      </p:transition>
    </mc:Choice>
    <mc:Fallback>
      <p:transition xmlns:p14="http://schemas.microsoft.com/office/powerpoint/2010/main" spd="med" advTm="5516">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388556" y="1059409"/>
            <a:ext cx="4120444" cy="5170646"/>
          </a:xfrm>
          <a:prstGeom prst="rect">
            <a:avLst/>
          </a:prstGeom>
        </p:spPr>
        <p:txBody>
          <a:bodyPr wrap="square">
            <a:spAutoFit/>
          </a:bodyPr>
          <a:lstStyle/>
          <a:p>
            <a:r>
              <a:rPr lang="en-US" sz="3000" b="1" dirty="0" smtClean="0">
                <a:solidFill>
                  <a:srgbClr val="000000"/>
                </a:solidFill>
              </a:rPr>
              <a:t>Hammurabi’s Code helps us understand what life was like in ancient Babylon.  </a:t>
            </a:r>
            <a:r>
              <a:rPr lang="en-US" sz="3000" b="1" dirty="0" smtClean="0">
                <a:solidFill>
                  <a:schemeClr val="accent2">
                    <a:lumMod val="75000"/>
                  </a:schemeClr>
                </a:solidFill>
              </a:rPr>
              <a:t>Equal punishment existed only when both parties were of equal rank.  The penalty for injuring a woman or a slave would be less than the penalty for injuring a free man. </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260857696"/>
      </p:ext>
    </p:extLst>
  </p:cSld>
  <p:clrMapOvr>
    <a:masterClrMapping/>
  </p:clrMapOvr>
  <mc:AlternateContent xmlns:mc="http://schemas.openxmlformats.org/markup-compatibility/2006">
    <mc:Choice xmlns:p14="http://schemas.microsoft.com/office/powerpoint/2010/main" Requires="p14">
      <p:transition spd="med" p14:dur="700" advTm="4797">
        <p:fade/>
      </p:transition>
    </mc:Choice>
    <mc:Fallback>
      <p:transition xmlns:p14="http://schemas.microsoft.com/office/powerpoint/2010/main" spd="med" advTm="479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388556" y="1059409"/>
            <a:ext cx="4120444" cy="5170646"/>
          </a:xfrm>
          <a:prstGeom prst="rect">
            <a:avLst/>
          </a:prstGeom>
        </p:spPr>
        <p:txBody>
          <a:bodyPr wrap="square">
            <a:spAutoFit/>
          </a:bodyPr>
          <a:lstStyle/>
          <a:p>
            <a:r>
              <a:rPr lang="en-US" sz="3000" b="1" dirty="0" smtClean="0">
                <a:solidFill>
                  <a:schemeClr val="accent2">
                    <a:lumMod val="75000"/>
                  </a:schemeClr>
                </a:solidFill>
              </a:rPr>
              <a:t>Hammurabi’s Code helps us understand what life was like in ancient Babylon.  </a:t>
            </a:r>
            <a:r>
              <a:rPr lang="en-US" sz="3000" b="1" dirty="0" smtClean="0">
                <a:solidFill>
                  <a:srgbClr val="000000"/>
                </a:solidFill>
              </a:rPr>
              <a:t>Equal punishment existed only when both parties were of equal rank.  </a:t>
            </a:r>
            <a:r>
              <a:rPr lang="en-US" sz="3000" b="1" dirty="0" smtClean="0">
                <a:solidFill>
                  <a:schemeClr val="accent2">
                    <a:lumMod val="75000"/>
                  </a:schemeClr>
                </a:solidFill>
              </a:rPr>
              <a:t>The penalty for injuring a woman or a slave would be less than the penalty for injuring a free man. </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637118026"/>
      </p:ext>
    </p:extLst>
  </p:cSld>
  <p:clrMapOvr>
    <a:masterClrMapping/>
  </p:clrMapOvr>
  <mc:AlternateContent xmlns:mc="http://schemas.openxmlformats.org/markup-compatibility/2006">
    <mc:Choice xmlns:p14="http://schemas.microsoft.com/office/powerpoint/2010/main" Requires="p14">
      <p:transition spd="med" p14:dur="700" advTm="4506">
        <p:fade/>
      </p:transition>
    </mc:Choice>
    <mc:Fallback>
      <p:transition xmlns:p14="http://schemas.microsoft.com/office/powerpoint/2010/main" spd="med" advTm="4506">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388556" y="1059409"/>
            <a:ext cx="4120444" cy="5170646"/>
          </a:xfrm>
          <a:prstGeom prst="rect">
            <a:avLst/>
          </a:prstGeom>
        </p:spPr>
        <p:txBody>
          <a:bodyPr wrap="square">
            <a:spAutoFit/>
          </a:bodyPr>
          <a:lstStyle/>
          <a:p>
            <a:r>
              <a:rPr lang="en-US" sz="3000" b="1" dirty="0" smtClean="0">
                <a:solidFill>
                  <a:schemeClr val="accent2">
                    <a:lumMod val="75000"/>
                  </a:schemeClr>
                </a:solidFill>
              </a:rPr>
              <a:t>Hammurabi’s Code helps us understand what life was like in ancient Babylon.  Equal punishment existed only when both parties were of equal rank.  </a:t>
            </a:r>
            <a:r>
              <a:rPr lang="en-US" sz="3000" b="1" dirty="0" smtClean="0">
                <a:solidFill>
                  <a:srgbClr val="000000"/>
                </a:solidFill>
              </a:rPr>
              <a:t>The penalty for injuring a woman or a slave would be less than the penalty for injuring a free man. </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827236894"/>
      </p:ext>
    </p:extLst>
  </p:cSld>
  <p:clrMapOvr>
    <a:masterClrMapping/>
  </p:clrMapOvr>
  <mc:AlternateContent xmlns:mc="http://schemas.openxmlformats.org/markup-compatibility/2006">
    <mc:Choice xmlns:p14="http://schemas.microsoft.com/office/powerpoint/2010/main" Requires="p14">
      <p:transition spd="med" p14:dur="700" advTm="5917">
        <p:fade/>
      </p:transition>
    </mc:Choice>
    <mc:Fallback>
      <p:transition xmlns:p14="http://schemas.microsoft.com/office/powerpoint/2010/main" spd="med" advTm="5917">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219222" y="904187"/>
            <a:ext cx="4755445" cy="5632311"/>
          </a:xfrm>
          <a:prstGeom prst="rect">
            <a:avLst/>
          </a:prstGeom>
        </p:spPr>
        <p:txBody>
          <a:bodyPr wrap="square">
            <a:spAutoFit/>
          </a:bodyPr>
          <a:lstStyle/>
          <a:p>
            <a:r>
              <a:rPr lang="en-US" sz="3000" b="1" dirty="0" smtClean="0">
                <a:solidFill>
                  <a:srgbClr val="000000"/>
                </a:solidFill>
              </a:rPr>
              <a:t>One law said, “if a man strikes a free-born woman so that she loses her unborn child, he shall pay ten shekels for her loss.”  </a:t>
            </a:r>
            <a:r>
              <a:rPr lang="en-US" sz="3000" b="1" dirty="0" smtClean="0">
                <a:solidFill>
                  <a:schemeClr val="accent2">
                    <a:lumMod val="75000"/>
                  </a:schemeClr>
                </a:solidFill>
              </a:rPr>
              <a:t>Another says, “if a man has caught either a male or female runaway slave in the open field and has brought him back to his owner, the owner of the slave shall give him two shekels of silver.”</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7670714"/>
      </p:ext>
    </p:extLst>
  </p:cSld>
  <p:clrMapOvr>
    <a:masterClrMapping/>
  </p:clrMapOvr>
  <mc:AlternateContent xmlns:mc="http://schemas.openxmlformats.org/markup-compatibility/2006">
    <mc:Choice xmlns:p14="http://schemas.microsoft.com/office/powerpoint/2010/main" Requires="p14">
      <p:transition spd="med" p14:dur="700" advTm="9380">
        <p:fade/>
      </p:transition>
    </mc:Choice>
    <mc:Fallback>
      <p:transition xmlns:p14="http://schemas.microsoft.com/office/powerpoint/2010/main" spd="med" advTm="9380">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219222" y="904187"/>
            <a:ext cx="4755445" cy="5632311"/>
          </a:xfrm>
          <a:prstGeom prst="rect">
            <a:avLst/>
          </a:prstGeom>
        </p:spPr>
        <p:txBody>
          <a:bodyPr wrap="square">
            <a:spAutoFit/>
          </a:bodyPr>
          <a:lstStyle/>
          <a:p>
            <a:r>
              <a:rPr lang="en-US" sz="3000" b="1" dirty="0" smtClean="0">
                <a:solidFill>
                  <a:schemeClr val="accent2">
                    <a:lumMod val="75000"/>
                  </a:schemeClr>
                </a:solidFill>
              </a:rPr>
              <a:t>One law said, “if a man strikes a free-born woman so that she loses her unborn child, he shall pay ten shekels for her loss.”  </a:t>
            </a:r>
            <a:r>
              <a:rPr lang="en-US" sz="3000" b="1" dirty="0" smtClean="0">
                <a:solidFill>
                  <a:srgbClr val="000000"/>
                </a:solidFill>
              </a:rPr>
              <a:t>Another says, “if a man has caught either a male or female runaway slave in the open field and has brought him back to his owner, the owner of the slave shall give him two shekels of silver.”</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2416482436"/>
      </p:ext>
    </p:extLst>
  </p:cSld>
  <p:clrMapOvr>
    <a:masterClrMapping/>
  </p:clrMapOvr>
  <mc:AlternateContent xmlns:mc="http://schemas.openxmlformats.org/markup-compatibility/2006">
    <mc:Choice xmlns:p14="http://schemas.microsoft.com/office/powerpoint/2010/main" Requires="p14">
      <p:transition spd="med" p14:dur="700" advTm="12566">
        <p:fade/>
      </p:transition>
    </mc:Choice>
    <mc:Fallback>
      <p:transition xmlns:p14="http://schemas.microsoft.com/office/powerpoint/2010/main" spd="med" advTm="12566">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1411111" y="940222"/>
            <a:ext cx="6434667" cy="3785652"/>
          </a:xfrm>
          <a:prstGeom prst="rect">
            <a:avLst/>
          </a:prstGeom>
        </p:spPr>
        <p:txBody>
          <a:bodyPr wrap="square">
            <a:spAutoFit/>
          </a:bodyPr>
          <a:lstStyle/>
          <a:p>
            <a:r>
              <a:rPr lang="en-US" sz="3000" b="1" dirty="0" smtClean="0">
                <a:solidFill>
                  <a:srgbClr val="000000"/>
                </a:solidFill>
              </a:rPr>
              <a:t>Hammurabi’s Code is the earliest form of law that we are able to read and study because, in 1901, a French expedition to Mesopotamia uncovered a copy of the Babylonian king’s laws.   </a:t>
            </a:r>
            <a:r>
              <a:rPr lang="en-US" sz="3000" b="1" dirty="0" smtClean="0">
                <a:solidFill>
                  <a:schemeClr val="accent2">
                    <a:lumMod val="75000"/>
                  </a:schemeClr>
                </a:solidFill>
              </a:rPr>
              <a:t>The stone pillar where Hammurabi had his laws engraved is now on display at the Louvre, a museum in Paris, France. </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5222"/>
            <a:ext cx="9146135" cy="3627967"/>
          </a:xfrm>
          <a:prstGeom prst="rect">
            <a:avLst/>
          </a:prstGeom>
        </p:spPr>
      </p:pic>
    </p:spTree>
    <p:extLst>
      <p:ext uri="{BB962C8B-B14F-4D97-AF65-F5344CB8AC3E}">
        <p14:creationId xmlns:p14="http://schemas.microsoft.com/office/powerpoint/2010/main" val="2401138234"/>
      </p:ext>
    </p:extLst>
  </p:cSld>
  <p:clrMapOvr>
    <a:masterClrMapping/>
  </p:clrMapOvr>
  <mc:AlternateContent xmlns:mc="http://schemas.openxmlformats.org/markup-compatibility/2006">
    <mc:Choice xmlns:p14="http://schemas.microsoft.com/office/powerpoint/2010/main" Requires="p14">
      <p:transition spd="med" p14:dur="700" advTm="14239">
        <p:fade/>
      </p:transition>
    </mc:Choice>
    <mc:Fallback>
      <p:transition xmlns:p14="http://schemas.microsoft.com/office/powerpoint/2010/main" spd="med" advTm="14239">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1411111" y="940222"/>
            <a:ext cx="6434667" cy="3785652"/>
          </a:xfrm>
          <a:prstGeom prst="rect">
            <a:avLst/>
          </a:prstGeom>
        </p:spPr>
        <p:txBody>
          <a:bodyPr wrap="square">
            <a:spAutoFit/>
          </a:bodyPr>
          <a:lstStyle/>
          <a:p>
            <a:r>
              <a:rPr lang="en-US" sz="3000" b="1" dirty="0" smtClean="0">
                <a:solidFill>
                  <a:schemeClr val="accent2">
                    <a:lumMod val="75000"/>
                  </a:schemeClr>
                </a:solidFill>
              </a:rPr>
              <a:t>Hammurabi’s Code is the earliest form of law that we are able to read and study because, in 1901, a French expedition to Mesopotamia uncovered a copy of the Babylonian king’s laws.   </a:t>
            </a:r>
            <a:r>
              <a:rPr lang="en-US" sz="3000" b="1" dirty="0" smtClean="0"/>
              <a:t>The stone pillar where Hammurabi had his laws engraved is now on display at the Louvre, a museum in Paris, France. </a:t>
            </a:r>
            <a:endParaRPr lang="en-US" sz="3000" b="1" dirty="0"/>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5222"/>
            <a:ext cx="9146135" cy="3627967"/>
          </a:xfrm>
          <a:prstGeom prst="rect">
            <a:avLst/>
          </a:prstGeom>
        </p:spPr>
      </p:pic>
    </p:spTree>
    <p:extLst>
      <p:ext uri="{BB962C8B-B14F-4D97-AF65-F5344CB8AC3E}">
        <p14:creationId xmlns:p14="http://schemas.microsoft.com/office/powerpoint/2010/main" val="995306249"/>
      </p:ext>
    </p:extLst>
  </p:cSld>
  <p:clrMapOvr>
    <a:masterClrMapping/>
  </p:clrMapOvr>
  <mc:AlternateContent xmlns:mc="http://schemas.openxmlformats.org/markup-compatibility/2006">
    <mc:Choice xmlns:p14="http://schemas.microsoft.com/office/powerpoint/2010/main" Requires="p14">
      <p:transition spd="med" p14:dur="700" advTm="10398">
        <p:fade/>
      </p:transition>
    </mc:Choice>
    <mc:Fallback>
      <p:transition xmlns:p14="http://schemas.microsoft.com/office/powerpoint/2010/main" spd="med" advTm="10398">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rgbClr val="000000"/>
                </a:solidFill>
              </a:rPr>
              <a:t>Hammurabi's Code prescribed specific punishments for citizens who broke the law.  </a:t>
            </a:r>
            <a:r>
              <a:rPr lang="en-US" sz="3000" b="1" dirty="0" smtClean="0">
                <a:solidFill>
                  <a:schemeClr val="accent2">
                    <a:lumMod val="75000"/>
                  </a:schemeClr>
                </a:solidFill>
              </a:rPr>
              <a:t>One law said, "If a man put out the eye of another man, his eye shall be put out.”  Later historians summarized Hammurabi's Code with the phrase, "An eye for an eye, a tooth for a tooth.”  This means that whoever commits an injury should be punished in the same manner as that injury.</a:t>
            </a:r>
            <a:endParaRPr lang="en-US" sz="3000" b="1" dirty="0">
              <a:solidFill>
                <a:schemeClr val="accent2">
                  <a:lumMod val="75000"/>
                </a:schemeClr>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810906985"/>
      </p:ext>
    </p:extLst>
  </p:cSld>
  <p:clrMapOvr>
    <a:masterClrMapping/>
  </p:clrMapOvr>
  <mc:AlternateContent xmlns:mc="http://schemas.openxmlformats.org/markup-compatibility/2006">
    <mc:Choice xmlns:p14="http://schemas.microsoft.com/office/powerpoint/2010/main" Requires="p14">
      <p:transition spd="med" p14:dur="700" advTm="5205">
        <p:fade/>
      </p:transition>
    </mc:Choice>
    <mc:Fallback>
      <p:transition xmlns:p14="http://schemas.microsoft.com/office/powerpoint/2010/main" spd="med" advTm="520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chemeClr val="accent2">
                    <a:lumMod val="75000"/>
                  </a:schemeClr>
                </a:solidFill>
              </a:rPr>
              <a:t>Hammurabi's Code prescribed specific punishments for citizens who broke the law. </a:t>
            </a:r>
            <a:r>
              <a:rPr lang="en-US" sz="3000" b="1" dirty="0" smtClean="0">
                <a:solidFill>
                  <a:srgbClr val="000000"/>
                </a:solidFill>
              </a:rPr>
              <a:t> One law said, "If a man put out the eye of another man, his eye shall be put out."  </a:t>
            </a:r>
            <a:r>
              <a:rPr lang="en-US" sz="3000" b="1" dirty="0" smtClean="0">
                <a:solidFill>
                  <a:schemeClr val="accent2">
                    <a:lumMod val="75000"/>
                  </a:schemeClr>
                </a:solidFill>
              </a:rPr>
              <a:t>Later historians summarized Hammurabi's Code with the phrase, "An eye for an eye, a tooth for a tooth.”  This means that whoever commits an injury should be punished in the same manner as that injury.</a:t>
            </a:r>
            <a:endParaRPr lang="en-US" sz="3000" b="1" dirty="0">
              <a:solidFill>
                <a:schemeClr val="accent2">
                  <a:lumMod val="75000"/>
                </a:schemeClr>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665538320"/>
      </p:ext>
    </p:extLst>
  </p:cSld>
  <p:clrMapOvr>
    <a:masterClrMapping/>
  </p:clrMapOvr>
  <mc:AlternateContent xmlns:mc="http://schemas.openxmlformats.org/markup-compatibility/2006">
    <mc:Choice xmlns:p14="http://schemas.microsoft.com/office/powerpoint/2010/main" Requires="p14">
      <p:transition spd="med" p14:dur="700" advTm="5833">
        <p:fade/>
      </p:transition>
    </mc:Choice>
    <mc:Fallback>
      <p:transition xmlns:p14="http://schemas.microsoft.com/office/powerpoint/2010/main" spd="med" advTm="5833">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chemeClr val="accent2">
                    <a:lumMod val="75000"/>
                  </a:schemeClr>
                </a:solidFill>
              </a:rPr>
              <a:t>Hammurabi's Code prescribed specific punishments for citizens who broke the law.  One law said, "If a man put out the eye of another man, his eye shall be put out."  </a:t>
            </a:r>
            <a:r>
              <a:rPr lang="en-US" sz="3000" b="1" dirty="0" smtClean="0">
                <a:solidFill>
                  <a:srgbClr val="000000"/>
                </a:solidFill>
              </a:rPr>
              <a:t>Later historians summarized Hammurabi's Code with the phrase, "An eye for an eye, a tooth for a tooth.”  </a:t>
            </a:r>
            <a:r>
              <a:rPr lang="en-US" sz="3000" b="1" dirty="0" smtClean="0">
                <a:solidFill>
                  <a:schemeClr val="accent2">
                    <a:lumMod val="75000"/>
                  </a:schemeClr>
                </a:solidFill>
              </a:rPr>
              <a:t>This means that whoever commits an injury should be punished in the same manner as that injury.</a:t>
            </a:r>
            <a:endParaRPr lang="en-US" sz="3000" b="1" dirty="0">
              <a:solidFill>
                <a:schemeClr val="accent2">
                  <a:lumMod val="75000"/>
                </a:schemeClr>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3344354004"/>
      </p:ext>
    </p:extLst>
  </p:cSld>
  <p:clrMapOvr>
    <a:masterClrMapping/>
  </p:clrMapOvr>
  <mc:AlternateContent xmlns:mc="http://schemas.openxmlformats.org/markup-compatibility/2006">
    <mc:Choice xmlns:p14="http://schemas.microsoft.com/office/powerpoint/2010/main" Requires="p14">
      <p:transition spd="med" p14:dur="700" advTm="6294">
        <p:fade/>
      </p:transition>
    </mc:Choice>
    <mc:Fallback>
      <p:transition xmlns:p14="http://schemas.microsoft.com/office/powerpoint/2010/main" spd="med" advTm="6294">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chemeClr val="accent2">
                    <a:lumMod val="75000"/>
                  </a:schemeClr>
                </a:solidFill>
              </a:rPr>
              <a:t>Hammurabi's Code prescribed specific punishments for citizens who broke the law.  One law said, "If a man put out the eye of another man, his eye shall be put out."  Later historians summarized Hammurabi's Code with the phrase, "An eye for an eye, a tooth for a tooth.”  </a:t>
            </a:r>
            <a:r>
              <a:rPr lang="en-US" sz="3000" b="1" dirty="0" smtClean="0">
                <a:solidFill>
                  <a:srgbClr val="000000"/>
                </a:solidFill>
              </a:rPr>
              <a:t>This means that whoever commits an injury should be punished in the same manner as that injury.</a:t>
            </a:r>
            <a:endParaRPr lang="en-US" sz="3000" b="1" dirty="0">
              <a:solidFill>
                <a:srgbClr val="000000"/>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211204063"/>
      </p:ext>
    </p:extLst>
  </p:cSld>
  <p:clrMapOvr>
    <a:masterClrMapping/>
  </p:clrMapOvr>
  <mc:AlternateContent xmlns:mc="http://schemas.openxmlformats.org/markup-compatibility/2006">
    <mc:Choice xmlns:p14="http://schemas.microsoft.com/office/powerpoint/2010/main" Requires="p14">
      <p:transition spd="med" p14:dur="700" advTm="5599">
        <p:fade/>
      </p:transition>
    </mc:Choice>
    <mc:Fallback>
      <p:transition xmlns:p14="http://schemas.microsoft.com/office/powerpoint/2010/main" spd="med" advTm="5599">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rgbClr val="000000"/>
                </a:solidFill>
              </a:rPr>
              <a:t>Hammurabi’s code included what we today call both criminal and civil law.  </a:t>
            </a:r>
            <a:r>
              <a:rPr lang="en-US" sz="3000" b="1" dirty="0" smtClean="0">
                <a:solidFill>
                  <a:schemeClr val="accent2">
                    <a:lumMod val="75000"/>
                  </a:schemeClr>
                </a:solidFill>
              </a:rPr>
              <a:t>Criminal law consists of rules that define conduct.  One law said, “if a son strikes his father, his hands shall be hewn off.”  Civil law settles disputes among individuals.  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687753540"/>
      </p:ext>
    </p:extLst>
  </p:cSld>
  <p:clrMapOvr>
    <a:masterClrMapping/>
  </p:clrMapOvr>
  <mc:AlternateContent xmlns:mc="http://schemas.openxmlformats.org/markup-compatibility/2006">
    <mc:Choice xmlns:p14="http://schemas.microsoft.com/office/powerpoint/2010/main" Requires="p14">
      <p:transition spd="med" p14:dur="700" advTm="5748">
        <p:fade/>
      </p:transition>
    </mc:Choice>
    <mc:Fallback>
      <p:transition xmlns:p14="http://schemas.microsoft.com/office/powerpoint/2010/main" spd="med" advTm="574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a:t>
            </a:r>
            <a:r>
              <a:rPr lang="en-US" sz="3000" b="1" dirty="0" smtClean="0">
                <a:solidFill>
                  <a:srgbClr val="000000"/>
                </a:solidFill>
              </a:rPr>
              <a:t>Criminal law consists of rules that define conduct.  </a:t>
            </a:r>
            <a:r>
              <a:rPr lang="en-US" sz="3000" b="1" dirty="0" smtClean="0">
                <a:solidFill>
                  <a:schemeClr val="accent2">
                    <a:lumMod val="75000"/>
                  </a:schemeClr>
                </a:solidFill>
              </a:rPr>
              <a:t>One law said, “if a son strikes his father, his hands shall be hewn off.”  Civil law settles disputes among individuals.  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137977422"/>
      </p:ext>
    </p:extLst>
  </p:cSld>
  <p:clrMapOvr>
    <a:masterClrMapping/>
  </p:clrMapOvr>
  <mc:AlternateContent xmlns:mc="http://schemas.openxmlformats.org/markup-compatibility/2006">
    <mc:Choice xmlns:p14="http://schemas.microsoft.com/office/powerpoint/2010/main" Requires="p14">
      <p:transition spd="med" p14:dur="700" advTm="3697">
        <p:fade/>
      </p:transition>
    </mc:Choice>
    <mc:Fallback>
      <p:transition xmlns:p14="http://schemas.microsoft.com/office/powerpoint/2010/main" spd="med" advTm="3697">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a:t>
            </a:r>
            <a:r>
              <a:rPr lang="en-US" sz="3000" b="1" dirty="0" smtClean="0">
                <a:solidFill>
                  <a:srgbClr val="000000"/>
                </a:solidFill>
              </a:rPr>
              <a:t> One law said, “if a son strikes his father, his hands shall be hewn off.”  </a:t>
            </a:r>
            <a:r>
              <a:rPr lang="en-US" sz="3000" b="1" dirty="0" smtClean="0">
                <a:solidFill>
                  <a:schemeClr val="accent2">
                    <a:lumMod val="75000"/>
                  </a:schemeClr>
                </a:solidFill>
              </a:rPr>
              <a:t>Civil law settles disputes among individuals.  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290243221"/>
      </p:ext>
    </p:extLst>
  </p:cSld>
  <p:clrMapOvr>
    <a:masterClrMapping/>
  </p:clrMapOvr>
  <mc:AlternateContent xmlns:mc="http://schemas.openxmlformats.org/markup-compatibility/2006">
    <mc:Choice xmlns:p14="http://schemas.microsoft.com/office/powerpoint/2010/main" Requires="p14">
      <p:transition spd="med" p14:dur="700" advTm="5357">
        <p:fade/>
      </p:transition>
    </mc:Choice>
    <mc:Fallback>
      <p:transition xmlns:p14="http://schemas.microsoft.com/office/powerpoint/2010/main" spd="med" advTm="5357">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TotalTime>
  <Words>2057</Words>
  <Application>Microsoft Macintosh PowerPoint</Application>
  <PresentationFormat>On-screen Show (4:3)</PresentationFormat>
  <Paragraphs>58</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Dowling</dc:creator>
  <cp:lastModifiedBy>Mike Dowling</cp:lastModifiedBy>
  <cp:revision>18</cp:revision>
  <dcterms:created xsi:type="dcterms:W3CDTF">2014-09-27T19:28:37Z</dcterms:created>
  <dcterms:modified xsi:type="dcterms:W3CDTF">2014-09-27T22:43:54Z</dcterms:modified>
</cp:coreProperties>
</file>