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10" r:id="rId2"/>
    <p:sldId id="311" r:id="rId3"/>
    <p:sldId id="299" r:id="rId4"/>
    <p:sldId id="312" r:id="rId5"/>
    <p:sldId id="313" r:id="rId6"/>
    <p:sldId id="314" r:id="rId7"/>
    <p:sldId id="300" r:id="rId8"/>
    <p:sldId id="315" r:id="rId9"/>
    <p:sldId id="316" r:id="rId10"/>
    <p:sldId id="317" r:id="rId11"/>
    <p:sldId id="301" r:id="rId12"/>
    <p:sldId id="318" r:id="rId13"/>
    <p:sldId id="319" r:id="rId14"/>
    <p:sldId id="320" r:id="rId15"/>
    <p:sldId id="302" r:id="rId16"/>
    <p:sldId id="321" r:id="rId17"/>
    <p:sldId id="322" r:id="rId18"/>
    <p:sldId id="323" r:id="rId19"/>
    <p:sldId id="303" r:id="rId20"/>
    <p:sldId id="326" r:id="rId21"/>
    <p:sldId id="304" r:id="rId22"/>
    <p:sldId id="327" r:id="rId23"/>
    <p:sldId id="305" r:id="rId24"/>
    <p:sldId id="328" r:id="rId25"/>
    <p:sldId id="329" r:id="rId26"/>
    <p:sldId id="330" r:id="rId27"/>
    <p:sldId id="306" r:id="rId28"/>
    <p:sldId id="331" r:id="rId29"/>
    <p:sldId id="307" r:id="rId30"/>
    <p:sldId id="332" r:id="rId31"/>
    <p:sldId id="333" r:id="rId32"/>
    <p:sldId id="334" r:id="rId33"/>
    <p:sldId id="335" r:id="rId34"/>
    <p:sldId id="308" r:id="rId35"/>
    <p:sldId id="309" r:id="rId36"/>
    <p:sldId id="336" r:id="rId37"/>
    <p:sldId id="29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D60093"/>
    <a:srgbClr val="FFCC99"/>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1" d="100"/>
          <a:sy n="121" d="100"/>
        </p:scale>
        <p:origin x="-1085"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87"/>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77D469-071F-4F5A-9ED1-7FB48E4F862B}" type="datetimeFigureOut">
              <a:rPr lang="en-US" smtClean="0"/>
              <a:pPr/>
              <a:t>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77D469-071F-4F5A-9ED1-7FB48E4F862B}" type="datetimeFigureOut">
              <a:rPr lang="en-US" smtClean="0"/>
              <a:pPr/>
              <a:t>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77D469-071F-4F5A-9ED1-7FB48E4F862B}" type="datetimeFigureOut">
              <a:rPr lang="en-US" smtClean="0"/>
              <a:pPr/>
              <a:t>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77D469-071F-4F5A-9ED1-7FB48E4F862B}" type="datetimeFigureOut">
              <a:rPr lang="en-US" smtClean="0"/>
              <a:pPr/>
              <a:t>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77D469-071F-4F5A-9ED1-7FB48E4F862B}" type="datetimeFigureOut">
              <a:rPr lang="en-US" smtClean="0"/>
              <a:pPr/>
              <a:t>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77D469-071F-4F5A-9ED1-7FB48E4F862B}" type="datetimeFigureOut">
              <a:rPr lang="en-US" smtClean="0"/>
              <a:pPr/>
              <a:t>2/16/2014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77D469-071F-4F5A-9ED1-7FB48E4F862B}" type="datetimeFigureOut">
              <a:rPr lang="en-US" smtClean="0"/>
              <a:pPr/>
              <a:t>2/16/2014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77D469-071F-4F5A-9ED1-7FB48E4F862B}" type="datetimeFigureOut">
              <a:rPr lang="en-US" smtClean="0"/>
              <a:pPr/>
              <a:t>2/16/2014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7D469-071F-4F5A-9ED1-7FB48E4F862B}" type="datetimeFigureOut">
              <a:rPr lang="en-US" smtClean="0"/>
              <a:pPr/>
              <a:t>2/16/2014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7D469-071F-4F5A-9ED1-7FB48E4F862B}" type="datetimeFigureOut">
              <a:rPr lang="en-US" smtClean="0"/>
              <a:pPr/>
              <a:t>2/16/2014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7D469-071F-4F5A-9ED1-7FB48E4F862B}" type="datetimeFigureOut">
              <a:rPr lang="en-US" smtClean="0"/>
              <a:pPr/>
              <a:t>2/16/2014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prstClr val="black"/>
              <a:schemeClr val="accent1">
                <a:tint val="45000"/>
                <a:satMod val="400000"/>
              </a:schemeClr>
            </a:duotone>
            <a:lum bright="22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7D469-071F-4F5A-9ED1-7FB48E4F862B}" type="datetimeFigureOut">
              <a:rPr lang="en-US" smtClean="0"/>
              <a:pPr/>
              <a:t>2/16/2014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47B1B-7AE5-4EB3-9D01-B87B14D814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mrdowling\audio\702-augustus.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228600" y="685800"/>
            <a:ext cx="4953000" cy="6001643"/>
          </a:xfrm>
          <a:prstGeom prst="rect">
            <a:avLst/>
          </a:prstGeom>
          <a:ln>
            <a:noFill/>
          </a:ln>
        </p:spPr>
        <p:txBody>
          <a:bodyPr wrap="square">
            <a:spAutoFit/>
          </a:bodyPr>
          <a:lstStyle/>
          <a:p>
            <a:r>
              <a:rPr lang="en-US" sz="3200" b="1" dirty="0" smtClean="0">
                <a:solidFill>
                  <a:schemeClr val="tx2">
                    <a:lumMod val="75000"/>
                  </a:schemeClr>
                </a:solidFill>
                <a:cs typeface="Arial" pitchFamily="34" charset="0"/>
              </a:rPr>
              <a:t>Octavian was the son of Julius Caesar’s niece.  </a:t>
            </a:r>
            <a:r>
              <a:rPr lang="en-US" sz="3200" b="1" dirty="0" smtClean="0">
                <a:solidFill>
                  <a:schemeClr val="tx2">
                    <a:lumMod val="60000"/>
                    <a:lumOff val="40000"/>
                  </a:schemeClr>
                </a:solidFill>
                <a:cs typeface="Arial" pitchFamily="34" charset="0"/>
              </a:rPr>
              <a:t>The first eighteen years of Octavian’s life were unremarkable, but a surprise in Julius Caesar’s will eventually resulted in him becoming Caesar Augustus, the ruler who transformed Rome into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the greatest empire of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the ancient world.</a:t>
            </a:r>
          </a:p>
        </p:txBody>
      </p:sp>
      <p:pic>
        <p:nvPicPr>
          <p:cNvPr id="6" name="Picture 1"/>
          <p:cNvPicPr>
            <a:picLocks noChangeAspect="1" noChangeArrowheads="1"/>
          </p:cNvPicPr>
          <p:nvPr/>
        </p:nvPicPr>
        <p:blipFill>
          <a:blip r:embed="rId3" cstate="print"/>
          <a:srcRect/>
          <a:stretch>
            <a:fillRect/>
          </a:stretch>
        </p:blipFill>
        <p:spPr bwMode="auto">
          <a:xfrm>
            <a:off x="4468091" y="685800"/>
            <a:ext cx="4675909" cy="6172200"/>
          </a:xfrm>
          <a:prstGeom prst="rect">
            <a:avLst/>
          </a:prstGeom>
          <a:ln>
            <a:noFill/>
          </a:ln>
          <a:effectLst>
            <a:outerShdw blurRad="292100" dist="139700" dir="2700000" algn="tl" rotWithShape="0">
              <a:srgbClr val="333333">
                <a:alpha val="65000"/>
              </a:srgbClr>
            </a:outerShdw>
          </a:effectLst>
        </p:spPr>
      </p:pic>
      <p:pic>
        <p:nvPicPr>
          <p:cNvPr id="8" name="702-augustus.mp3">
            <a:hlinkClick r:id="" action="ppaction://media"/>
          </p:cNvPr>
          <p:cNvPicPr>
            <a:picLocks noRot="1" noChangeAspect="1"/>
          </p:cNvPicPr>
          <p:nvPr>
            <a:audioFile r:link="rId1"/>
          </p:nvPr>
        </p:nvPicPr>
        <p:blipFill>
          <a:blip r:embed="rId4" cstate="print"/>
          <a:stretch>
            <a:fillRect/>
          </a:stretch>
        </p:blipFill>
        <p:spPr>
          <a:xfrm>
            <a:off x="9601200" y="3581400"/>
            <a:ext cx="244475" cy="244475"/>
          </a:xfrm>
          <a:prstGeom prst="rect">
            <a:avLst/>
          </a:prstGeom>
        </p:spPr>
      </p:pic>
    </p:spTree>
  </p:cSld>
  <p:clrMapOvr>
    <a:masterClrMapping/>
  </p:clrMapOvr>
  <p:transition advClick="0" advTm="435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0"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upload.wikimedia.org/wikipedia/commons/1/12/M_Antonius_modified.png"/>
          <p:cNvPicPr>
            <a:picLocks noChangeAspect="1" noChangeArrowheads="1"/>
          </p:cNvPicPr>
          <p:nvPr/>
        </p:nvPicPr>
        <p:blipFill>
          <a:blip r:embed="rId2" cstate="print"/>
          <a:srcRect/>
          <a:stretch>
            <a:fillRect/>
          </a:stretch>
        </p:blipFill>
        <p:spPr bwMode="auto">
          <a:xfrm>
            <a:off x="6627182" y="3657600"/>
            <a:ext cx="2516818" cy="3200400"/>
          </a:xfrm>
          <a:prstGeom prst="rect">
            <a:avLst/>
          </a:prstGeom>
          <a:noFill/>
        </p:spPr>
      </p:pic>
      <p:pic>
        <p:nvPicPr>
          <p:cNvPr id="6" name="Picture 1"/>
          <p:cNvPicPr>
            <a:picLocks noChangeAspect="1" noChangeArrowheads="1"/>
          </p:cNvPicPr>
          <p:nvPr/>
        </p:nvPicPr>
        <p:blipFill>
          <a:blip r:embed="rId3" cstate="print"/>
          <a:srcRect/>
          <a:stretch>
            <a:fillRect/>
          </a:stretch>
        </p:blipFill>
        <p:spPr bwMode="auto">
          <a:xfrm>
            <a:off x="6858001" y="762000"/>
            <a:ext cx="2286000" cy="3017520"/>
          </a:xfrm>
          <a:prstGeom prst="rect">
            <a:avLst/>
          </a:prstGeom>
          <a:noFill/>
          <a:ln w="9525">
            <a:noFill/>
            <a:miter lim="800000"/>
            <a:headEnd/>
            <a:tailEnd/>
          </a:ln>
          <a:effectLst/>
        </p:spPr>
      </p:pic>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152400" y="685800"/>
            <a:ext cx="7391400" cy="5816977"/>
          </a:xfrm>
          <a:prstGeom prst="rect">
            <a:avLst/>
          </a:prstGeom>
          <a:ln>
            <a:noFill/>
          </a:ln>
        </p:spPr>
        <p:txBody>
          <a:bodyPr wrap="square">
            <a:spAutoFit/>
          </a:bodyPr>
          <a:lstStyle/>
          <a:p>
            <a:r>
              <a:rPr lang="en-US" sz="3100" b="1" dirty="0" smtClean="0">
                <a:solidFill>
                  <a:schemeClr val="tx2">
                    <a:lumMod val="75000"/>
                  </a:schemeClr>
                </a:solidFill>
                <a:cs typeface="Arial" pitchFamily="34" charset="0"/>
              </a:rPr>
              <a:t>Two months after Julius Caesar’s murder, Octavian came to Rome to claim his inheritance, but Marc Antony dismissed </a:t>
            </a:r>
            <a:br>
              <a:rPr lang="en-US" sz="3100" b="1" dirty="0" smtClean="0">
                <a:solidFill>
                  <a:schemeClr val="tx2">
                    <a:lumMod val="75000"/>
                  </a:schemeClr>
                </a:solidFill>
                <a:cs typeface="Arial" pitchFamily="34" charset="0"/>
              </a:rPr>
            </a:br>
            <a:r>
              <a:rPr lang="en-US" sz="3100" b="1" dirty="0" smtClean="0">
                <a:solidFill>
                  <a:schemeClr val="tx2">
                    <a:lumMod val="75000"/>
                  </a:schemeClr>
                </a:solidFill>
                <a:cs typeface="Arial" pitchFamily="34" charset="0"/>
              </a:rPr>
              <a:t>the young man.  </a:t>
            </a:r>
            <a:r>
              <a:rPr lang="en-US" sz="3100" b="1" dirty="0" smtClean="0">
                <a:solidFill>
                  <a:schemeClr val="tx2">
                    <a:lumMod val="60000"/>
                    <a:lumOff val="40000"/>
                  </a:schemeClr>
                </a:solidFill>
                <a:cs typeface="Arial" pitchFamily="34" charset="0"/>
              </a:rPr>
              <a:t>Octavian spent the next several months gaining support with </a:t>
            </a:r>
            <a:br>
              <a:rPr lang="en-US" sz="3100" b="1" dirty="0" smtClean="0">
                <a:solidFill>
                  <a:schemeClr val="tx2">
                    <a:lumMod val="60000"/>
                    <a:lumOff val="40000"/>
                  </a:schemeClr>
                </a:solidFill>
                <a:cs typeface="Arial" pitchFamily="34" charset="0"/>
              </a:rPr>
            </a:br>
            <a:r>
              <a:rPr lang="en-US" sz="3100" b="1" dirty="0" smtClean="0">
                <a:solidFill>
                  <a:schemeClr val="tx2">
                    <a:lumMod val="60000"/>
                    <a:lumOff val="40000"/>
                  </a:schemeClr>
                </a:solidFill>
                <a:cs typeface="Arial" pitchFamily="34" charset="0"/>
              </a:rPr>
              <a:t>the Roman people.  He also raised an </a:t>
            </a:r>
            <a:br>
              <a:rPr lang="en-US" sz="3100" b="1" dirty="0" smtClean="0">
                <a:solidFill>
                  <a:schemeClr val="tx2">
                    <a:lumMod val="60000"/>
                    <a:lumOff val="40000"/>
                  </a:schemeClr>
                </a:solidFill>
                <a:cs typeface="Arial" pitchFamily="34" charset="0"/>
              </a:rPr>
            </a:br>
            <a:r>
              <a:rPr lang="en-US" sz="3100" b="1" dirty="0" smtClean="0">
                <a:solidFill>
                  <a:schemeClr val="tx2">
                    <a:lumMod val="60000"/>
                    <a:lumOff val="40000"/>
                  </a:schemeClr>
                </a:solidFill>
                <a:cs typeface="Arial" pitchFamily="34" charset="0"/>
              </a:rPr>
              <a:t>army.  Soldiers throughout the empire </a:t>
            </a:r>
            <a:br>
              <a:rPr lang="en-US" sz="3100" b="1" dirty="0" smtClean="0">
                <a:solidFill>
                  <a:schemeClr val="tx2">
                    <a:lumMod val="60000"/>
                    <a:lumOff val="40000"/>
                  </a:schemeClr>
                </a:solidFill>
                <a:cs typeface="Arial" pitchFamily="34" charset="0"/>
              </a:rPr>
            </a:br>
            <a:r>
              <a:rPr lang="en-US" sz="3100" b="1" dirty="0" smtClean="0">
                <a:solidFill>
                  <a:schemeClr val="tx2">
                    <a:lumMod val="60000"/>
                    <a:lumOff val="40000"/>
                  </a:schemeClr>
                </a:solidFill>
                <a:cs typeface="Arial" pitchFamily="34" charset="0"/>
              </a:rPr>
              <a:t>were loyal—not to Rome—but to the </a:t>
            </a:r>
            <a:br>
              <a:rPr lang="en-US" sz="3100" b="1" dirty="0" smtClean="0">
                <a:solidFill>
                  <a:schemeClr val="tx2">
                    <a:lumMod val="60000"/>
                    <a:lumOff val="40000"/>
                  </a:schemeClr>
                </a:solidFill>
                <a:cs typeface="Arial" pitchFamily="34" charset="0"/>
              </a:rPr>
            </a:br>
            <a:r>
              <a:rPr lang="en-US" sz="3100" b="1" dirty="0" smtClean="0">
                <a:solidFill>
                  <a:schemeClr val="tx2">
                    <a:lumMod val="60000"/>
                    <a:lumOff val="40000"/>
                  </a:schemeClr>
                </a:solidFill>
                <a:cs typeface="Arial" pitchFamily="34" charset="0"/>
              </a:rPr>
              <a:t>name Caesar.  By the end of 44</a:t>
            </a:r>
            <a:r>
              <a:rPr lang="en-US" sz="2600" b="1" dirty="0" smtClean="0">
                <a:solidFill>
                  <a:schemeClr val="tx2">
                    <a:lumMod val="60000"/>
                    <a:lumOff val="40000"/>
                  </a:schemeClr>
                </a:solidFill>
                <a:cs typeface="Arial" pitchFamily="34" charset="0"/>
              </a:rPr>
              <a:t>BCE</a:t>
            </a:r>
            <a:r>
              <a:rPr lang="en-US" sz="3100" b="1" dirty="0" smtClean="0">
                <a:solidFill>
                  <a:schemeClr val="tx2">
                    <a:lumMod val="60000"/>
                    <a:lumOff val="40000"/>
                  </a:schemeClr>
                </a:solidFill>
                <a:cs typeface="Arial" pitchFamily="34" charset="0"/>
              </a:rPr>
              <a:t>, </a:t>
            </a:r>
            <a:br>
              <a:rPr lang="en-US" sz="3100" b="1" dirty="0" smtClean="0">
                <a:solidFill>
                  <a:schemeClr val="tx2">
                    <a:lumMod val="60000"/>
                    <a:lumOff val="40000"/>
                  </a:schemeClr>
                </a:solidFill>
                <a:cs typeface="Arial" pitchFamily="34" charset="0"/>
              </a:rPr>
            </a:br>
            <a:r>
              <a:rPr lang="en-US" sz="3100" b="1" dirty="0" smtClean="0">
                <a:solidFill>
                  <a:schemeClr val="tx2">
                    <a:lumMod val="60000"/>
                    <a:lumOff val="40000"/>
                  </a:schemeClr>
                </a:solidFill>
                <a:cs typeface="Arial" pitchFamily="34" charset="0"/>
              </a:rPr>
              <a:t>both Marc Antony and Octavian commanded armies, but the two men avoided civil war by making a deal. </a:t>
            </a:r>
          </a:p>
        </p:txBody>
      </p:sp>
    </p:spTree>
  </p:cSld>
  <p:clrMapOvr>
    <a:masterClrMapping/>
  </p:clrMapOvr>
  <p:transition advClick="0" advTm="876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upload.wikimedia.org/wikipedia/commons/1/12/M_Antonius_modified.png"/>
          <p:cNvPicPr>
            <a:picLocks noChangeAspect="1" noChangeArrowheads="1"/>
          </p:cNvPicPr>
          <p:nvPr/>
        </p:nvPicPr>
        <p:blipFill>
          <a:blip r:embed="rId2" cstate="print"/>
          <a:srcRect/>
          <a:stretch>
            <a:fillRect/>
          </a:stretch>
        </p:blipFill>
        <p:spPr bwMode="auto">
          <a:xfrm>
            <a:off x="6627182" y="3657600"/>
            <a:ext cx="2516818" cy="3200400"/>
          </a:xfrm>
          <a:prstGeom prst="rect">
            <a:avLst/>
          </a:prstGeom>
          <a:noFill/>
        </p:spPr>
      </p:pic>
      <p:pic>
        <p:nvPicPr>
          <p:cNvPr id="6" name="Picture 1"/>
          <p:cNvPicPr>
            <a:picLocks noChangeAspect="1" noChangeArrowheads="1"/>
          </p:cNvPicPr>
          <p:nvPr/>
        </p:nvPicPr>
        <p:blipFill>
          <a:blip r:embed="rId3" cstate="print"/>
          <a:srcRect/>
          <a:stretch>
            <a:fillRect/>
          </a:stretch>
        </p:blipFill>
        <p:spPr bwMode="auto">
          <a:xfrm>
            <a:off x="6858001" y="762000"/>
            <a:ext cx="2286000" cy="3017520"/>
          </a:xfrm>
          <a:prstGeom prst="rect">
            <a:avLst/>
          </a:prstGeom>
          <a:noFill/>
          <a:ln w="9525">
            <a:noFill/>
            <a:miter lim="800000"/>
            <a:headEnd/>
            <a:tailEnd/>
          </a:ln>
          <a:effectLst/>
        </p:spPr>
      </p:pic>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152400" y="685800"/>
            <a:ext cx="7391400" cy="5816977"/>
          </a:xfrm>
          <a:prstGeom prst="rect">
            <a:avLst/>
          </a:prstGeom>
          <a:ln>
            <a:noFill/>
          </a:ln>
        </p:spPr>
        <p:txBody>
          <a:bodyPr wrap="square">
            <a:spAutoFit/>
          </a:bodyPr>
          <a:lstStyle/>
          <a:p>
            <a:r>
              <a:rPr lang="en-US" sz="3100" b="1" dirty="0" smtClean="0">
                <a:solidFill>
                  <a:schemeClr val="tx2">
                    <a:lumMod val="60000"/>
                    <a:lumOff val="40000"/>
                  </a:schemeClr>
                </a:solidFill>
                <a:cs typeface="Arial" pitchFamily="34" charset="0"/>
              </a:rPr>
              <a:t>Two months after Julius Caesar’s murder, Octavian came to Rome to claim his inheritance, but Marc Antony dismissed </a:t>
            </a:r>
            <a:br>
              <a:rPr lang="en-US" sz="3100" b="1" dirty="0" smtClean="0">
                <a:solidFill>
                  <a:schemeClr val="tx2">
                    <a:lumMod val="60000"/>
                    <a:lumOff val="40000"/>
                  </a:schemeClr>
                </a:solidFill>
                <a:cs typeface="Arial" pitchFamily="34" charset="0"/>
              </a:rPr>
            </a:br>
            <a:r>
              <a:rPr lang="en-US" sz="3100" b="1" dirty="0" smtClean="0">
                <a:solidFill>
                  <a:schemeClr val="tx2">
                    <a:lumMod val="60000"/>
                    <a:lumOff val="40000"/>
                  </a:schemeClr>
                </a:solidFill>
                <a:cs typeface="Arial" pitchFamily="34" charset="0"/>
              </a:rPr>
              <a:t>the young man.  </a:t>
            </a:r>
            <a:r>
              <a:rPr lang="en-US" sz="3100" b="1" dirty="0" smtClean="0">
                <a:solidFill>
                  <a:schemeClr val="tx2">
                    <a:lumMod val="75000"/>
                  </a:schemeClr>
                </a:solidFill>
                <a:cs typeface="Arial" pitchFamily="34" charset="0"/>
              </a:rPr>
              <a:t>Octavian spent the next several months gaining support with </a:t>
            </a:r>
            <a:br>
              <a:rPr lang="en-US" sz="3100" b="1" dirty="0" smtClean="0">
                <a:solidFill>
                  <a:schemeClr val="tx2">
                    <a:lumMod val="75000"/>
                  </a:schemeClr>
                </a:solidFill>
                <a:cs typeface="Arial" pitchFamily="34" charset="0"/>
              </a:rPr>
            </a:br>
            <a:r>
              <a:rPr lang="en-US" sz="3100" b="1" dirty="0" smtClean="0">
                <a:solidFill>
                  <a:schemeClr val="tx2">
                    <a:lumMod val="75000"/>
                  </a:schemeClr>
                </a:solidFill>
                <a:cs typeface="Arial" pitchFamily="34" charset="0"/>
              </a:rPr>
              <a:t>the Roman people.  </a:t>
            </a:r>
            <a:r>
              <a:rPr lang="en-US" sz="3100" b="1" dirty="0" smtClean="0">
                <a:solidFill>
                  <a:schemeClr val="tx2">
                    <a:lumMod val="60000"/>
                    <a:lumOff val="40000"/>
                  </a:schemeClr>
                </a:solidFill>
                <a:cs typeface="Arial" pitchFamily="34" charset="0"/>
              </a:rPr>
              <a:t>He also raised an </a:t>
            </a:r>
            <a:br>
              <a:rPr lang="en-US" sz="3100" b="1" dirty="0" smtClean="0">
                <a:solidFill>
                  <a:schemeClr val="tx2">
                    <a:lumMod val="60000"/>
                    <a:lumOff val="40000"/>
                  </a:schemeClr>
                </a:solidFill>
                <a:cs typeface="Arial" pitchFamily="34" charset="0"/>
              </a:rPr>
            </a:br>
            <a:r>
              <a:rPr lang="en-US" sz="3100" b="1" dirty="0" smtClean="0">
                <a:solidFill>
                  <a:schemeClr val="tx2">
                    <a:lumMod val="60000"/>
                    <a:lumOff val="40000"/>
                  </a:schemeClr>
                </a:solidFill>
                <a:cs typeface="Arial" pitchFamily="34" charset="0"/>
              </a:rPr>
              <a:t>army.  Soldiers throughout the empire </a:t>
            </a:r>
            <a:br>
              <a:rPr lang="en-US" sz="3100" b="1" dirty="0" smtClean="0">
                <a:solidFill>
                  <a:schemeClr val="tx2">
                    <a:lumMod val="60000"/>
                    <a:lumOff val="40000"/>
                  </a:schemeClr>
                </a:solidFill>
                <a:cs typeface="Arial" pitchFamily="34" charset="0"/>
              </a:rPr>
            </a:br>
            <a:r>
              <a:rPr lang="en-US" sz="3100" b="1" dirty="0" smtClean="0">
                <a:solidFill>
                  <a:schemeClr val="tx2">
                    <a:lumMod val="60000"/>
                    <a:lumOff val="40000"/>
                  </a:schemeClr>
                </a:solidFill>
                <a:cs typeface="Arial" pitchFamily="34" charset="0"/>
              </a:rPr>
              <a:t>were loyal—not to Rome—but to the </a:t>
            </a:r>
            <a:br>
              <a:rPr lang="en-US" sz="3100" b="1" dirty="0" smtClean="0">
                <a:solidFill>
                  <a:schemeClr val="tx2">
                    <a:lumMod val="60000"/>
                    <a:lumOff val="40000"/>
                  </a:schemeClr>
                </a:solidFill>
                <a:cs typeface="Arial" pitchFamily="34" charset="0"/>
              </a:rPr>
            </a:br>
            <a:r>
              <a:rPr lang="en-US" sz="3100" b="1" dirty="0" smtClean="0">
                <a:solidFill>
                  <a:schemeClr val="tx2">
                    <a:lumMod val="60000"/>
                    <a:lumOff val="40000"/>
                  </a:schemeClr>
                </a:solidFill>
                <a:cs typeface="Arial" pitchFamily="34" charset="0"/>
              </a:rPr>
              <a:t>name Caesar.  By the end of 44</a:t>
            </a:r>
            <a:r>
              <a:rPr lang="en-US" sz="2600" b="1" dirty="0" smtClean="0">
                <a:solidFill>
                  <a:schemeClr val="tx2">
                    <a:lumMod val="60000"/>
                    <a:lumOff val="40000"/>
                  </a:schemeClr>
                </a:solidFill>
                <a:cs typeface="Arial" pitchFamily="34" charset="0"/>
              </a:rPr>
              <a:t>BCE</a:t>
            </a:r>
            <a:r>
              <a:rPr lang="en-US" sz="3100" b="1" dirty="0" smtClean="0">
                <a:solidFill>
                  <a:schemeClr val="tx2">
                    <a:lumMod val="60000"/>
                    <a:lumOff val="40000"/>
                  </a:schemeClr>
                </a:solidFill>
                <a:cs typeface="Arial" pitchFamily="34" charset="0"/>
              </a:rPr>
              <a:t>, </a:t>
            </a:r>
            <a:br>
              <a:rPr lang="en-US" sz="3100" b="1" dirty="0" smtClean="0">
                <a:solidFill>
                  <a:schemeClr val="tx2">
                    <a:lumMod val="60000"/>
                    <a:lumOff val="40000"/>
                  </a:schemeClr>
                </a:solidFill>
                <a:cs typeface="Arial" pitchFamily="34" charset="0"/>
              </a:rPr>
            </a:br>
            <a:r>
              <a:rPr lang="en-US" sz="3100" b="1" dirty="0" smtClean="0">
                <a:solidFill>
                  <a:schemeClr val="tx2">
                    <a:lumMod val="60000"/>
                    <a:lumOff val="40000"/>
                  </a:schemeClr>
                </a:solidFill>
                <a:cs typeface="Arial" pitchFamily="34" charset="0"/>
              </a:rPr>
              <a:t>both Marc Antony and Octavian commanded armies, but the two men avoided civil war by making a deal. </a:t>
            </a:r>
          </a:p>
        </p:txBody>
      </p:sp>
    </p:spTree>
  </p:cSld>
  <p:clrMapOvr>
    <a:masterClrMapping/>
  </p:clrMapOvr>
  <p:transition advClick="0" advTm="4469">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upload.wikimedia.org/wikipedia/commons/1/12/M_Antonius_modified.png"/>
          <p:cNvPicPr>
            <a:picLocks noChangeAspect="1" noChangeArrowheads="1"/>
          </p:cNvPicPr>
          <p:nvPr/>
        </p:nvPicPr>
        <p:blipFill>
          <a:blip r:embed="rId2" cstate="print"/>
          <a:srcRect/>
          <a:stretch>
            <a:fillRect/>
          </a:stretch>
        </p:blipFill>
        <p:spPr bwMode="auto">
          <a:xfrm>
            <a:off x="6627182" y="3657600"/>
            <a:ext cx="2516818" cy="3200400"/>
          </a:xfrm>
          <a:prstGeom prst="rect">
            <a:avLst/>
          </a:prstGeom>
          <a:noFill/>
        </p:spPr>
      </p:pic>
      <p:pic>
        <p:nvPicPr>
          <p:cNvPr id="6" name="Picture 1"/>
          <p:cNvPicPr>
            <a:picLocks noChangeAspect="1" noChangeArrowheads="1"/>
          </p:cNvPicPr>
          <p:nvPr/>
        </p:nvPicPr>
        <p:blipFill>
          <a:blip r:embed="rId3" cstate="print"/>
          <a:srcRect/>
          <a:stretch>
            <a:fillRect/>
          </a:stretch>
        </p:blipFill>
        <p:spPr bwMode="auto">
          <a:xfrm>
            <a:off x="6858001" y="762000"/>
            <a:ext cx="2286000" cy="3017520"/>
          </a:xfrm>
          <a:prstGeom prst="rect">
            <a:avLst/>
          </a:prstGeom>
          <a:noFill/>
          <a:ln w="9525">
            <a:noFill/>
            <a:miter lim="800000"/>
            <a:headEnd/>
            <a:tailEnd/>
          </a:ln>
          <a:effectLst/>
        </p:spPr>
      </p:pic>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152400" y="685800"/>
            <a:ext cx="7391400" cy="5816977"/>
          </a:xfrm>
          <a:prstGeom prst="rect">
            <a:avLst/>
          </a:prstGeom>
          <a:ln>
            <a:noFill/>
          </a:ln>
        </p:spPr>
        <p:txBody>
          <a:bodyPr wrap="square">
            <a:spAutoFit/>
          </a:bodyPr>
          <a:lstStyle/>
          <a:p>
            <a:r>
              <a:rPr lang="en-US" sz="3100" b="1" dirty="0" smtClean="0">
                <a:solidFill>
                  <a:schemeClr val="tx2">
                    <a:lumMod val="60000"/>
                    <a:lumOff val="40000"/>
                  </a:schemeClr>
                </a:solidFill>
                <a:cs typeface="Arial" pitchFamily="34" charset="0"/>
              </a:rPr>
              <a:t>Two months after Julius Caesar’s murder, Octavian came to Rome to claim his inheritance, but Marc Antony dismissed </a:t>
            </a:r>
            <a:br>
              <a:rPr lang="en-US" sz="3100" b="1" dirty="0" smtClean="0">
                <a:solidFill>
                  <a:schemeClr val="tx2">
                    <a:lumMod val="60000"/>
                    <a:lumOff val="40000"/>
                  </a:schemeClr>
                </a:solidFill>
                <a:cs typeface="Arial" pitchFamily="34" charset="0"/>
              </a:rPr>
            </a:br>
            <a:r>
              <a:rPr lang="en-US" sz="3100" b="1" dirty="0" smtClean="0">
                <a:solidFill>
                  <a:schemeClr val="tx2">
                    <a:lumMod val="60000"/>
                    <a:lumOff val="40000"/>
                  </a:schemeClr>
                </a:solidFill>
                <a:cs typeface="Arial" pitchFamily="34" charset="0"/>
              </a:rPr>
              <a:t>the young man.  Octavian spent the next several months gaining support with </a:t>
            </a:r>
            <a:br>
              <a:rPr lang="en-US" sz="3100" b="1" dirty="0" smtClean="0">
                <a:solidFill>
                  <a:schemeClr val="tx2">
                    <a:lumMod val="60000"/>
                    <a:lumOff val="40000"/>
                  </a:schemeClr>
                </a:solidFill>
                <a:cs typeface="Arial" pitchFamily="34" charset="0"/>
              </a:rPr>
            </a:br>
            <a:r>
              <a:rPr lang="en-US" sz="3100" b="1" dirty="0" smtClean="0">
                <a:solidFill>
                  <a:schemeClr val="tx2">
                    <a:lumMod val="60000"/>
                    <a:lumOff val="40000"/>
                  </a:schemeClr>
                </a:solidFill>
                <a:cs typeface="Arial" pitchFamily="34" charset="0"/>
              </a:rPr>
              <a:t>the Roman people.  </a:t>
            </a:r>
            <a:r>
              <a:rPr lang="en-US" sz="3100" b="1" dirty="0" smtClean="0">
                <a:solidFill>
                  <a:schemeClr val="tx2">
                    <a:lumMod val="75000"/>
                  </a:schemeClr>
                </a:solidFill>
                <a:cs typeface="Arial" pitchFamily="34" charset="0"/>
              </a:rPr>
              <a:t>He also raised an </a:t>
            </a:r>
            <a:br>
              <a:rPr lang="en-US" sz="3100" b="1" dirty="0" smtClean="0">
                <a:solidFill>
                  <a:schemeClr val="tx2">
                    <a:lumMod val="75000"/>
                  </a:schemeClr>
                </a:solidFill>
                <a:cs typeface="Arial" pitchFamily="34" charset="0"/>
              </a:rPr>
            </a:br>
            <a:r>
              <a:rPr lang="en-US" sz="3100" b="1" dirty="0" smtClean="0">
                <a:solidFill>
                  <a:schemeClr val="tx2">
                    <a:lumMod val="75000"/>
                  </a:schemeClr>
                </a:solidFill>
                <a:cs typeface="Arial" pitchFamily="34" charset="0"/>
              </a:rPr>
              <a:t>army.  </a:t>
            </a:r>
            <a:r>
              <a:rPr lang="en-US" sz="3100" b="1" dirty="0" smtClean="0">
                <a:solidFill>
                  <a:schemeClr val="tx2">
                    <a:lumMod val="60000"/>
                    <a:lumOff val="40000"/>
                  </a:schemeClr>
                </a:solidFill>
                <a:cs typeface="Arial" pitchFamily="34" charset="0"/>
              </a:rPr>
              <a:t>Soldiers throughout the empire </a:t>
            </a:r>
            <a:br>
              <a:rPr lang="en-US" sz="3100" b="1" dirty="0" smtClean="0">
                <a:solidFill>
                  <a:schemeClr val="tx2">
                    <a:lumMod val="60000"/>
                    <a:lumOff val="40000"/>
                  </a:schemeClr>
                </a:solidFill>
                <a:cs typeface="Arial" pitchFamily="34" charset="0"/>
              </a:rPr>
            </a:br>
            <a:r>
              <a:rPr lang="en-US" sz="3100" b="1" dirty="0" smtClean="0">
                <a:solidFill>
                  <a:schemeClr val="tx2">
                    <a:lumMod val="60000"/>
                    <a:lumOff val="40000"/>
                  </a:schemeClr>
                </a:solidFill>
                <a:cs typeface="Arial" pitchFamily="34" charset="0"/>
              </a:rPr>
              <a:t>were loyal—not to Rome—but to the </a:t>
            </a:r>
            <a:br>
              <a:rPr lang="en-US" sz="3100" b="1" dirty="0" smtClean="0">
                <a:solidFill>
                  <a:schemeClr val="tx2">
                    <a:lumMod val="60000"/>
                    <a:lumOff val="40000"/>
                  </a:schemeClr>
                </a:solidFill>
                <a:cs typeface="Arial" pitchFamily="34" charset="0"/>
              </a:rPr>
            </a:br>
            <a:r>
              <a:rPr lang="en-US" sz="3100" b="1" dirty="0" smtClean="0">
                <a:solidFill>
                  <a:schemeClr val="tx2">
                    <a:lumMod val="60000"/>
                    <a:lumOff val="40000"/>
                  </a:schemeClr>
                </a:solidFill>
                <a:cs typeface="Arial" pitchFamily="34" charset="0"/>
              </a:rPr>
              <a:t>name Caesar.  By the end of 44</a:t>
            </a:r>
            <a:r>
              <a:rPr lang="en-US" sz="2600" b="1" dirty="0" smtClean="0">
                <a:solidFill>
                  <a:schemeClr val="tx2">
                    <a:lumMod val="60000"/>
                    <a:lumOff val="40000"/>
                  </a:schemeClr>
                </a:solidFill>
                <a:cs typeface="Arial" pitchFamily="34" charset="0"/>
              </a:rPr>
              <a:t>BCE</a:t>
            </a:r>
            <a:r>
              <a:rPr lang="en-US" sz="3100" b="1" dirty="0" smtClean="0">
                <a:solidFill>
                  <a:schemeClr val="tx2">
                    <a:lumMod val="60000"/>
                    <a:lumOff val="40000"/>
                  </a:schemeClr>
                </a:solidFill>
                <a:cs typeface="Arial" pitchFamily="34" charset="0"/>
              </a:rPr>
              <a:t>, </a:t>
            </a:r>
            <a:br>
              <a:rPr lang="en-US" sz="3100" b="1" dirty="0" smtClean="0">
                <a:solidFill>
                  <a:schemeClr val="tx2">
                    <a:lumMod val="60000"/>
                    <a:lumOff val="40000"/>
                  </a:schemeClr>
                </a:solidFill>
                <a:cs typeface="Arial" pitchFamily="34" charset="0"/>
              </a:rPr>
            </a:br>
            <a:r>
              <a:rPr lang="en-US" sz="3100" b="1" dirty="0" smtClean="0">
                <a:solidFill>
                  <a:schemeClr val="tx2">
                    <a:lumMod val="60000"/>
                    <a:lumOff val="40000"/>
                  </a:schemeClr>
                </a:solidFill>
                <a:cs typeface="Arial" pitchFamily="34" charset="0"/>
              </a:rPr>
              <a:t>both Marc Antony and Octavian commanded armies, but the two men avoided civil war by making a deal. </a:t>
            </a:r>
          </a:p>
        </p:txBody>
      </p:sp>
    </p:spTree>
  </p:cSld>
  <p:clrMapOvr>
    <a:masterClrMapping/>
  </p:clrMapOvr>
  <p:transition advClick="0" advTm="15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upload.wikimedia.org/wikipedia/commons/1/12/M_Antonius_modified.png"/>
          <p:cNvPicPr>
            <a:picLocks noChangeAspect="1" noChangeArrowheads="1"/>
          </p:cNvPicPr>
          <p:nvPr/>
        </p:nvPicPr>
        <p:blipFill>
          <a:blip r:embed="rId2" cstate="print"/>
          <a:srcRect/>
          <a:stretch>
            <a:fillRect/>
          </a:stretch>
        </p:blipFill>
        <p:spPr bwMode="auto">
          <a:xfrm>
            <a:off x="6627182" y="3657600"/>
            <a:ext cx="2516818" cy="3200400"/>
          </a:xfrm>
          <a:prstGeom prst="rect">
            <a:avLst/>
          </a:prstGeom>
          <a:noFill/>
        </p:spPr>
      </p:pic>
      <p:pic>
        <p:nvPicPr>
          <p:cNvPr id="6" name="Picture 1"/>
          <p:cNvPicPr>
            <a:picLocks noChangeAspect="1" noChangeArrowheads="1"/>
          </p:cNvPicPr>
          <p:nvPr/>
        </p:nvPicPr>
        <p:blipFill>
          <a:blip r:embed="rId3" cstate="print"/>
          <a:srcRect/>
          <a:stretch>
            <a:fillRect/>
          </a:stretch>
        </p:blipFill>
        <p:spPr bwMode="auto">
          <a:xfrm>
            <a:off x="6858001" y="762000"/>
            <a:ext cx="2286000" cy="3017520"/>
          </a:xfrm>
          <a:prstGeom prst="rect">
            <a:avLst/>
          </a:prstGeom>
          <a:noFill/>
          <a:ln w="9525">
            <a:noFill/>
            <a:miter lim="800000"/>
            <a:headEnd/>
            <a:tailEnd/>
          </a:ln>
          <a:effectLst/>
        </p:spPr>
      </p:pic>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152400" y="685800"/>
            <a:ext cx="7391400" cy="5816977"/>
          </a:xfrm>
          <a:prstGeom prst="rect">
            <a:avLst/>
          </a:prstGeom>
          <a:ln>
            <a:noFill/>
          </a:ln>
        </p:spPr>
        <p:txBody>
          <a:bodyPr wrap="square">
            <a:spAutoFit/>
          </a:bodyPr>
          <a:lstStyle/>
          <a:p>
            <a:r>
              <a:rPr lang="en-US" sz="3100" b="1" dirty="0" smtClean="0">
                <a:solidFill>
                  <a:schemeClr val="tx2">
                    <a:lumMod val="60000"/>
                    <a:lumOff val="40000"/>
                  </a:schemeClr>
                </a:solidFill>
                <a:cs typeface="Arial" pitchFamily="34" charset="0"/>
              </a:rPr>
              <a:t>Two months after Julius Caesar’s murder, Octavian came to Rome to claim his inheritance, but Marc Antony dismissed </a:t>
            </a:r>
            <a:br>
              <a:rPr lang="en-US" sz="3100" b="1" dirty="0" smtClean="0">
                <a:solidFill>
                  <a:schemeClr val="tx2">
                    <a:lumMod val="60000"/>
                    <a:lumOff val="40000"/>
                  </a:schemeClr>
                </a:solidFill>
                <a:cs typeface="Arial" pitchFamily="34" charset="0"/>
              </a:rPr>
            </a:br>
            <a:r>
              <a:rPr lang="en-US" sz="3100" b="1" dirty="0" smtClean="0">
                <a:solidFill>
                  <a:schemeClr val="tx2">
                    <a:lumMod val="60000"/>
                    <a:lumOff val="40000"/>
                  </a:schemeClr>
                </a:solidFill>
                <a:cs typeface="Arial" pitchFamily="34" charset="0"/>
              </a:rPr>
              <a:t>the young man.  Octavian spent the next several months gaining support with </a:t>
            </a:r>
            <a:br>
              <a:rPr lang="en-US" sz="3100" b="1" dirty="0" smtClean="0">
                <a:solidFill>
                  <a:schemeClr val="tx2">
                    <a:lumMod val="60000"/>
                    <a:lumOff val="40000"/>
                  </a:schemeClr>
                </a:solidFill>
                <a:cs typeface="Arial" pitchFamily="34" charset="0"/>
              </a:rPr>
            </a:br>
            <a:r>
              <a:rPr lang="en-US" sz="3100" b="1" dirty="0" smtClean="0">
                <a:solidFill>
                  <a:schemeClr val="tx2">
                    <a:lumMod val="60000"/>
                    <a:lumOff val="40000"/>
                  </a:schemeClr>
                </a:solidFill>
                <a:cs typeface="Arial" pitchFamily="34" charset="0"/>
              </a:rPr>
              <a:t>the Roman people.  He also raised an </a:t>
            </a:r>
            <a:br>
              <a:rPr lang="en-US" sz="3100" b="1" dirty="0" smtClean="0">
                <a:solidFill>
                  <a:schemeClr val="tx2">
                    <a:lumMod val="60000"/>
                    <a:lumOff val="40000"/>
                  </a:schemeClr>
                </a:solidFill>
                <a:cs typeface="Arial" pitchFamily="34" charset="0"/>
              </a:rPr>
            </a:br>
            <a:r>
              <a:rPr lang="en-US" sz="3100" b="1" dirty="0" smtClean="0">
                <a:solidFill>
                  <a:schemeClr val="tx2">
                    <a:lumMod val="60000"/>
                    <a:lumOff val="40000"/>
                  </a:schemeClr>
                </a:solidFill>
                <a:cs typeface="Arial" pitchFamily="34" charset="0"/>
              </a:rPr>
              <a:t>army.  </a:t>
            </a:r>
            <a:r>
              <a:rPr lang="en-US" sz="3100" b="1" dirty="0" smtClean="0">
                <a:solidFill>
                  <a:schemeClr val="tx2">
                    <a:lumMod val="75000"/>
                  </a:schemeClr>
                </a:solidFill>
                <a:cs typeface="Arial" pitchFamily="34" charset="0"/>
              </a:rPr>
              <a:t>Soldiers throughout the empire </a:t>
            </a:r>
            <a:br>
              <a:rPr lang="en-US" sz="3100" b="1" dirty="0" smtClean="0">
                <a:solidFill>
                  <a:schemeClr val="tx2">
                    <a:lumMod val="75000"/>
                  </a:schemeClr>
                </a:solidFill>
                <a:cs typeface="Arial" pitchFamily="34" charset="0"/>
              </a:rPr>
            </a:br>
            <a:r>
              <a:rPr lang="en-US" sz="3100" b="1" dirty="0" smtClean="0">
                <a:solidFill>
                  <a:schemeClr val="tx2">
                    <a:lumMod val="75000"/>
                  </a:schemeClr>
                </a:solidFill>
                <a:cs typeface="Arial" pitchFamily="34" charset="0"/>
              </a:rPr>
              <a:t>were loyal—not to Rome—but to the </a:t>
            </a:r>
            <a:br>
              <a:rPr lang="en-US" sz="3100" b="1" dirty="0" smtClean="0">
                <a:solidFill>
                  <a:schemeClr val="tx2">
                    <a:lumMod val="75000"/>
                  </a:schemeClr>
                </a:solidFill>
                <a:cs typeface="Arial" pitchFamily="34" charset="0"/>
              </a:rPr>
            </a:br>
            <a:r>
              <a:rPr lang="en-US" sz="3100" b="1" dirty="0" smtClean="0">
                <a:solidFill>
                  <a:schemeClr val="tx2">
                    <a:lumMod val="75000"/>
                  </a:schemeClr>
                </a:solidFill>
                <a:cs typeface="Arial" pitchFamily="34" charset="0"/>
              </a:rPr>
              <a:t>name Caesar.  </a:t>
            </a:r>
            <a:r>
              <a:rPr lang="en-US" sz="3100" b="1" dirty="0" smtClean="0">
                <a:solidFill>
                  <a:schemeClr val="tx2">
                    <a:lumMod val="60000"/>
                    <a:lumOff val="40000"/>
                  </a:schemeClr>
                </a:solidFill>
                <a:cs typeface="Arial" pitchFamily="34" charset="0"/>
              </a:rPr>
              <a:t>By the end of 44</a:t>
            </a:r>
            <a:r>
              <a:rPr lang="en-US" sz="2600" b="1" dirty="0" smtClean="0">
                <a:solidFill>
                  <a:schemeClr val="tx2">
                    <a:lumMod val="60000"/>
                    <a:lumOff val="40000"/>
                  </a:schemeClr>
                </a:solidFill>
                <a:cs typeface="Arial" pitchFamily="34" charset="0"/>
              </a:rPr>
              <a:t>BCE</a:t>
            </a:r>
            <a:r>
              <a:rPr lang="en-US" sz="3100" b="1" dirty="0" smtClean="0">
                <a:solidFill>
                  <a:schemeClr val="tx2">
                    <a:lumMod val="60000"/>
                    <a:lumOff val="40000"/>
                  </a:schemeClr>
                </a:solidFill>
                <a:cs typeface="Arial" pitchFamily="34" charset="0"/>
              </a:rPr>
              <a:t>, </a:t>
            </a:r>
            <a:br>
              <a:rPr lang="en-US" sz="3100" b="1" dirty="0" smtClean="0">
                <a:solidFill>
                  <a:schemeClr val="tx2">
                    <a:lumMod val="60000"/>
                    <a:lumOff val="40000"/>
                  </a:schemeClr>
                </a:solidFill>
                <a:cs typeface="Arial" pitchFamily="34" charset="0"/>
              </a:rPr>
            </a:br>
            <a:r>
              <a:rPr lang="en-US" sz="3100" b="1" dirty="0" smtClean="0">
                <a:solidFill>
                  <a:schemeClr val="tx2">
                    <a:lumMod val="60000"/>
                    <a:lumOff val="40000"/>
                  </a:schemeClr>
                </a:solidFill>
                <a:cs typeface="Arial" pitchFamily="34" charset="0"/>
              </a:rPr>
              <a:t>both Marc Antony and Octavian commanded armies, but the two men avoided civil war by making a deal. </a:t>
            </a:r>
          </a:p>
        </p:txBody>
      </p:sp>
    </p:spTree>
  </p:cSld>
  <p:clrMapOvr>
    <a:masterClrMapping/>
  </p:clrMapOvr>
  <p:transition advClick="0" advTm="5016">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upload.wikimedia.org/wikipedia/commons/1/12/M_Antonius_modified.png"/>
          <p:cNvPicPr>
            <a:picLocks noChangeAspect="1" noChangeArrowheads="1"/>
          </p:cNvPicPr>
          <p:nvPr/>
        </p:nvPicPr>
        <p:blipFill>
          <a:blip r:embed="rId2" cstate="print"/>
          <a:srcRect/>
          <a:stretch>
            <a:fillRect/>
          </a:stretch>
        </p:blipFill>
        <p:spPr bwMode="auto">
          <a:xfrm>
            <a:off x="6627182" y="3657600"/>
            <a:ext cx="2516818" cy="3200400"/>
          </a:xfrm>
          <a:prstGeom prst="rect">
            <a:avLst/>
          </a:prstGeom>
          <a:noFill/>
        </p:spPr>
      </p:pic>
      <p:pic>
        <p:nvPicPr>
          <p:cNvPr id="6" name="Picture 1"/>
          <p:cNvPicPr>
            <a:picLocks noChangeAspect="1" noChangeArrowheads="1"/>
          </p:cNvPicPr>
          <p:nvPr/>
        </p:nvPicPr>
        <p:blipFill>
          <a:blip r:embed="rId3" cstate="print"/>
          <a:srcRect/>
          <a:stretch>
            <a:fillRect/>
          </a:stretch>
        </p:blipFill>
        <p:spPr bwMode="auto">
          <a:xfrm>
            <a:off x="6858001" y="762000"/>
            <a:ext cx="2286000" cy="3017520"/>
          </a:xfrm>
          <a:prstGeom prst="rect">
            <a:avLst/>
          </a:prstGeom>
          <a:noFill/>
          <a:ln w="9525">
            <a:noFill/>
            <a:miter lim="800000"/>
            <a:headEnd/>
            <a:tailEnd/>
          </a:ln>
          <a:effectLst/>
        </p:spPr>
      </p:pic>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152400" y="685800"/>
            <a:ext cx="7391400" cy="5816977"/>
          </a:xfrm>
          <a:prstGeom prst="rect">
            <a:avLst/>
          </a:prstGeom>
          <a:ln>
            <a:noFill/>
          </a:ln>
        </p:spPr>
        <p:txBody>
          <a:bodyPr wrap="square">
            <a:spAutoFit/>
          </a:bodyPr>
          <a:lstStyle/>
          <a:p>
            <a:r>
              <a:rPr lang="en-US" sz="3100" b="1" dirty="0" smtClean="0">
                <a:solidFill>
                  <a:schemeClr val="tx2">
                    <a:lumMod val="60000"/>
                    <a:lumOff val="40000"/>
                  </a:schemeClr>
                </a:solidFill>
                <a:cs typeface="Arial" pitchFamily="34" charset="0"/>
              </a:rPr>
              <a:t>Two months after Julius Caesar’s murder, Octavian came to Rome to claim his inheritance, but Marc Antony dismissed </a:t>
            </a:r>
            <a:br>
              <a:rPr lang="en-US" sz="3100" b="1" dirty="0" smtClean="0">
                <a:solidFill>
                  <a:schemeClr val="tx2">
                    <a:lumMod val="60000"/>
                    <a:lumOff val="40000"/>
                  </a:schemeClr>
                </a:solidFill>
                <a:cs typeface="Arial" pitchFamily="34" charset="0"/>
              </a:rPr>
            </a:br>
            <a:r>
              <a:rPr lang="en-US" sz="3100" b="1" dirty="0" smtClean="0">
                <a:solidFill>
                  <a:schemeClr val="tx2">
                    <a:lumMod val="60000"/>
                    <a:lumOff val="40000"/>
                  </a:schemeClr>
                </a:solidFill>
                <a:cs typeface="Arial" pitchFamily="34" charset="0"/>
              </a:rPr>
              <a:t>the young man.  Octavian spent the next several months gaining support with </a:t>
            </a:r>
            <a:br>
              <a:rPr lang="en-US" sz="3100" b="1" dirty="0" smtClean="0">
                <a:solidFill>
                  <a:schemeClr val="tx2">
                    <a:lumMod val="60000"/>
                    <a:lumOff val="40000"/>
                  </a:schemeClr>
                </a:solidFill>
                <a:cs typeface="Arial" pitchFamily="34" charset="0"/>
              </a:rPr>
            </a:br>
            <a:r>
              <a:rPr lang="en-US" sz="3100" b="1" dirty="0" smtClean="0">
                <a:solidFill>
                  <a:schemeClr val="tx2">
                    <a:lumMod val="60000"/>
                    <a:lumOff val="40000"/>
                  </a:schemeClr>
                </a:solidFill>
                <a:cs typeface="Arial" pitchFamily="34" charset="0"/>
              </a:rPr>
              <a:t>the Roman people.  He also raised an </a:t>
            </a:r>
            <a:br>
              <a:rPr lang="en-US" sz="3100" b="1" dirty="0" smtClean="0">
                <a:solidFill>
                  <a:schemeClr val="tx2">
                    <a:lumMod val="60000"/>
                    <a:lumOff val="40000"/>
                  </a:schemeClr>
                </a:solidFill>
                <a:cs typeface="Arial" pitchFamily="34" charset="0"/>
              </a:rPr>
            </a:br>
            <a:r>
              <a:rPr lang="en-US" sz="3100" b="1" dirty="0" smtClean="0">
                <a:solidFill>
                  <a:schemeClr val="tx2">
                    <a:lumMod val="60000"/>
                    <a:lumOff val="40000"/>
                  </a:schemeClr>
                </a:solidFill>
                <a:cs typeface="Arial" pitchFamily="34" charset="0"/>
              </a:rPr>
              <a:t>army.  Soldiers throughout the empire </a:t>
            </a:r>
            <a:br>
              <a:rPr lang="en-US" sz="3100" b="1" dirty="0" smtClean="0">
                <a:solidFill>
                  <a:schemeClr val="tx2">
                    <a:lumMod val="60000"/>
                    <a:lumOff val="40000"/>
                  </a:schemeClr>
                </a:solidFill>
                <a:cs typeface="Arial" pitchFamily="34" charset="0"/>
              </a:rPr>
            </a:br>
            <a:r>
              <a:rPr lang="en-US" sz="3100" b="1" dirty="0" smtClean="0">
                <a:solidFill>
                  <a:schemeClr val="tx2">
                    <a:lumMod val="60000"/>
                    <a:lumOff val="40000"/>
                  </a:schemeClr>
                </a:solidFill>
                <a:cs typeface="Arial" pitchFamily="34" charset="0"/>
              </a:rPr>
              <a:t>were loyal—not to Rome—but to the </a:t>
            </a:r>
            <a:br>
              <a:rPr lang="en-US" sz="3100" b="1" dirty="0" smtClean="0">
                <a:solidFill>
                  <a:schemeClr val="tx2">
                    <a:lumMod val="60000"/>
                    <a:lumOff val="40000"/>
                  </a:schemeClr>
                </a:solidFill>
                <a:cs typeface="Arial" pitchFamily="34" charset="0"/>
              </a:rPr>
            </a:br>
            <a:r>
              <a:rPr lang="en-US" sz="3100" b="1" dirty="0" smtClean="0">
                <a:solidFill>
                  <a:schemeClr val="tx2">
                    <a:lumMod val="60000"/>
                    <a:lumOff val="40000"/>
                  </a:schemeClr>
                </a:solidFill>
                <a:cs typeface="Arial" pitchFamily="34" charset="0"/>
              </a:rPr>
              <a:t>name Caesar.  </a:t>
            </a:r>
            <a:r>
              <a:rPr lang="en-US" sz="3100" b="1" dirty="0" smtClean="0">
                <a:solidFill>
                  <a:schemeClr val="tx2">
                    <a:lumMod val="75000"/>
                  </a:schemeClr>
                </a:solidFill>
                <a:cs typeface="Arial" pitchFamily="34" charset="0"/>
              </a:rPr>
              <a:t>By the end of 44</a:t>
            </a:r>
            <a:r>
              <a:rPr lang="en-US" sz="2600" b="1" dirty="0" smtClean="0">
                <a:solidFill>
                  <a:schemeClr val="tx2">
                    <a:lumMod val="75000"/>
                  </a:schemeClr>
                </a:solidFill>
                <a:cs typeface="Arial" pitchFamily="34" charset="0"/>
              </a:rPr>
              <a:t>BCE</a:t>
            </a:r>
            <a:r>
              <a:rPr lang="en-US" sz="3100" b="1" dirty="0" smtClean="0">
                <a:solidFill>
                  <a:schemeClr val="tx2">
                    <a:lumMod val="75000"/>
                  </a:schemeClr>
                </a:solidFill>
                <a:cs typeface="Arial" pitchFamily="34" charset="0"/>
              </a:rPr>
              <a:t>, </a:t>
            </a:r>
            <a:br>
              <a:rPr lang="en-US" sz="3100" b="1" dirty="0" smtClean="0">
                <a:solidFill>
                  <a:schemeClr val="tx2">
                    <a:lumMod val="75000"/>
                  </a:schemeClr>
                </a:solidFill>
                <a:cs typeface="Arial" pitchFamily="34" charset="0"/>
              </a:rPr>
            </a:br>
            <a:r>
              <a:rPr lang="en-US" sz="3100" b="1" dirty="0" smtClean="0">
                <a:solidFill>
                  <a:schemeClr val="tx2">
                    <a:lumMod val="75000"/>
                  </a:schemeClr>
                </a:solidFill>
                <a:cs typeface="Arial" pitchFamily="34" charset="0"/>
              </a:rPr>
              <a:t>both Marc Antony and Octavian commanded armies, but the two men avoided civil war by making a deal. </a:t>
            </a:r>
          </a:p>
        </p:txBody>
      </p:sp>
    </p:spTree>
  </p:cSld>
  <p:clrMapOvr>
    <a:masterClrMapping/>
  </p:clrMapOvr>
  <p:transition advClick="0" advTm="9297">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381000" y="685800"/>
            <a:ext cx="8305800" cy="6001643"/>
          </a:xfrm>
          <a:prstGeom prst="rect">
            <a:avLst/>
          </a:prstGeom>
          <a:ln>
            <a:noFill/>
          </a:ln>
        </p:spPr>
        <p:txBody>
          <a:bodyPr wrap="square">
            <a:spAutoFit/>
          </a:bodyPr>
          <a:lstStyle/>
          <a:p>
            <a:r>
              <a:rPr lang="en-US" sz="3200" b="1" dirty="0" smtClean="0">
                <a:solidFill>
                  <a:schemeClr val="tx2">
                    <a:lumMod val="75000"/>
                  </a:schemeClr>
                </a:solidFill>
                <a:cs typeface="Arial" pitchFamily="34" charset="0"/>
              </a:rPr>
              <a:t>In 43</a:t>
            </a:r>
            <a:r>
              <a:rPr lang="en-US" sz="2600" b="1" dirty="0" smtClean="0">
                <a:solidFill>
                  <a:schemeClr val="tx2">
                    <a:lumMod val="75000"/>
                  </a:schemeClr>
                </a:solidFill>
                <a:cs typeface="Arial" pitchFamily="34" charset="0"/>
              </a:rPr>
              <a:t>BCE</a:t>
            </a:r>
            <a:r>
              <a:rPr lang="en-US" sz="3200" b="1" dirty="0" smtClean="0">
                <a:solidFill>
                  <a:schemeClr val="tx2">
                    <a:lumMod val="75000"/>
                  </a:schemeClr>
                </a:solidFill>
                <a:cs typeface="Arial" pitchFamily="34" charset="0"/>
              </a:rPr>
              <a:t>, Octavian joined Antony and another general named Lepidus in a partnership historians call the Second Triumvirate.  </a:t>
            </a:r>
            <a:r>
              <a:rPr lang="en-US" sz="3200" b="1" dirty="0" smtClean="0">
                <a:solidFill>
                  <a:schemeClr val="tx2">
                    <a:lumMod val="60000"/>
                    <a:lumOff val="40000"/>
                  </a:schemeClr>
                </a:solidFill>
                <a:cs typeface="Arial" pitchFamily="34" charset="0"/>
              </a:rPr>
              <a:t>The triumvirate raised money by branding more than 300 wealthy Romans as enemies.  They seized the property of the newly designated outlaws and offered rewards to anyone who would kill them.  The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enemies of Octavian and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Marc Antony who could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not escape from Rome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were killed. </a:t>
            </a:r>
          </a:p>
        </p:txBody>
      </p:sp>
      <p:pic>
        <p:nvPicPr>
          <p:cNvPr id="6" name="Picture 1"/>
          <p:cNvPicPr>
            <a:picLocks noChangeAspect="1" noChangeArrowheads="1"/>
          </p:cNvPicPr>
          <p:nvPr/>
        </p:nvPicPr>
        <p:blipFill>
          <a:blip r:embed="rId2" cstate="print"/>
          <a:srcRect/>
          <a:stretch>
            <a:fillRect/>
          </a:stretch>
        </p:blipFill>
        <p:spPr bwMode="auto">
          <a:xfrm>
            <a:off x="4551571" y="4219604"/>
            <a:ext cx="1998785" cy="2638396"/>
          </a:xfrm>
          <a:prstGeom prst="rect">
            <a:avLst/>
          </a:prstGeom>
          <a:noFill/>
          <a:ln w="9525">
            <a:noFill/>
            <a:miter lim="800000"/>
            <a:headEnd/>
            <a:tailEnd/>
          </a:ln>
          <a:effectLst/>
        </p:spPr>
      </p:pic>
      <p:pic>
        <p:nvPicPr>
          <p:cNvPr id="7" name="Picture 2" descr="http://upload.wikimedia.org/wikipedia/commons/1/12/M_Antonius_modified.png"/>
          <p:cNvPicPr>
            <a:picLocks noChangeAspect="1" noChangeArrowheads="1"/>
          </p:cNvPicPr>
          <p:nvPr/>
        </p:nvPicPr>
        <p:blipFill>
          <a:blip r:embed="rId3" cstate="print"/>
          <a:srcRect/>
          <a:stretch>
            <a:fillRect/>
          </a:stretch>
        </p:blipFill>
        <p:spPr bwMode="auto">
          <a:xfrm>
            <a:off x="5618371" y="3988378"/>
            <a:ext cx="2256692" cy="2869622"/>
          </a:xfrm>
          <a:prstGeom prst="rect">
            <a:avLst/>
          </a:prstGeom>
          <a:noFill/>
        </p:spPr>
      </p:pic>
      <p:pic>
        <p:nvPicPr>
          <p:cNvPr id="8194" name="Picture 2"/>
          <p:cNvPicPr>
            <a:picLocks noChangeAspect="1" noChangeArrowheads="1"/>
          </p:cNvPicPr>
          <p:nvPr/>
        </p:nvPicPr>
        <p:blipFill>
          <a:blip r:embed="rId4" cstate="print"/>
          <a:srcRect/>
          <a:stretch>
            <a:fillRect/>
          </a:stretch>
        </p:blipFill>
        <p:spPr bwMode="auto">
          <a:xfrm>
            <a:off x="7066172" y="4343400"/>
            <a:ext cx="2077828" cy="2514600"/>
          </a:xfrm>
          <a:prstGeom prst="rect">
            <a:avLst/>
          </a:prstGeom>
          <a:noFill/>
          <a:ln w="9525">
            <a:noFill/>
            <a:miter lim="800000"/>
            <a:headEnd/>
            <a:tailEnd/>
          </a:ln>
          <a:effectLst/>
        </p:spPr>
      </p:pic>
    </p:spTree>
  </p:cSld>
  <p:clrMapOvr>
    <a:masterClrMapping/>
  </p:clrMapOvr>
  <p:transition advClick="0" advTm="978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fade">
                                      <p:cBhvr>
                                        <p:cTn id="15"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381000" y="685800"/>
            <a:ext cx="8305800" cy="6001643"/>
          </a:xfrm>
          <a:prstGeom prst="rect">
            <a:avLst/>
          </a:prstGeom>
          <a:ln>
            <a:noFill/>
          </a:ln>
        </p:spPr>
        <p:txBody>
          <a:bodyPr wrap="square">
            <a:spAutoFit/>
          </a:bodyPr>
          <a:lstStyle/>
          <a:p>
            <a:r>
              <a:rPr lang="en-US" sz="3200" b="1" dirty="0" smtClean="0">
                <a:solidFill>
                  <a:schemeClr val="tx2">
                    <a:lumMod val="60000"/>
                    <a:lumOff val="40000"/>
                  </a:schemeClr>
                </a:solidFill>
                <a:cs typeface="Arial" pitchFamily="34" charset="0"/>
              </a:rPr>
              <a:t>In 43</a:t>
            </a:r>
            <a:r>
              <a:rPr lang="en-US" sz="2600" b="1" dirty="0" smtClean="0">
                <a:solidFill>
                  <a:schemeClr val="tx2">
                    <a:lumMod val="60000"/>
                    <a:lumOff val="40000"/>
                  </a:schemeClr>
                </a:solidFill>
                <a:cs typeface="Arial" pitchFamily="34" charset="0"/>
              </a:rPr>
              <a:t>BCE</a:t>
            </a:r>
            <a:r>
              <a:rPr lang="en-US" sz="3200" b="1" dirty="0" smtClean="0">
                <a:solidFill>
                  <a:schemeClr val="tx2">
                    <a:lumMod val="60000"/>
                    <a:lumOff val="40000"/>
                  </a:schemeClr>
                </a:solidFill>
                <a:cs typeface="Arial" pitchFamily="34" charset="0"/>
              </a:rPr>
              <a:t>, Octavian joined Antony and another general named Lepidus in a partnership historians call the Second Triumvirate.  </a:t>
            </a:r>
            <a:r>
              <a:rPr lang="en-US" sz="3200" b="1" dirty="0" smtClean="0">
                <a:solidFill>
                  <a:schemeClr val="tx2">
                    <a:lumMod val="75000"/>
                  </a:schemeClr>
                </a:solidFill>
                <a:cs typeface="Arial" pitchFamily="34" charset="0"/>
              </a:rPr>
              <a:t>The triumvirate raised money by branding more than 300 wealthy Romans as enemies.  </a:t>
            </a:r>
            <a:r>
              <a:rPr lang="en-US" sz="3200" b="1" dirty="0" smtClean="0">
                <a:solidFill>
                  <a:schemeClr val="tx2">
                    <a:lumMod val="60000"/>
                    <a:lumOff val="40000"/>
                  </a:schemeClr>
                </a:solidFill>
                <a:cs typeface="Arial" pitchFamily="34" charset="0"/>
              </a:rPr>
              <a:t>They seized the property of the newly designated outlaws and offered rewards to anyone who would kill them.  The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enemies of Octavian and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Marc Antony who could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not escape from Rome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were killed. </a:t>
            </a:r>
          </a:p>
        </p:txBody>
      </p:sp>
      <p:pic>
        <p:nvPicPr>
          <p:cNvPr id="6" name="Picture 1"/>
          <p:cNvPicPr>
            <a:picLocks noChangeAspect="1" noChangeArrowheads="1"/>
          </p:cNvPicPr>
          <p:nvPr/>
        </p:nvPicPr>
        <p:blipFill>
          <a:blip r:embed="rId2" cstate="print"/>
          <a:srcRect/>
          <a:stretch>
            <a:fillRect/>
          </a:stretch>
        </p:blipFill>
        <p:spPr bwMode="auto">
          <a:xfrm>
            <a:off x="4551571" y="4219604"/>
            <a:ext cx="1998785" cy="2638396"/>
          </a:xfrm>
          <a:prstGeom prst="rect">
            <a:avLst/>
          </a:prstGeom>
          <a:noFill/>
          <a:ln w="9525">
            <a:noFill/>
            <a:miter lim="800000"/>
            <a:headEnd/>
            <a:tailEnd/>
          </a:ln>
          <a:effectLst/>
        </p:spPr>
      </p:pic>
      <p:pic>
        <p:nvPicPr>
          <p:cNvPr id="7" name="Picture 2" descr="http://upload.wikimedia.org/wikipedia/commons/1/12/M_Antonius_modified.png"/>
          <p:cNvPicPr>
            <a:picLocks noChangeAspect="1" noChangeArrowheads="1"/>
          </p:cNvPicPr>
          <p:nvPr/>
        </p:nvPicPr>
        <p:blipFill>
          <a:blip r:embed="rId3" cstate="print"/>
          <a:srcRect/>
          <a:stretch>
            <a:fillRect/>
          </a:stretch>
        </p:blipFill>
        <p:spPr bwMode="auto">
          <a:xfrm>
            <a:off x="5618371" y="3988378"/>
            <a:ext cx="2256692" cy="2869622"/>
          </a:xfrm>
          <a:prstGeom prst="rect">
            <a:avLst/>
          </a:prstGeom>
          <a:noFill/>
        </p:spPr>
      </p:pic>
      <p:pic>
        <p:nvPicPr>
          <p:cNvPr id="8194" name="Picture 2"/>
          <p:cNvPicPr>
            <a:picLocks noChangeAspect="1" noChangeArrowheads="1"/>
          </p:cNvPicPr>
          <p:nvPr/>
        </p:nvPicPr>
        <p:blipFill>
          <a:blip r:embed="rId4" cstate="print"/>
          <a:srcRect/>
          <a:stretch>
            <a:fillRect/>
          </a:stretch>
        </p:blipFill>
        <p:spPr bwMode="auto">
          <a:xfrm>
            <a:off x="7066172" y="4343400"/>
            <a:ext cx="2077828" cy="2514600"/>
          </a:xfrm>
          <a:prstGeom prst="rect">
            <a:avLst/>
          </a:prstGeom>
          <a:noFill/>
          <a:ln w="9525">
            <a:noFill/>
            <a:miter lim="800000"/>
            <a:headEnd/>
            <a:tailEnd/>
          </a:ln>
          <a:effectLst/>
        </p:spPr>
      </p:pic>
    </p:spTree>
  </p:cSld>
  <p:clrMapOvr>
    <a:masterClrMapping/>
  </p:clrMapOvr>
  <p:transition advClick="0" advTm="6172">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381000" y="685800"/>
            <a:ext cx="8305800" cy="6001643"/>
          </a:xfrm>
          <a:prstGeom prst="rect">
            <a:avLst/>
          </a:prstGeom>
          <a:ln>
            <a:noFill/>
          </a:ln>
        </p:spPr>
        <p:txBody>
          <a:bodyPr wrap="square">
            <a:spAutoFit/>
          </a:bodyPr>
          <a:lstStyle/>
          <a:p>
            <a:r>
              <a:rPr lang="en-US" sz="3200" b="1" dirty="0" smtClean="0">
                <a:solidFill>
                  <a:schemeClr val="tx2">
                    <a:lumMod val="60000"/>
                    <a:lumOff val="40000"/>
                  </a:schemeClr>
                </a:solidFill>
                <a:cs typeface="Arial" pitchFamily="34" charset="0"/>
              </a:rPr>
              <a:t>In 43</a:t>
            </a:r>
            <a:r>
              <a:rPr lang="en-US" sz="2600" b="1" dirty="0" smtClean="0">
                <a:solidFill>
                  <a:schemeClr val="tx2">
                    <a:lumMod val="60000"/>
                    <a:lumOff val="40000"/>
                  </a:schemeClr>
                </a:solidFill>
                <a:cs typeface="Arial" pitchFamily="34" charset="0"/>
              </a:rPr>
              <a:t>BCE</a:t>
            </a:r>
            <a:r>
              <a:rPr lang="en-US" sz="3200" b="1" dirty="0" smtClean="0">
                <a:solidFill>
                  <a:schemeClr val="tx2">
                    <a:lumMod val="60000"/>
                    <a:lumOff val="40000"/>
                  </a:schemeClr>
                </a:solidFill>
                <a:cs typeface="Arial" pitchFamily="34" charset="0"/>
              </a:rPr>
              <a:t>, Octavian joined Antony and another general named Lepidus in a partnership historians call the Second Triumvirate.  The triumvirate raised money by branding more than 300 wealthy Romans as enemies.  </a:t>
            </a:r>
            <a:r>
              <a:rPr lang="en-US" sz="3200" b="1" dirty="0" smtClean="0">
                <a:solidFill>
                  <a:schemeClr val="tx2">
                    <a:lumMod val="75000"/>
                  </a:schemeClr>
                </a:solidFill>
                <a:cs typeface="Arial" pitchFamily="34" charset="0"/>
              </a:rPr>
              <a:t>They seized the property of the newly designated outlaws and offered rewards to anyone who would kill them.  </a:t>
            </a:r>
            <a:r>
              <a:rPr lang="en-US" sz="3200" b="1" dirty="0" smtClean="0">
                <a:solidFill>
                  <a:schemeClr val="tx2">
                    <a:lumMod val="60000"/>
                    <a:lumOff val="40000"/>
                  </a:schemeClr>
                </a:solidFill>
                <a:cs typeface="Arial" pitchFamily="34" charset="0"/>
              </a:rPr>
              <a:t>The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enemies of Octavian and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Marc Antony who could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not escape from Rome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were killed. </a:t>
            </a:r>
          </a:p>
        </p:txBody>
      </p:sp>
      <p:pic>
        <p:nvPicPr>
          <p:cNvPr id="6" name="Picture 1"/>
          <p:cNvPicPr>
            <a:picLocks noChangeAspect="1" noChangeArrowheads="1"/>
          </p:cNvPicPr>
          <p:nvPr/>
        </p:nvPicPr>
        <p:blipFill>
          <a:blip r:embed="rId2" cstate="print"/>
          <a:srcRect/>
          <a:stretch>
            <a:fillRect/>
          </a:stretch>
        </p:blipFill>
        <p:spPr bwMode="auto">
          <a:xfrm>
            <a:off x="4551571" y="4219604"/>
            <a:ext cx="1998785" cy="2638396"/>
          </a:xfrm>
          <a:prstGeom prst="rect">
            <a:avLst/>
          </a:prstGeom>
          <a:noFill/>
          <a:ln w="9525">
            <a:noFill/>
            <a:miter lim="800000"/>
            <a:headEnd/>
            <a:tailEnd/>
          </a:ln>
          <a:effectLst/>
        </p:spPr>
      </p:pic>
      <p:pic>
        <p:nvPicPr>
          <p:cNvPr id="7" name="Picture 2" descr="http://upload.wikimedia.org/wikipedia/commons/1/12/M_Antonius_modified.png"/>
          <p:cNvPicPr>
            <a:picLocks noChangeAspect="1" noChangeArrowheads="1"/>
          </p:cNvPicPr>
          <p:nvPr/>
        </p:nvPicPr>
        <p:blipFill>
          <a:blip r:embed="rId3" cstate="print"/>
          <a:srcRect/>
          <a:stretch>
            <a:fillRect/>
          </a:stretch>
        </p:blipFill>
        <p:spPr bwMode="auto">
          <a:xfrm>
            <a:off x="5618371" y="3988378"/>
            <a:ext cx="2256692" cy="2869622"/>
          </a:xfrm>
          <a:prstGeom prst="rect">
            <a:avLst/>
          </a:prstGeom>
          <a:noFill/>
        </p:spPr>
      </p:pic>
      <p:pic>
        <p:nvPicPr>
          <p:cNvPr id="8194" name="Picture 2"/>
          <p:cNvPicPr>
            <a:picLocks noChangeAspect="1" noChangeArrowheads="1"/>
          </p:cNvPicPr>
          <p:nvPr/>
        </p:nvPicPr>
        <p:blipFill>
          <a:blip r:embed="rId4" cstate="print"/>
          <a:srcRect/>
          <a:stretch>
            <a:fillRect/>
          </a:stretch>
        </p:blipFill>
        <p:spPr bwMode="auto">
          <a:xfrm>
            <a:off x="7066172" y="4343400"/>
            <a:ext cx="2077828" cy="2514600"/>
          </a:xfrm>
          <a:prstGeom prst="rect">
            <a:avLst/>
          </a:prstGeom>
          <a:noFill/>
          <a:ln w="9525">
            <a:noFill/>
            <a:miter lim="800000"/>
            <a:headEnd/>
            <a:tailEnd/>
          </a:ln>
          <a:effectLst/>
        </p:spPr>
      </p:pic>
    </p:spTree>
  </p:cSld>
  <p:clrMapOvr>
    <a:masterClrMapping/>
  </p:clrMapOvr>
  <p:transition advClick="0" advTm="6484">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381000" y="685800"/>
            <a:ext cx="8305800" cy="6001643"/>
          </a:xfrm>
          <a:prstGeom prst="rect">
            <a:avLst/>
          </a:prstGeom>
          <a:ln>
            <a:noFill/>
          </a:ln>
        </p:spPr>
        <p:txBody>
          <a:bodyPr wrap="square">
            <a:spAutoFit/>
          </a:bodyPr>
          <a:lstStyle/>
          <a:p>
            <a:r>
              <a:rPr lang="en-US" sz="3200" b="1" dirty="0" smtClean="0">
                <a:solidFill>
                  <a:schemeClr val="tx2">
                    <a:lumMod val="60000"/>
                    <a:lumOff val="40000"/>
                  </a:schemeClr>
                </a:solidFill>
                <a:cs typeface="Arial" pitchFamily="34" charset="0"/>
              </a:rPr>
              <a:t>In 43</a:t>
            </a:r>
            <a:r>
              <a:rPr lang="en-US" sz="2600" b="1" dirty="0" smtClean="0">
                <a:solidFill>
                  <a:schemeClr val="tx2">
                    <a:lumMod val="60000"/>
                    <a:lumOff val="40000"/>
                  </a:schemeClr>
                </a:solidFill>
                <a:cs typeface="Arial" pitchFamily="34" charset="0"/>
              </a:rPr>
              <a:t>BCE</a:t>
            </a:r>
            <a:r>
              <a:rPr lang="en-US" sz="3200" b="1" dirty="0" smtClean="0">
                <a:solidFill>
                  <a:schemeClr val="tx2">
                    <a:lumMod val="60000"/>
                    <a:lumOff val="40000"/>
                  </a:schemeClr>
                </a:solidFill>
                <a:cs typeface="Arial" pitchFamily="34" charset="0"/>
              </a:rPr>
              <a:t>, Octavian joined Antony and another general named Lepidus in a partnership historians call the Second Triumvirate.  The triumvirate raised money by branding more than 300 wealthy Romans as enemies.  They seized the property of the newly designated outlaws and offered rewards to anyone who would kill them.  </a:t>
            </a:r>
            <a:r>
              <a:rPr lang="en-US" sz="3200" b="1" dirty="0" smtClean="0">
                <a:solidFill>
                  <a:schemeClr val="tx2">
                    <a:lumMod val="75000"/>
                  </a:schemeClr>
                </a:solidFill>
                <a:cs typeface="Arial" pitchFamily="34" charset="0"/>
              </a:rPr>
              <a:t>The </a:t>
            </a:r>
            <a:br>
              <a:rPr lang="en-US" sz="3200" b="1" dirty="0" smtClean="0">
                <a:solidFill>
                  <a:schemeClr val="tx2">
                    <a:lumMod val="75000"/>
                  </a:schemeClr>
                </a:solidFill>
                <a:cs typeface="Arial" pitchFamily="34" charset="0"/>
              </a:rPr>
            </a:br>
            <a:r>
              <a:rPr lang="en-US" sz="3200" b="1" dirty="0" smtClean="0">
                <a:solidFill>
                  <a:schemeClr val="tx2">
                    <a:lumMod val="75000"/>
                  </a:schemeClr>
                </a:solidFill>
                <a:cs typeface="Arial" pitchFamily="34" charset="0"/>
              </a:rPr>
              <a:t>enemies of Octavian and </a:t>
            </a:r>
            <a:br>
              <a:rPr lang="en-US" sz="3200" b="1" dirty="0" smtClean="0">
                <a:solidFill>
                  <a:schemeClr val="tx2">
                    <a:lumMod val="75000"/>
                  </a:schemeClr>
                </a:solidFill>
                <a:cs typeface="Arial" pitchFamily="34" charset="0"/>
              </a:rPr>
            </a:br>
            <a:r>
              <a:rPr lang="en-US" sz="3200" b="1" dirty="0" smtClean="0">
                <a:solidFill>
                  <a:schemeClr val="tx2">
                    <a:lumMod val="75000"/>
                  </a:schemeClr>
                </a:solidFill>
                <a:cs typeface="Arial" pitchFamily="34" charset="0"/>
              </a:rPr>
              <a:t>Marc Antony who could </a:t>
            </a:r>
            <a:br>
              <a:rPr lang="en-US" sz="3200" b="1" dirty="0" smtClean="0">
                <a:solidFill>
                  <a:schemeClr val="tx2">
                    <a:lumMod val="75000"/>
                  </a:schemeClr>
                </a:solidFill>
                <a:cs typeface="Arial" pitchFamily="34" charset="0"/>
              </a:rPr>
            </a:br>
            <a:r>
              <a:rPr lang="en-US" sz="3200" b="1" dirty="0" smtClean="0">
                <a:solidFill>
                  <a:schemeClr val="tx2">
                    <a:lumMod val="75000"/>
                  </a:schemeClr>
                </a:solidFill>
                <a:cs typeface="Arial" pitchFamily="34" charset="0"/>
              </a:rPr>
              <a:t>not escape from Rome </a:t>
            </a:r>
            <a:br>
              <a:rPr lang="en-US" sz="3200" b="1" dirty="0" smtClean="0">
                <a:solidFill>
                  <a:schemeClr val="tx2">
                    <a:lumMod val="75000"/>
                  </a:schemeClr>
                </a:solidFill>
                <a:cs typeface="Arial" pitchFamily="34" charset="0"/>
              </a:rPr>
            </a:br>
            <a:r>
              <a:rPr lang="en-US" sz="3200" b="1" dirty="0" smtClean="0">
                <a:solidFill>
                  <a:schemeClr val="tx2">
                    <a:lumMod val="75000"/>
                  </a:schemeClr>
                </a:solidFill>
                <a:cs typeface="Arial" pitchFamily="34" charset="0"/>
              </a:rPr>
              <a:t>were killed. </a:t>
            </a:r>
          </a:p>
        </p:txBody>
      </p:sp>
      <p:pic>
        <p:nvPicPr>
          <p:cNvPr id="6" name="Picture 1"/>
          <p:cNvPicPr>
            <a:picLocks noChangeAspect="1" noChangeArrowheads="1"/>
          </p:cNvPicPr>
          <p:nvPr/>
        </p:nvPicPr>
        <p:blipFill>
          <a:blip r:embed="rId2" cstate="print"/>
          <a:srcRect/>
          <a:stretch>
            <a:fillRect/>
          </a:stretch>
        </p:blipFill>
        <p:spPr bwMode="auto">
          <a:xfrm>
            <a:off x="4551571" y="4219604"/>
            <a:ext cx="1998785" cy="2638396"/>
          </a:xfrm>
          <a:prstGeom prst="rect">
            <a:avLst/>
          </a:prstGeom>
          <a:noFill/>
          <a:ln w="9525">
            <a:noFill/>
            <a:miter lim="800000"/>
            <a:headEnd/>
            <a:tailEnd/>
          </a:ln>
          <a:effectLst/>
        </p:spPr>
      </p:pic>
      <p:pic>
        <p:nvPicPr>
          <p:cNvPr id="7" name="Picture 2" descr="http://upload.wikimedia.org/wikipedia/commons/1/12/M_Antonius_modified.png"/>
          <p:cNvPicPr>
            <a:picLocks noChangeAspect="1" noChangeArrowheads="1"/>
          </p:cNvPicPr>
          <p:nvPr/>
        </p:nvPicPr>
        <p:blipFill>
          <a:blip r:embed="rId3" cstate="print"/>
          <a:srcRect/>
          <a:stretch>
            <a:fillRect/>
          </a:stretch>
        </p:blipFill>
        <p:spPr bwMode="auto">
          <a:xfrm>
            <a:off x="5618371" y="3988378"/>
            <a:ext cx="2256692" cy="2869622"/>
          </a:xfrm>
          <a:prstGeom prst="rect">
            <a:avLst/>
          </a:prstGeom>
          <a:noFill/>
        </p:spPr>
      </p:pic>
      <p:pic>
        <p:nvPicPr>
          <p:cNvPr id="8194" name="Picture 2"/>
          <p:cNvPicPr>
            <a:picLocks noChangeAspect="1" noChangeArrowheads="1"/>
          </p:cNvPicPr>
          <p:nvPr/>
        </p:nvPicPr>
        <p:blipFill>
          <a:blip r:embed="rId4" cstate="print"/>
          <a:srcRect/>
          <a:stretch>
            <a:fillRect/>
          </a:stretch>
        </p:blipFill>
        <p:spPr bwMode="auto">
          <a:xfrm>
            <a:off x="7066172" y="4343400"/>
            <a:ext cx="2077828" cy="2514600"/>
          </a:xfrm>
          <a:prstGeom prst="rect">
            <a:avLst/>
          </a:prstGeom>
          <a:noFill/>
          <a:ln w="9525">
            <a:noFill/>
            <a:miter lim="800000"/>
            <a:headEnd/>
            <a:tailEnd/>
          </a:ln>
          <a:effectLst/>
        </p:spPr>
      </p:pic>
    </p:spTree>
  </p:cSld>
  <p:clrMapOvr>
    <a:masterClrMapping/>
  </p:clrMapOvr>
  <p:transition advClick="0" advTm="4781">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381000" y="1447800"/>
            <a:ext cx="8305800" cy="2554545"/>
          </a:xfrm>
          <a:prstGeom prst="rect">
            <a:avLst/>
          </a:prstGeom>
          <a:ln>
            <a:noFill/>
          </a:ln>
        </p:spPr>
        <p:txBody>
          <a:bodyPr wrap="square">
            <a:spAutoFit/>
          </a:bodyPr>
          <a:lstStyle/>
          <a:p>
            <a:r>
              <a:rPr lang="en-US" sz="3200" b="1" dirty="0" smtClean="0">
                <a:solidFill>
                  <a:schemeClr val="tx2">
                    <a:lumMod val="75000"/>
                  </a:schemeClr>
                </a:solidFill>
                <a:cs typeface="Arial" pitchFamily="34" charset="0"/>
              </a:rPr>
              <a:t>Octavian and Antony forced Lepidus into retirement in 36</a:t>
            </a:r>
            <a:r>
              <a:rPr lang="en-US" sz="2600" b="1" dirty="0" smtClean="0">
                <a:solidFill>
                  <a:schemeClr val="tx2">
                    <a:lumMod val="75000"/>
                  </a:schemeClr>
                </a:solidFill>
                <a:cs typeface="Arial" pitchFamily="34" charset="0"/>
              </a:rPr>
              <a:t>BCE</a:t>
            </a:r>
            <a:r>
              <a:rPr lang="en-US" sz="3200" b="1" dirty="0" smtClean="0">
                <a:solidFill>
                  <a:schemeClr val="tx2">
                    <a:lumMod val="75000"/>
                  </a:schemeClr>
                </a:solidFill>
                <a:cs typeface="Arial" pitchFamily="34" charset="0"/>
              </a:rPr>
              <a:t>.  </a:t>
            </a:r>
            <a:r>
              <a:rPr lang="en-US" sz="3200" b="1" dirty="0" smtClean="0">
                <a:solidFill>
                  <a:schemeClr val="tx2">
                    <a:lumMod val="60000"/>
                    <a:lumOff val="40000"/>
                  </a:schemeClr>
                </a:solidFill>
                <a:cs typeface="Arial" pitchFamily="34" charset="0"/>
              </a:rPr>
              <a:t>Five years later, Octavian became the sole ruler of Rome upon the death of Marc Antony.  </a:t>
            </a:r>
          </a:p>
          <a:p>
            <a:endParaRPr lang="en-US" sz="3200" b="1" dirty="0" smtClean="0">
              <a:solidFill>
                <a:schemeClr val="accent1">
                  <a:lumMod val="50000"/>
                </a:schemeClr>
              </a:solidFill>
              <a:cs typeface="Arial" pitchFamily="34" charset="0"/>
            </a:endParaRPr>
          </a:p>
        </p:txBody>
      </p:sp>
      <p:pic>
        <p:nvPicPr>
          <p:cNvPr id="6" name="Picture 1"/>
          <p:cNvPicPr>
            <a:picLocks noChangeAspect="1" noChangeArrowheads="1"/>
          </p:cNvPicPr>
          <p:nvPr/>
        </p:nvPicPr>
        <p:blipFill>
          <a:blip r:embed="rId2" cstate="print"/>
          <a:srcRect/>
          <a:stretch>
            <a:fillRect/>
          </a:stretch>
        </p:blipFill>
        <p:spPr bwMode="auto">
          <a:xfrm>
            <a:off x="4551571" y="4219604"/>
            <a:ext cx="1998785" cy="2638396"/>
          </a:xfrm>
          <a:prstGeom prst="rect">
            <a:avLst/>
          </a:prstGeom>
          <a:noFill/>
          <a:ln w="9525">
            <a:noFill/>
            <a:miter lim="800000"/>
            <a:headEnd/>
            <a:tailEnd/>
          </a:ln>
          <a:effectLst/>
        </p:spPr>
      </p:pic>
      <p:pic>
        <p:nvPicPr>
          <p:cNvPr id="7" name="Picture 2" descr="http://upload.wikimedia.org/wikipedia/commons/1/12/M_Antonius_modified.png"/>
          <p:cNvPicPr>
            <a:picLocks noChangeAspect="1" noChangeArrowheads="1"/>
          </p:cNvPicPr>
          <p:nvPr/>
        </p:nvPicPr>
        <p:blipFill>
          <a:blip r:embed="rId3" cstate="print"/>
          <a:srcRect/>
          <a:stretch>
            <a:fillRect/>
          </a:stretch>
        </p:blipFill>
        <p:spPr bwMode="auto">
          <a:xfrm>
            <a:off x="5618371" y="3988378"/>
            <a:ext cx="2256692" cy="2869622"/>
          </a:xfrm>
          <a:prstGeom prst="rect">
            <a:avLst/>
          </a:prstGeom>
          <a:noFill/>
        </p:spPr>
      </p:pic>
      <p:pic>
        <p:nvPicPr>
          <p:cNvPr id="8" name="Picture 2"/>
          <p:cNvPicPr>
            <a:picLocks noChangeAspect="1" noChangeArrowheads="1"/>
          </p:cNvPicPr>
          <p:nvPr/>
        </p:nvPicPr>
        <p:blipFill>
          <a:blip r:embed="rId4" cstate="print"/>
          <a:srcRect/>
          <a:stretch>
            <a:fillRect/>
          </a:stretch>
        </p:blipFill>
        <p:spPr bwMode="auto">
          <a:xfrm>
            <a:off x="7066172" y="4343400"/>
            <a:ext cx="2077828" cy="2514600"/>
          </a:xfrm>
          <a:prstGeom prst="rect">
            <a:avLst/>
          </a:prstGeom>
          <a:noFill/>
          <a:ln w="9525">
            <a:noFill/>
            <a:miter lim="800000"/>
            <a:headEnd/>
            <a:tailEnd/>
          </a:ln>
          <a:effectLst/>
        </p:spPr>
      </p:pic>
    </p:spTree>
  </p:cSld>
  <p:clrMapOvr>
    <a:masterClrMapping/>
  </p:clrMapOvr>
  <p:transition advClick="0" advTm="540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228600" y="685800"/>
            <a:ext cx="4953000" cy="6001643"/>
          </a:xfrm>
          <a:prstGeom prst="rect">
            <a:avLst/>
          </a:prstGeom>
          <a:ln>
            <a:noFill/>
          </a:ln>
        </p:spPr>
        <p:txBody>
          <a:bodyPr wrap="square">
            <a:spAutoFit/>
          </a:bodyPr>
          <a:lstStyle/>
          <a:p>
            <a:r>
              <a:rPr lang="en-US" sz="3200" b="1" dirty="0" smtClean="0">
                <a:solidFill>
                  <a:schemeClr val="tx2">
                    <a:lumMod val="60000"/>
                    <a:lumOff val="40000"/>
                  </a:schemeClr>
                </a:solidFill>
                <a:cs typeface="Arial" pitchFamily="34" charset="0"/>
              </a:rPr>
              <a:t>Octavian was the son of Julius Caesar’s niece.  </a:t>
            </a:r>
            <a:r>
              <a:rPr lang="en-US" sz="3200" b="1" dirty="0" smtClean="0">
                <a:solidFill>
                  <a:schemeClr val="tx2">
                    <a:lumMod val="75000"/>
                  </a:schemeClr>
                </a:solidFill>
                <a:cs typeface="Arial" pitchFamily="34" charset="0"/>
              </a:rPr>
              <a:t>The first eighteen years of Octavian’s life were unremarkable, but a surprise in Julius Caesar’s will eventually resulted in him becoming Caesar Augustus, the ruler who transformed Rome into </a:t>
            </a:r>
            <a:br>
              <a:rPr lang="en-US" sz="3200" b="1" dirty="0" smtClean="0">
                <a:solidFill>
                  <a:schemeClr val="tx2">
                    <a:lumMod val="75000"/>
                  </a:schemeClr>
                </a:solidFill>
                <a:cs typeface="Arial" pitchFamily="34" charset="0"/>
              </a:rPr>
            </a:br>
            <a:r>
              <a:rPr lang="en-US" sz="3200" b="1" dirty="0" smtClean="0">
                <a:solidFill>
                  <a:schemeClr val="tx2">
                    <a:lumMod val="75000"/>
                  </a:schemeClr>
                </a:solidFill>
                <a:cs typeface="Arial" pitchFamily="34" charset="0"/>
              </a:rPr>
              <a:t>the greatest empire of </a:t>
            </a:r>
            <a:br>
              <a:rPr lang="en-US" sz="3200" b="1" dirty="0" smtClean="0">
                <a:solidFill>
                  <a:schemeClr val="tx2">
                    <a:lumMod val="75000"/>
                  </a:schemeClr>
                </a:solidFill>
                <a:cs typeface="Arial" pitchFamily="34" charset="0"/>
              </a:rPr>
            </a:br>
            <a:r>
              <a:rPr lang="en-US" sz="3200" b="1" dirty="0" smtClean="0">
                <a:solidFill>
                  <a:schemeClr val="tx2">
                    <a:lumMod val="75000"/>
                  </a:schemeClr>
                </a:solidFill>
                <a:cs typeface="Arial" pitchFamily="34" charset="0"/>
              </a:rPr>
              <a:t>the ancient world.</a:t>
            </a:r>
          </a:p>
        </p:txBody>
      </p:sp>
      <p:pic>
        <p:nvPicPr>
          <p:cNvPr id="6" name="Picture 1"/>
          <p:cNvPicPr>
            <a:picLocks noChangeAspect="1" noChangeArrowheads="1"/>
          </p:cNvPicPr>
          <p:nvPr/>
        </p:nvPicPr>
        <p:blipFill>
          <a:blip r:embed="rId2" cstate="print"/>
          <a:srcRect/>
          <a:stretch>
            <a:fillRect/>
          </a:stretch>
        </p:blipFill>
        <p:spPr bwMode="auto">
          <a:xfrm>
            <a:off x="4468091" y="685800"/>
            <a:ext cx="4675909" cy="6172200"/>
          </a:xfrm>
          <a:prstGeom prst="rect">
            <a:avLst/>
          </a:prstGeom>
          <a:ln>
            <a:noFill/>
          </a:ln>
          <a:effectLst>
            <a:outerShdw blurRad="292100" dist="139700" dir="2700000" algn="tl" rotWithShape="0">
              <a:srgbClr val="333333">
                <a:alpha val="65000"/>
              </a:srgbClr>
            </a:outerShdw>
          </a:effectLst>
        </p:spPr>
      </p:pic>
      <p:pic>
        <p:nvPicPr>
          <p:cNvPr id="7" name="Picture 6" descr="702augustus2.png"/>
          <p:cNvPicPr>
            <a:picLocks noChangeAspect="1"/>
          </p:cNvPicPr>
          <p:nvPr/>
        </p:nvPicPr>
        <p:blipFill>
          <a:blip r:embed="rId3" cstate="print"/>
          <a:stretch>
            <a:fillRect/>
          </a:stretch>
        </p:blipFill>
        <p:spPr>
          <a:xfrm>
            <a:off x="4800600" y="317500"/>
            <a:ext cx="3810000" cy="65405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Click="0" advTm="1432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0"/>
                                        <p:tgtEl>
                                          <p:spTgt spid="6"/>
                                        </p:tgtEl>
                                      </p:cBhvr>
                                    </p:animEffect>
                                    <p:set>
                                      <p:cBhvr>
                                        <p:cTn id="7" dur="1" fill="hold">
                                          <p:stCondLst>
                                            <p:cond delay="4999"/>
                                          </p:stCondLst>
                                        </p:cTn>
                                        <p:tgtEl>
                                          <p:spTgt spid="6"/>
                                        </p:tgtEl>
                                        <p:attrNameLst>
                                          <p:attrName>style.visibility</p:attrName>
                                        </p:attrNameLst>
                                      </p:cBhvr>
                                      <p:to>
                                        <p:strVal val="hidden"/>
                                      </p:to>
                                    </p:se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381000" y="1447800"/>
            <a:ext cx="8305800" cy="2554545"/>
          </a:xfrm>
          <a:prstGeom prst="rect">
            <a:avLst/>
          </a:prstGeom>
          <a:ln>
            <a:noFill/>
          </a:ln>
        </p:spPr>
        <p:txBody>
          <a:bodyPr wrap="square">
            <a:spAutoFit/>
          </a:bodyPr>
          <a:lstStyle/>
          <a:p>
            <a:r>
              <a:rPr lang="en-US" sz="3200" b="1" dirty="0" smtClean="0">
                <a:solidFill>
                  <a:schemeClr val="tx2">
                    <a:lumMod val="60000"/>
                    <a:lumOff val="40000"/>
                  </a:schemeClr>
                </a:solidFill>
                <a:cs typeface="Arial" pitchFamily="34" charset="0"/>
              </a:rPr>
              <a:t>Octavian and Antony forced Lepidus into retirement in 36</a:t>
            </a:r>
            <a:r>
              <a:rPr lang="en-US" sz="2600" b="1" dirty="0" smtClean="0">
                <a:solidFill>
                  <a:schemeClr val="tx2">
                    <a:lumMod val="60000"/>
                    <a:lumOff val="40000"/>
                  </a:schemeClr>
                </a:solidFill>
                <a:cs typeface="Arial" pitchFamily="34" charset="0"/>
              </a:rPr>
              <a:t>BCE</a:t>
            </a:r>
            <a:r>
              <a:rPr lang="en-US" sz="3200" b="1" dirty="0" smtClean="0">
                <a:solidFill>
                  <a:schemeClr val="tx2">
                    <a:lumMod val="60000"/>
                    <a:lumOff val="40000"/>
                  </a:schemeClr>
                </a:solidFill>
                <a:cs typeface="Arial" pitchFamily="34" charset="0"/>
              </a:rPr>
              <a:t>.  </a:t>
            </a:r>
            <a:r>
              <a:rPr lang="en-US" sz="3200" b="1" dirty="0" smtClean="0">
                <a:solidFill>
                  <a:schemeClr val="tx2">
                    <a:lumMod val="75000"/>
                  </a:schemeClr>
                </a:solidFill>
                <a:cs typeface="Arial" pitchFamily="34" charset="0"/>
              </a:rPr>
              <a:t>Five years later, Octavian became the sole ruler of Rome upon the death of Marc Antony.  </a:t>
            </a:r>
          </a:p>
          <a:p>
            <a:endParaRPr lang="en-US" sz="3200" b="1" dirty="0" smtClean="0">
              <a:solidFill>
                <a:schemeClr val="accent1">
                  <a:lumMod val="50000"/>
                </a:schemeClr>
              </a:solidFill>
              <a:cs typeface="Arial" pitchFamily="34" charset="0"/>
            </a:endParaRPr>
          </a:p>
        </p:txBody>
      </p:sp>
      <p:pic>
        <p:nvPicPr>
          <p:cNvPr id="6" name="Picture 1"/>
          <p:cNvPicPr>
            <a:picLocks noChangeAspect="1" noChangeArrowheads="1"/>
          </p:cNvPicPr>
          <p:nvPr/>
        </p:nvPicPr>
        <p:blipFill>
          <a:blip r:embed="rId2" cstate="print"/>
          <a:srcRect/>
          <a:stretch>
            <a:fillRect/>
          </a:stretch>
        </p:blipFill>
        <p:spPr bwMode="auto">
          <a:xfrm>
            <a:off x="4551571" y="4219604"/>
            <a:ext cx="1998785" cy="2638396"/>
          </a:xfrm>
          <a:prstGeom prst="rect">
            <a:avLst/>
          </a:prstGeom>
          <a:noFill/>
          <a:ln w="9525">
            <a:noFill/>
            <a:miter lim="800000"/>
            <a:headEnd/>
            <a:tailEnd/>
          </a:ln>
          <a:effectLst/>
        </p:spPr>
      </p:pic>
      <p:pic>
        <p:nvPicPr>
          <p:cNvPr id="7" name="Picture 2" descr="http://upload.wikimedia.org/wikipedia/commons/1/12/M_Antonius_modified.png"/>
          <p:cNvPicPr>
            <a:picLocks noChangeAspect="1" noChangeArrowheads="1"/>
          </p:cNvPicPr>
          <p:nvPr/>
        </p:nvPicPr>
        <p:blipFill>
          <a:blip r:embed="rId3" cstate="print"/>
          <a:srcRect/>
          <a:stretch>
            <a:fillRect/>
          </a:stretch>
        </p:blipFill>
        <p:spPr bwMode="auto">
          <a:xfrm>
            <a:off x="5618371" y="3988378"/>
            <a:ext cx="2256692" cy="2869622"/>
          </a:xfrm>
          <a:prstGeom prst="rect">
            <a:avLst/>
          </a:prstGeom>
          <a:noFill/>
        </p:spPr>
      </p:pic>
    </p:spTree>
  </p:cSld>
  <p:clrMapOvr>
    <a:masterClrMapping/>
  </p:clrMapOvr>
  <p:transition advClick="0" advTm="582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381000" y="3886200"/>
            <a:ext cx="8305800" cy="2554545"/>
          </a:xfrm>
          <a:prstGeom prst="rect">
            <a:avLst/>
          </a:prstGeom>
          <a:ln>
            <a:noFill/>
          </a:ln>
        </p:spPr>
        <p:txBody>
          <a:bodyPr wrap="square">
            <a:spAutoFit/>
          </a:bodyPr>
          <a:lstStyle/>
          <a:p>
            <a:r>
              <a:rPr lang="en-US" sz="3200" b="1" dirty="0" smtClean="0">
                <a:solidFill>
                  <a:schemeClr val="tx2">
                    <a:lumMod val="75000"/>
                  </a:schemeClr>
                </a:solidFill>
                <a:cs typeface="Arial" pitchFamily="34" charset="0"/>
              </a:rPr>
              <a:t>Octavian earned the loyalty of the Roman soldiers by providing the men with land.  </a:t>
            </a:r>
            <a:r>
              <a:rPr lang="en-US" sz="3200" b="1" dirty="0" smtClean="0">
                <a:solidFill>
                  <a:schemeClr val="tx2">
                    <a:lumMod val="60000"/>
                    <a:lumOff val="40000"/>
                  </a:schemeClr>
                </a:solidFill>
                <a:cs typeface="Arial" pitchFamily="34" charset="0"/>
              </a:rPr>
              <a:t>The soldiers retired, but because Octavian was Caesar, he knew he could count on their support if the Senate challenged his authority. </a:t>
            </a:r>
          </a:p>
        </p:txBody>
      </p:sp>
      <p:pic>
        <p:nvPicPr>
          <p:cNvPr id="6145" name="Picture 1"/>
          <p:cNvPicPr>
            <a:picLocks noChangeAspect="1" noChangeArrowheads="1"/>
          </p:cNvPicPr>
          <p:nvPr/>
        </p:nvPicPr>
        <p:blipFill>
          <a:blip r:embed="rId2" cstate="print"/>
          <a:srcRect/>
          <a:stretch>
            <a:fillRect/>
          </a:stretch>
        </p:blipFill>
        <p:spPr bwMode="auto">
          <a:xfrm>
            <a:off x="2209800" y="685800"/>
            <a:ext cx="4876800" cy="3059663"/>
          </a:xfrm>
          <a:prstGeom prst="rect">
            <a:avLst/>
          </a:prstGeom>
          <a:noFill/>
          <a:ln w="9525">
            <a:noFill/>
            <a:miter lim="800000"/>
            <a:headEnd/>
            <a:tailEnd/>
          </a:ln>
          <a:effectLst/>
        </p:spPr>
      </p:pic>
    </p:spTree>
  </p:cSld>
  <p:clrMapOvr>
    <a:masterClrMapping/>
  </p:clrMapOvr>
  <p:transition advClick="0" advTm="51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fade">
                                      <p:cBhvr>
                                        <p:cTn id="7" dur="20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381000" y="3886200"/>
            <a:ext cx="8305800" cy="2554545"/>
          </a:xfrm>
          <a:prstGeom prst="rect">
            <a:avLst/>
          </a:prstGeom>
          <a:ln>
            <a:noFill/>
          </a:ln>
        </p:spPr>
        <p:txBody>
          <a:bodyPr wrap="square">
            <a:spAutoFit/>
          </a:bodyPr>
          <a:lstStyle/>
          <a:p>
            <a:r>
              <a:rPr lang="en-US" sz="3200" b="1" dirty="0" smtClean="0">
                <a:solidFill>
                  <a:schemeClr val="tx2">
                    <a:lumMod val="60000"/>
                    <a:lumOff val="40000"/>
                  </a:schemeClr>
                </a:solidFill>
                <a:cs typeface="Arial" pitchFamily="34" charset="0"/>
              </a:rPr>
              <a:t>Octavian earned the loyalty of the Roman soldiers by providing the men with land.  </a:t>
            </a:r>
            <a:r>
              <a:rPr lang="en-US" sz="3200" b="1" dirty="0" smtClean="0">
                <a:solidFill>
                  <a:schemeClr val="tx2">
                    <a:lumMod val="75000"/>
                  </a:schemeClr>
                </a:solidFill>
                <a:cs typeface="Arial" pitchFamily="34" charset="0"/>
              </a:rPr>
              <a:t>The soldiers retired, but because Octavian was Caesar, he knew he could count on their support if the Senate challenged his authority. </a:t>
            </a:r>
          </a:p>
        </p:txBody>
      </p:sp>
      <p:pic>
        <p:nvPicPr>
          <p:cNvPr id="6145" name="Picture 1"/>
          <p:cNvPicPr>
            <a:picLocks noChangeAspect="1" noChangeArrowheads="1"/>
          </p:cNvPicPr>
          <p:nvPr/>
        </p:nvPicPr>
        <p:blipFill>
          <a:blip r:embed="rId2" cstate="print"/>
          <a:srcRect/>
          <a:stretch>
            <a:fillRect/>
          </a:stretch>
        </p:blipFill>
        <p:spPr bwMode="auto">
          <a:xfrm>
            <a:off x="2209800" y="685800"/>
            <a:ext cx="4876800" cy="3059663"/>
          </a:xfrm>
          <a:prstGeom prst="rect">
            <a:avLst/>
          </a:prstGeom>
          <a:noFill/>
          <a:ln w="9525">
            <a:noFill/>
            <a:miter lim="800000"/>
            <a:headEnd/>
            <a:tailEnd/>
          </a:ln>
          <a:effectLst/>
        </p:spPr>
      </p:pic>
    </p:spTree>
  </p:cSld>
  <p:clrMapOvr>
    <a:masterClrMapping/>
  </p:clrMapOvr>
  <p:transition advClick="0" advTm="7703">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3429000" y="685800"/>
            <a:ext cx="5486400" cy="6001643"/>
          </a:xfrm>
          <a:prstGeom prst="rect">
            <a:avLst/>
          </a:prstGeom>
          <a:ln>
            <a:noFill/>
          </a:ln>
        </p:spPr>
        <p:txBody>
          <a:bodyPr wrap="square">
            <a:spAutoFit/>
          </a:bodyPr>
          <a:lstStyle/>
          <a:p>
            <a:r>
              <a:rPr lang="en-US" sz="3200" b="1" dirty="0" smtClean="0">
                <a:solidFill>
                  <a:schemeClr val="tx2">
                    <a:lumMod val="75000"/>
                  </a:schemeClr>
                </a:solidFill>
                <a:cs typeface="Arial" pitchFamily="34" charset="0"/>
              </a:rPr>
              <a:t>Octavian lived a modest life to avoid the fate of Julius Caesar.  </a:t>
            </a:r>
            <a:r>
              <a:rPr lang="en-US" sz="3200" b="1" dirty="0" smtClean="0">
                <a:solidFill>
                  <a:schemeClr val="tx2">
                    <a:lumMod val="60000"/>
                    <a:lumOff val="40000"/>
                  </a:schemeClr>
                </a:solidFill>
                <a:cs typeface="Arial" pitchFamily="34" charset="0"/>
              </a:rPr>
              <a:t>He lived in a small house and traveled without bodyguards.  Unlike Julius Caesar, Octavian was respectful to the senators.  Later in his career, Octavian allowed other men to serve as consuls, but the Senate knew that Octavian controlled the military, so he was the actual ruler of the Roman Empire. </a:t>
            </a:r>
          </a:p>
        </p:txBody>
      </p:sp>
      <p:pic>
        <p:nvPicPr>
          <p:cNvPr id="5122" name="Picture 2" descr="http://24.media.tumblr.com/tumblr_m0r36vHrZD1qeu6ilo1_400.jpg"/>
          <p:cNvPicPr>
            <a:picLocks noChangeAspect="1" noChangeArrowheads="1"/>
          </p:cNvPicPr>
          <p:nvPr/>
        </p:nvPicPr>
        <p:blipFill>
          <a:blip r:embed="rId2" cstate="print"/>
          <a:srcRect/>
          <a:stretch>
            <a:fillRect/>
          </a:stretch>
        </p:blipFill>
        <p:spPr bwMode="auto">
          <a:xfrm>
            <a:off x="152400" y="1371600"/>
            <a:ext cx="3124200" cy="4670731"/>
          </a:xfrm>
          <a:prstGeom prst="rect">
            <a:avLst/>
          </a:prstGeom>
          <a:noFill/>
        </p:spPr>
      </p:pic>
    </p:spTree>
  </p:cSld>
  <p:clrMapOvr>
    <a:masterClrMapping/>
  </p:clrMapOvr>
  <p:transition advClick="0" advTm="434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3429000" y="685800"/>
            <a:ext cx="5486400" cy="6001643"/>
          </a:xfrm>
          <a:prstGeom prst="rect">
            <a:avLst/>
          </a:prstGeom>
          <a:ln>
            <a:noFill/>
          </a:ln>
        </p:spPr>
        <p:txBody>
          <a:bodyPr wrap="square">
            <a:spAutoFit/>
          </a:bodyPr>
          <a:lstStyle/>
          <a:p>
            <a:r>
              <a:rPr lang="en-US" sz="3200" b="1" dirty="0" smtClean="0">
                <a:solidFill>
                  <a:schemeClr val="tx2">
                    <a:lumMod val="60000"/>
                    <a:lumOff val="40000"/>
                  </a:schemeClr>
                </a:solidFill>
                <a:cs typeface="Arial" pitchFamily="34" charset="0"/>
              </a:rPr>
              <a:t>Octavian lived a modest life to avoid the fate of Julius Caesar.  </a:t>
            </a:r>
            <a:r>
              <a:rPr lang="en-US" sz="3200" b="1" dirty="0" smtClean="0">
                <a:solidFill>
                  <a:schemeClr val="tx2">
                    <a:lumMod val="75000"/>
                  </a:schemeClr>
                </a:solidFill>
                <a:cs typeface="Arial" pitchFamily="34" charset="0"/>
              </a:rPr>
              <a:t>He lived in a small house and traveled without bodyguards.  </a:t>
            </a:r>
            <a:r>
              <a:rPr lang="en-US" sz="3200" b="1" dirty="0" smtClean="0">
                <a:solidFill>
                  <a:schemeClr val="tx2">
                    <a:lumMod val="60000"/>
                    <a:lumOff val="40000"/>
                  </a:schemeClr>
                </a:solidFill>
                <a:cs typeface="Arial" pitchFamily="34" charset="0"/>
              </a:rPr>
              <a:t>Unlike Julius Caesar, Octavian was respectful to the senators.  Later in his career, Octavian allowed other men to serve as consuls, but the Senate knew that Octavian controlled the military, so he was the actual ruler of the Roman Empire. </a:t>
            </a:r>
          </a:p>
        </p:txBody>
      </p:sp>
      <p:pic>
        <p:nvPicPr>
          <p:cNvPr id="5122" name="Picture 2" descr="http://24.media.tumblr.com/tumblr_m0r36vHrZD1qeu6ilo1_400.jpg"/>
          <p:cNvPicPr>
            <a:picLocks noChangeAspect="1" noChangeArrowheads="1"/>
          </p:cNvPicPr>
          <p:nvPr/>
        </p:nvPicPr>
        <p:blipFill>
          <a:blip r:embed="rId2" cstate="print"/>
          <a:srcRect/>
          <a:stretch>
            <a:fillRect/>
          </a:stretch>
        </p:blipFill>
        <p:spPr bwMode="auto">
          <a:xfrm>
            <a:off x="152400" y="1371600"/>
            <a:ext cx="3124200" cy="4670731"/>
          </a:xfrm>
          <a:prstGeom prst="rect">
            <a:avLst/>
          </a:prstGeom>
          <a:noFill/>
        </p:spPr>
      </p:pic>
    </p:spTree>
  </p:cSld>
  <p:clrMapOvr>
    <a:masterClrMapping/>
  </p:clrMapOvr>
  <p:transition advClick="0" advTm="3313">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3429000" y="685800"/>
            <a:ext cx="5486400" cy="6001643"/>
          </a:xfrm>
          <a:prstGeom prst="rect">
            <a:avLst/>
          </a:prstGeom>
          <a:ln>
            <a:noFill/>
          </a:ln>
        </p:spPr>
        <p:txBody>
          <a:bodyPr wrap="square">
            <a:spAutoFit/>
          </a:bodyPr>
          <a:lstStyle/>
          <a:p>
            <a:r>
              <a:rPr lang="en-US" sz="3200" b="1" dirty="0" smtClean="0">
                <a:solidFill>
                  <a:schemeClr val="tx2">
                    <a:lumMod val="60000"/>
                    <a:lumOff val="40000"/>
                  </a:schemeClr>
                </a:solidFill>
                <a:cs typeface="Arial" pitchFamily="34" charset="0"/>
              </a:rPr>
              <a:t>Octavian lived a modest life to avoid the fate of Julius Caesar.  He lived in a small house and traveled without bodyguards.  </a:t>
            </a:r>
            <a:r>
              <a:rPr lang="en-US" sz="3200" b="1" dirty="0" smtClean="0">
                <a:solidFill>
                  <a:schemeClr val="tx2">
                    <a:lumMod val="75000"/>
                  </a:schemeClr>
                </a:solidFill>
                <a:cs typeface="Arial" pitchFamily="34" charset="0"/>
              </a:rPr>
              <a:t>Unlike Julius Caesar, Octavian was respectful to the senators.  </a:t>
            </a:r>
            <a:r>
              <a:rPr lang="en-US" sz="3200" b="1" dirty="0" smtClean="0">
                <a:solidFill>
                  <a:schemeClr val="tx2">
                    <a:lumMod val="60000"/>
                    <a:lumOff val="40000"/>
                  </a:schemeClr>
                </a:solidFill>
                <a:cs typeface="Arial" pitchFamily="34" charset="0"/>
              </a:rPr>
              <a:t>Later in his career, Octavian allowed other men to serve as consuls, but the Senate knew that Octavian controlled the military, so he was the actual ruler of the Roman Empire. </a:t>
            </a:r>
          </a:p>
        </p:txBody>
      </p:sp>
      <p:pic>
        <p:nvPicPr>
          <p:cNvPr id="5122" name="Picture 2" descr="http://24.media.tumblr.com/tumblr_m0r36vHrZD1qeu6ilo1_400.jpg"/>
          <p:cNvPicPr>
            <a:picLocks noChangeAspect="1" noChangeArrowheads="1"/>
          </p:cNvPicPr>
          <p:nvPr/>
        </p:nvPicPr>
        <p:blipFill>
          <a:blip r:embed="rId2" cstate="print"/>
          <a:srcRect/>
          <a:stretch>
            <a:fillRect/>
          </a:stretch>
        </p:blipFill>
        <p:spPr bwMode="auto">
          <a:xfrm>
            <a:off x="152400" y="1371600"/>
            <a:ext cx="3124200" cy="4670731"/>
          </a:xfrm>
          <a:prstGeom prst="rect">
            <a:avLst/>
          </a:prstGeom>
          <a:noFill/>
        </p:spPr>
      </p:pic>
    </p:spTree>
  </p:cSld>
  <p:clrMapOvr>
    <a:masterClrMapping/>
  </p:clrMapOvr>
  <p:transition advClick="0" advTm="4344">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3429000" y="685800"/>
            <a:ext cx="5486400" cy="6001643"/>
          </a:xfrm>
          <a:prstGeom prst="rect">
            <a:avLst/>
          </a:prstGeom>
          <a:ln>
            <a:noFill/>
          </a:ln>
        </p:spPr>
        <p:txBody>
          <a:bodyPr wrap="square">
            <a:spAutoFit/>
          </a:bodyPr>
          <a:lstStyle/>
          <a:p>
            <a:r>
              <a:rPr lang="en-US" sz="3200" b="1" dirty="0" smtClean="0">
                <a:solidFill>
                  <a:schemeClr val="tx2">
                    <a:lumMod val="60000"/>
                    <a:lumOff val="40000"/>
                  </a:schemeClr>
                </a:solidFill>
                <a:cs typeface="Arial" pitchFamily="34" charset="0"/>
              </a:rPr>
              <a:t>Octavian lived a modest life to avoid the fate of Julius Caesar.  He lived in a small house and traveled without bodyguards.  Unlike Julius Caesar, Octavian was respectful to the senators.  </a:t>
            </a:r>
            <a:r>
              <a:rPr lang="en-US" sz="3200" b="1" dirty="0" smtClean="0">
                <a:solidFill>
                  <a:schemeClr val="tx2">
                    <a:lumMod val="75000"/>
                  </a:schemeClr>
                </a:solidFill>
                <a:cs typeface="Arial" pitchFamily="34" charset="0"/>
              </a:rPr>
              <a:t>Later in his career, Octavian allowed other men to serve as consuls, but the Senate knew that Octavian controlled the military, so he was the actual ruler of the Roman Empire. </a:t>
            </a:r>
          </a:p>
        </p:txBody>
      </p:sp>
      <p:pic>
        <p:nvPicPr>
          <p:cNvPr id="5122" name="Picture 2" descr="http://24.media.tumblr.com/tumblr_m0r36vHrZD1qeu6ilo1_400.jpg"/>
          <p:cNvPicPr>
            <a:picLocks noChangeAspect="1" noChangeArrowheads="1"/>
          </p:cNvPicPr>
          <p:nvPr/>
        </p:nvPicPr>
        <p:blipFill>
          <a:blip r:embed="rId2" cstate="print"/>
          <a:srcRect/>
          <a:stretch>
            <a:fillRect/>
          </a:stretch>
        </p:blipFill>
        <p:spPr bwMode="auto">
          <a:xfrm>
            <a:off x="152400" y="1371600"/>
            <a:ext cx="3124200" cy="4670731"/>
          </a:xfrm>
          <a:prstGeom prst="rect">
            <a:avLst/>
          </a:prstGeom>
          <a:noFill/>
        </p:spPr>
      </p:pic>
    </p:spTree>
  </p:cSld>
  <p:clrMapOvr>
    <a:masterClrMapping/>
  </p:clrMapOvr>
  <p:transition advClick="0" advTm="11219">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ng"/>
          <p:cNvPicPr>
            <a:picLocks noChangeAspect="1"/>
          </p:cNvPicPr>
          <p:nvPr/>
        </p:nvPicPr>
        <p:blipFill>
          <a:blip r:embed="rId2" cstate="print"/>
          <a:stretch>
            <a:fillRect/>
          </a:stretch>
        </p:blipFill>
        <p:spPr>
          <a:xfrm>
            <a:off x="4953001" y="685800"/>
            <a:ext cx="4191000" cy="4805680"/>
          </a:xfrm>
          <a:prstGeom prst="rect">
            <a:avLst/>
          </a:prstGeom>
        </p:spPr>
      </p:pic>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304800" y="533400"/>
            <a:ext cx="7162800" cy="5509200"/>
          </a:xfrm>
          <a:prstGeom prst="rect">
            <a:avLst/>
          </a:prstGeom>
          <a:ln>
            <a:noFill/>
          </a:ln>
        </p:spPr>
        <p:txBody>
          <a:bodyPr wrap="square">
            <a:spAutoFit/>
          </a:bodyPr>
          <a:lstStyle/>
          <a:p>
            <a:r>
              <a:rPr lang="en-US" sz="3200" b="1" dirty="0" smtClean="0">
                <a:solidFill>
                  <a:schemeClr val="tx2">
                    <a:lumMod val="75000"/>
                  </a:schemeClr>
                </a:solidFill>
                <a:cs typeface="Arial" pitchFamily="34" charset="0"/>
              </a:rPr>
              <a:t>In 27</a:t>
            </a:r>
            <a:r>
              <a:rPr lang="en-US" sz="2600" b="1" dirty="0" smtClean="0">
                <a:solidFill>
                  <a:schemeClr val="tx2">
                    <a:lumMod val="75000"/>
                  </a:schemeClr>
                </a:solidFill>
                <a:cs typeface="Arial" pitchFamily="34" charset="0"/>
              </a:rPr>
              <a:t>BCE</a:t>
            </a:r>
            <a:r>
              <a:rPr lang="en-US" sz="3200" b="1" dirty="0" smtClean="0">
                <a:solidFill>
                  <a:schemeClr val="tx2">
                    <a:lumMod val="75000"/>
                  </a:schemeClr>
                </a:solidFill>
                <a:cs typeface="Arial" pitchFamily="34" charset="0"/>
              </a:rPr>
              <a:t>, Octavian arranged for </a:t>
            </a:r>
            <a:br>
              <a:rPr lang="en-US" sz="3200" b="1" dirty="0" smtClean="0">
                <a:solidFill>
                  <a:schemeClr val="tx2">
                    <a:lumMod val="75000"/>
                  </a:schemeClr>
                </a:solidFill>
                <a:cs typeface="Arial" pitchFamily="34" charset="0"/>
              </a:rPr>
            </a:br>
            <a:r>
              <a:rPr lang="en-US" sz="3200" b="1" dirty="0" smtClean="0">
                <a:solidFill>
                  <a:schemeClr val="tx2">
                    <a:lumMod val="75000"/>
                  </a:schemeClr>
                </a:solidFill>
                <a:cs typeface="Arial" pitchFamily="34" charset="0"/>
              </a:rPr>
              <a:t>the Senate to grant him the </a:t>
            </a:r>
            <a:br>
              <a:rPr lang="en-US" sz="3200" b="1" dirty="0" smtClean="0">
                <a:solidFill>
                  <a:schemeClr val="tx2">
                    <a:lumMod val="75000"/>
                  </a:schemeClr>
                </a:solidFill>
                <a:cs typeface="Arial" pitchFamily="34" charset="0"/>
              </a:rPr>
            </a:br>
            <a:r>
              <a:rPr lang="en-US" sz="3200" b="1" dirty="0" smtClean="0">
                <a:solidFill>
                  <a:schemeClr val="tx2">
                    <a:lumMod val="75000"/>
                  </a:schemeClr>
                </a:solidFill>
                <a:cs typeface="Arial" pitchFamily="34" charset="0"/>
              </a:rPr>
              <a:t>honorific title </a:t>
            </a:r>
            <a:r>
              <a:rPr lang="en-US" sz="3200" b="1" i="1" dirty="0" smtClean="0">
                <a:solidFill>
                  <a:schemeClr val="tx2">
                    <a:lumMod val="75000"/>
                  </a:schemeClr>
                </a:solidFill>
                <a:cs typeface="Arial" pitchFamily="34" charset="0"/>
              </a:rPr>
              <a:t>Augustus</a:t>
            </a:r>
            <a:r>
              <a:rPr lang="en-US" sz="3200" b="1" dirty="0" smtClean="0">
                <a:solidFill>
                  <a:schemeClr val="tx2">
                    <a:lumMod val="75000"/>
                  </a:schemeClr>
                </a:solidFill>
                <a:cs typeface="Arial" pitchFamily="34" charset="0"/>
              </a:rPr>
              <a:t>, which </a:t>
            </a:r>
            <a:br>
              <a:rPr lang="en-US" sz="3200" b="1" dirty="0" smtClean="0">
                <a:solidFill>
                  <a:schemeClr val="tx2">
                    <a:lumMod val="75000"/>
                  </a:schemeClr>
                </a:solidFill>
                <a:cs typeface="Arial" pitchFamily="34" charset="0"/>
              </a:rPr>
            </a:br>
            <a:r>
              <a:rPr lang="en-US" sz="3200" b="1" dirty="0" smtClean="0">
                <a:solidFill>
                  <a:schemeClr val="tx2">
                    <a:lumMod val="75000"/>
                  </a:schemeClr>
                </a:solidFill>
                <a:cs typeface="Arial" pitchFamily="34" charset="0"/>
              </a:rPr>
              <a:t>means “respected one.”  </a:t>
            </a:r>
            <a:r>
              <a:rPr lang="en-US" sz="3200" b="1" dirty="0" smtClean="0">
                <a:solidFill>
                  <a:schemeClr val="tx2">
                    <a:lumMod val="60000"/>
                    <a:lumOff val="40000"/>
                  </a:schemeClr>
                </a:solidFill>
                <a:cs typeface="Arial" pitchFamily="34" charset="0"/>
              </a:rPr>
              <a:t>During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his rule, the Roman people knew Octavian only as Caesar, but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historians, to avoid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confusion with his famous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granduncle, generally refer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him as Octavian before 27</a:t>
            </a:r>
            <a:r>
              <a:rPr lang="en-US" sz="2600" b="1" dirty="0" smtClean="0">
                <a:solidFill>
                  <a:schemeClr val="tx2">
                    <a:lumMod val="60000"/>
                    <a:lumOff val="40000"/>
                  </a:schemeClr>
                </a:solidFill>
                <a:cs typeface="Arial" pitchFamily="34" charset="0"/>
              </a:rPr>
              <a:t>BCE</a:t>
            </a:r>
            <a:r>
              <a:rPr lang="en-US" sz="3200" b="1" dirty="0" smtClean="0">
                <a:solidFill>
                  <a:schemeClr val="tx2">
                    <a:lumMod val="60000"/>
                    <a:lumOff val="40000"/>
                  </a:schemeClr>
                </a:solidFill>
                <a:cs typeface="Arial" pitchFamily="34" charset="0"/>
              </a:rPr>
              <a:t>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and Caesar Augustus after that.</a:t>
            </a:r>
          </a:p>
        </p:txBody>
      </p:sp>
    </p:spTree>
  </p:cSld>
  <p:clrMapOvr>
    <a:masterClrMapping/>
  </p:clrMapOvr>
  <p:transition advClick="0" advTm="920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ng"/>
          <p:cNvPicPr>
            <a:picLocks noChangeAspect="1"/>
          </p:cNvPicPr>
          <p:nvPr/>
        </p:nvPicPr>
        <p:blipFill>
          <a:blip r:embed="rId2" cstate="print"/>
          <a:stretch>
            <a:fillRect/>
          </a:stretch>
        </p:blipFill>
        <p:spPr>
          <a:xfrm>
            <a:off x="4953001" y="685800"/>
            <a:ext cx="4191000" cy="4805680"/>
          </a:xfrm>
          <a:prstGeom prst="rect">
            <a:avLst/>
          </a:prstGeom>
        </p:spPr>
      </p:pic>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304800" y="533400"/>
            <a:ext cx="7162800" cy="5509200"/>
          </a:xfrm>
          <a:prstGeom prst="rect">
            <a:avLst/>
          </a:prstGeom>
          <a:ln>
            <a:noFill/>
          </a:ln>
        </p:spPr>
        <p:txBody>
          <a:bodyPr wrap="square">
            <a:spAutoFit/>
          </a:bodyPr>
          <a:lstStyle/>
          <a:p>
            <a:r>
              <a:rPr lang="en-US" sz="3200" b="1" dirty="0" smtClean="0">
                <a:solidFill>
                  <a:schemeClr val="tx2">
                    <a:lumMod val="60000"/>
                    <a:lumOff val="40000"/>
                  </a:schemeClr>
                </a:solidFill>
                <a:cs typeface="Arial" pitchFamily="34" charset="0"/>
              </a:rPr>
              <a:t>In 27</a:t>
            </a:r>
            <a:r>
              <a:rPr lang="en-US" sz="2600" b="1" dirty="0" smtClean="0">
                <a:solidFill>
                  <a:schemeClr val="tx2">
                    <a:lumMod val="60000"/>
                    <a:lumOff val="40000"/>
                  </a:schemeClr>
                </a:solidFill>
                <a:cs typeface="Arial" pitchFamily="34" charset="0"/>
              </a:rPr>
              <a:t>BCE</a:t>
            </a:r>
            <a:r>
              <a:rPr lang="en-US" sz="3200" b="1" dirty="0" smtClean="0">
                <a:solidFill>
                  <a:schemeClr val="tx2">
                    <a:lumMod val="60000"/>
                    <a:lumOff val="40000"/>
                  </a:schemeClr>
                </a:solidFill>
                <a:cs typeface="Arial" pitchFamily="34" charset="0"/>
              </a:rPr>
              <a:t>, Octavian arranged for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the Senate to grant him the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honorific title </a:t>
            </a:r>
            <a:r>
              <a:rPr lang="en-US" sz="3200" b="1" i="1" dirty="0" smtClean="0">
                <a:solidFill>
                  <a:schemeClr val="tx2">
                    <a:lumMod val="60000"/>
                    <a:lumOff val="40000"/>
                  </a:schemeClr>
                </a:solidFill>
                <a:cs typeface="Arial" pitchFamily="34" charset="0"/>
              </a:rPr>
              <a:t>Augustus</a:t>
            </a:r>
            <a:r>
              <a:rPr lang="en-US" sz="3200" b="1" dirty="0" smtClean="0">
                <a:solidFill>
                  <a:schemeClr val="tx2">
                    <a:lumMod val="60000"/>
                    <a:lumOff val="40000"/>
                  </a:schemeClr>
                </a:solidFill>
                <a:cs typeface="Arial" pitchFamily="34" charset="0"/>
              </a:rPr>
              <a:t>, which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means “respected one.”  </a:t>
            </a:r>
            <a:r>
              <a:rPr lang="en-US" sz="3200" b="1" dirty="0" smtClean="0">
                <a:solidFill>
                  <a:schemeClr val="tx2">
                    <a:lumMod val="75000"/>
                  </a:schemeClr>
                </a:solidFill>
                <a:cs typeface="Arial" pitchFamily="34" charset="0"/>
              </a:rPr>
              <a:t>During </a:t>
            </a:r>
            <a:br>
              <a:rPr lang="en-US" sz="3200" b="1" dirty="0" smtClean="0">
                <a:solidFill>
                  <a:schemeClr val="tx2">
                    <a:lumMod val="75000"/>
                  </a:schemeClr>
                </a:solidFill>
                <a:cs typeface="Arial" pitchFamily="34" charset="0"/>
              </a:rPr>
            </a:br>
            <a:r>
              <a:rPr lang="en-US" sz="3200" b="1" dirty="0" smtClean="0">
                <a:solidFill>
                  <a:schemeClr val="tx2">
                    <a:lumMod val="75000"/>
                  </a:schemeClr>
                </a:solidFill>
                <a:cs typeface="Arial" pitchFamily="34" charset="0"/>
              </a:rPr>
              <a:t>his rule, the Roman people knew Octavian only as Caesar, but </a:t>
            </a:r>
            <a:br>
              <a:rPr lang="en-US" sz="3200" b="1" dirty="0" smtClean="0">
                <a:solidFill>
                  <a:schemeClr val="tx2">
                    <a:lumMod val="75000"/>
                  </a:schemeClr>
                </a:solidFill>
                <a:cs typeface="Arial" pitchFamily="34" charset="0"/>
              </a:rPr>
            </a:br>
            <a:r>
              <a:rPr lang="en-US" sz="3200" b="1" dirty="0" smtClean="0">
                <a:solidFill>
                  <a:schemeClr val="tx2">
                    <a:lumMod val="75000"/>
                  </a:schemeClr>
                </a:solidFill>
                <a:cs typeface="Arial" pitchFamily="34" charset="0"/>
              </a:rPr>
              <a:t>historians, to avoid </a:t>
            </a:r>
            <a:br>
              <a:rPr lang="en-US" sz="3200" b="1" dirty="0" smtClean="0">
                <a:solidFill>
                  <a:schemeClr val="tx2">
                    <a:lumMod val="75000"/>
                  </a:schemeClr>
                </a:solidFill>
                <a:cs typeface="Arial" pitchFamily="34" charset="0"/>
              </a:rPr>
            </a:br>
            <a:r>
              <a:rPr lang="en-US" sz="3200" b="1" dirty="0" smtClean="0">
                <a:solidFill>
                  <a:schemeClr val="tx2">
                    <a:lumMod val="75000"/>
                  </a:schemeClr>
                </a:solidFill>
                <a:cs typeface="Arial" pitchFamily="34" charset="0"/>
              </a:rPr>
              <a:t>confusion with his famous </a:t>
            </a:r>
            <a:br>
              <a:rPr lang="en-US" sz="3200" b="1" dirty="0" smtClean="0">
                <a:solidFill>
                  <a:schemeClr val="tx2">
                    <a:lumMod val="75000"/>
                  </a:schemeClr>
                </a:solidFill>
                <a:cs typeface="Arial" pitchFamily="34" charset="0"/>
              </a:rPr>
            </a:br>
            <a:r>
              <a:rPr lang="en-US" sz="3200" b="1" dirty="0" smtClean="0">
                <a:solidFill>
                  <a:schemeClr val="tx2">
                    <a:lumMod val="75000"/>
                  </a:schemeClr>
                </a:solidFill>
                <a:cs typeface="Arial" pitchFamily="34" charset="0"/>
              </a:rPr>
              <a:t>granduncle, generally refer </a:t>
            </a:r>
            <a:br>
              <a:rPr lang="en-US" sz="3200" b="1" dirty="0" smtClean="0">
                <a:solidFill>
                  <a:schemeClr val="tx2">
                    <a:lumMod val="75000"/>
                  </a:schemeClr>
                </a:solidFill>
                <a:cs typeface="Arial" pitchFamily="34" charset="0"/>
              </a:rPr>
            </a:br>
            <a:r>
              <a:rPr lang="en-US" sz="3200" b="1" dirty="0" smtClean="0">
                <a:solidFill>
                  <a:schemeClr val="tx2">
                    <a:lumMod val="75000"/>
                  </a:schemeClr>
                </a:solidFill>
                <a:cs typeface="Arial" pitchFamily="34" charset="0"/>
              </a:rPr>
              <a:t>him as Octavian before 27</a:t>
            </a:r>
            <a:r>
              <a:rPr lang="en-US" sz="2600" b="1" dirty="0" smtClean="0">
                <a:solidFill>
                  <a:schemeClr val="tx2">
                    <a:lumMod val="75000"/>
                  </a:schemeClr>
                </a:solidFill>
                <a:cs typeface="Arial" pitchFamily="34" charset="0"/>
              </a:rPr>
              <a:t>BCE</a:t>
            </a:r>
            <a:r>
              <a:rPr lang="en-US" sz="3200" b="1" dirty="0" smtClean="0">
                <a:solidFill>
                  <a:schemeClr val="tx2">
                    <a:lumMod val="75000"/>
                  </a:schemeClr>
                </a:solidFill>
                <a:cs typeface="Arial" pitchFamily="34" charset="0"/>
              </a:rPr>
              <a:t> </a:t>
            </a:r>
            <a:br>
              <a:rPr lang="en-US" sz="3200" b="1" dirty="0" smtClean="0">
                <a:solidFill>
                  <a:schemeClr val="tx2">
                    <a:lumMod val="75000"/>
                  </a:schemeClr>
                </a:solidFill>
                <a:cs typeface="Arial" pitchFamily="34" charset="0"/>
              </a:rPr>
            </a:br>
            <a:r>
              <a:rPr lang="en-US" sz="3200" b="1" dirty="0" smtClean="0">
                <a:solidFill>
                  <a:schemeClr val="tx2">
                    <a:lumMod val="75000"/>
                  </a:schemeClr>
                </a:solidFill>
                <a:cs typeface="Arial" pitchFamily="34" charset="0"/>
              </a:rPr>
              <a:t>and Caesar Augustus after that.</a:t>
            </a:r>
          </a:p>
        </p:txBody>
      </p:sp>
    </p:spTree>
  </p:cSld>
  <p:clrMapOvr>
    <a:masterClrMapping/>
  </p:clrMapOvr>
  <p:transition advClick="0" advTm="15641">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152400" y="609600"/>
            <a:ext cx="6934200" cy="6093976"/>
          </a:xfrm>
          <a:prstGeom prst="rect">
            <a:avLst/>
          </a:prstGeom>
          <a:ln>
            <a:noFill/>
          </a:ln>
        </p:spPr>
        <p:txBody>
          <a:bodyPr wrap="square">
            <a:spAutoFit/>
          </a:bodyPr>
          <a:lstStyle/>
          <a:p>
            <a:r>
              <a:rPr lang="en-US" sz="3000" b="1" dirty="0" smtClean="0">
                <a:solidFill>
                  <a:schemeClr val="tx2">
                    <a:lumMod val="75000"/>
                  </a:schemeClr>
                </a:solidFill>
                <a:cs typeface="Arial" pitchFamily="34" charset="0"/>
              </a:rPr>
              <a:t>Caesar Augustus ruled for 41 </a:t>
            </a:r>
            <a:br>
              <a:rPr lang="en-US" sz="3000" b="1" dirty="0" smtClean="0">
                <a:solidFill>
                  <a:schemeClr val="tx2">
                    <a:lumMod val="75000"/>
                  </a:schemeClr>
                </a:solidFill>
                <a:cs typeface="Arial" pitchFamily="34" charset="0"/>
              </a:rPr>
            </a:br>
            <a:r>
              <a:rPr lang="en-US" sz="3000" b="1" dirty="0" smtClean="0">
                <a:solidFill>
                  <a:schemeClr val="tx2">
                    <a:lumMod val="75000"/>
                  </a:schemeClr>
                </a:solidFill>
                <a:cs typeface="Arial" pitchFamily="34" charset="0"/>
              </a:rPr>
              <a:t>years, a period that saw Rome </a:t>
            </a:r>
            <a:br>
              <a:rPr lang="en-US" sz="3000" b="1" dirty="0" smtClean="0">
                <a:solidFill>
                  <a:schemeClr val="tx2">
                    <a:lumMod val="75000"/>
                  </a:schemeClr>
                </a:solidFill>
                <a:cs typeface="Arial" pitchFamily="34" charset="0"/>
              </a:rPr>
            </a:br>
            <a:r>
              <a:rPr lang="en-US" sz="3000" b="1" dirty="0" smtClean="0">
                <a:solidFill>
                  <a:schemeClr val="tx2">
                    <a:lumMod val="75000"/>
                  </a:schemeClr>
                </a:solidFill>
                <a:cs typeface="Arial" pitchFamily="34" charset="0"/>
              </a:rPr>
              <a:t>develop into a military empire, so historians consider him to be the first Roman Emperor.  </a:t>
            </a:r>
            <a:r>
              <a:rPr lang="en-US" sz="3000" b="1" dirty="0" smtClean="0">
                <a:solidFill>
                  <a:schemeClr val="tx2">
                    <a:lumMod val="60000"/>
                    <a:lumOff val="40000"/>
                  </a:schemeClr>
                </a:solidFill>
                <a:cs typeface="Arial" pitchFamily="34" charset="0"/>
              </a:rPr>
              <a:t>He restored peace and order to Rome after years of civil war, made sure the lands throughout the empire were well run and that taxes were fair.  He built roads and bridges, government buildings and massive public baths.  “I left Rome a city of marble,” Caesar said, “though I found it a city of bricks.” </a:t>
            </a:r>
          </a:p>
        </p:txBody>
      </p:sp>
      <p:pic>
        <p:nvPicPr>
          <p:cNvPr id="6" name="Picture 5" descr="702augustus2.png"/>
          <p:cNvPicPr>
            <a:picLocks noChangeAspect="1"/>
          </p:cNvPicPr>
          <p:nvPr/>
        </p:nvPicPr>
        <p:blipFill>
          <a:blip r:embed="rId2" cstate="print"/>
          <a:stretch>
            <a:fillRect/>
          </a:stretch>
        </p:blipFill>
        <p:spPr>
          <a:xfrm>
            <a:off x="5715000" y="838200"/>
            <a:ext cx="3429000" cy="5886450"/>
          </a:xfrm>
          <a:prstGeom prst="rect">
            <a:avLst/>
          </a:prstGeom>
        </p:spPr>
      </p:pic>
    </p:spTree>
  </p:cSld>
  <p:clrMapOvr>
    <a:masterClrMapping/>
  </p:clrMapOvr>
  <p:transition advClick="0" advTm="1107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5562600" y="2369312"/>
            <a:ext cx="3581400" cy="4488688"/>
          </a:xfrm>
          <a:prstGeom prst="rect">
            <a:avLst/>
          </a:prstGeom>
          <a:noFill/>
          <a:ln w="9525">
            <a:noFill/>
            <a:miter lim="800000"/>
            <a:headEnd/>
            <a:tailEnd/>
          </a:ln>
          <a:effectLst/>
        </p:spPr>
      </p:pic>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381000" y="685800"/>
            <a:ext cx="8534400" cy="6001643"/>
          </a:xfrm>
          <a:prstGeom prst="rect">
            <a:avLst/>
          </a:prstGeom>
          <a:ln>
            <a:noFill/>
          </a:ln>
        </p:spPr>
        <p:txBody>
          <a:bodyPr wrap="square">
            <a:spAutoFit/>
          </a:bodyPr>
          <a:lstStyle/>
          <a:p>
            <a:r>
              <a:rPr lang="en-US" sz="3200" b="1" dirty="0" smtClean="0">
                <a:solidFill>
                  <a:schemeClr val="tx2">
                    <a:lumMod val="75000"/>
                  </a:schemeClr>
                </a:solidFill>
                <a:cs typeface="Arial" pitchFamily="34" charset="0"/>
              </a:rPr>
              <a:t>Julius Caesar was so popular with the Roman people that the Senate named him dictator for life. </a:t>
            </a:r>
            <a:r>
              <a:rPr lang="en-US" sz="3200" b="1" dirty="0" smtClean="0">
                <a:solidFill>
                  <a:schemeClr val="tx2">
                    <a:lumMod val="60000"/>
                    <a:lumOff val="40000"/>
                  </a:schemeClr>
                </a:solidFill>
                <a:cs typeface="Arial" pitchFamily="34" charset="0"/>
              </a:rPr>
              <a:t>For five hundred years, the Roman government relied on two consuls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serving one-year terms and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taking advice from the Senate.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But as dictator, Julius Caesar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ruled without considering Roman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tradition or having to consult the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Senate.  Finally, in 44</a:t>
            </a:r>
            <a:r>
              <a:rPr lang="en-US" sz="2600" b="1" dirty="0" smtClean="0">
                <a:solidFill>
                  <a:schemeClr val="tx2">
                    <a:lumMod val="60000"/>
                    <a:lumOff val="40000"/>
                  </a:schemeClr>
                </a:solidFill>
                <a:cs typeface="Arial" pitchFamily="34" charset="0"/>
              </a:rPr>
              <a:t>BCE</a:t>
            </a:r>
            <a:r>
              <a:rPr lang="en-US" sz="3200" b="1" dirty="0" smtClean="0">
                <a:solidFill>
                  <a:schemeClr val="tx2">
                    <a:lumMod val="60000"/>
                    <a:lumOff val="40000"/>
                  </a:schemeClr>
                </a:solidFill>
                <a:cs typeface="Arial" pitchFamily="34" charset="0"/>
              </a:rPr>
              <a:t>, a group of</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 enraged senators stabbed the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dictator to death. </a:t>
            </a:r>
          </a:p>
        </p:txBody>
      </p:sp>
    </p:spTree>
  </p:cSld>
  <p:clrMapOvr>
    <a:masterClrMapping/>
  </p:clrMapOvr>
  <p:transition advClick="0" advTm="628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152400" y="609600"/>
            <a:ext cx="6934200" cy="6093976"/>
          </a:xfrm>
          <a:prstGeom prst="rect">
            <a:avLst/>
          </a:prstGeom>
          <a:ln>
            <a:noFill/>
          </a:ln>
        </p:spPr>
        <p:txBody>
          <a:bodyPr wrap="square">
            <a:spAutoFit/>
          </a:bodyPr>
          <a:lstStyle/>
          <a:p>
            <a:r>
              <a:rPr lang="en-US" sz="3000" b="1" dirty="0" smtClean="0">
                <a:solidFill>
                  <a:schemeClr val="tx2">
                    <a:lumMod val="60000"/>
                    <a:lumOff val="40000"/>
                  </a:schemeClr>
                </a:solidFill>
                <a:cs typeface="Arial" pitchFamily="34" charset="0"/>
              </a:rPr>
              <a:t>Caesar Augustus ruled for 41 </a:t>
            </a:r>
            <a:br>
              <a:rPr lang="en-US" sz="3000" b="1" dirty="0" smtClean="0">
                <a:solidFill>
                  <a:schemeClr val="tx2">
                    <a:lumMod val="60000"/>
                    <a:lumOff val="40000"/>
                  </a:schemeClr>
                </a:solidFill>
                <a:cs typeface="Arial" pitchFamily="34" charset="0"/>
              </a:rPr>
            </a:br>
            <a:r>
              <a:rPr lang="en-US" sz="3000" b="1" dirty="0" smtClean="0">
                <a:solidFill>
                  <a:schemeClr val="tx2">
                    <a:lumMod val="60000"/>
                    <a:lumOff val="40000"/>
                  </a:schemeClr>
                </a:solidFill>
                <a:cs typeface="Arial" pitchFamily="34" charset="0"/>
              </a:rPr>
              <a:t>years, a period that saw Rome </a:t>
            </a:r>
            <a:br>
              <a:rPr lang="en-US" sz="3000" b="1" dirty="0" smtClean="0">
                <a:solidFill>
                  <a:schemeClr val="tx2">
                    <a:lumMod val="60000"/>
                    <a:lumOff val="40000"/>
                  </a:schemeClr>
                </a:solidFill>
                <a:cs typeface="Arial" pitchFamily="34" charset="0"/>
              </a:rPr>
            </a:br>
            <a:r>
              <a:rPr lang="en-US" sz="3000" b="1" dirty="0" smtClean="0">
                <a:solidFill>
                  <a:schemeClr val="tx2">
                    <a:lumMod val="60000"/>
                    <a:lumOff val="40000"/>
                  </a:schemeClr>
                </a:solidFill>
                <a:cs typeface="Arial" pitchFamily="34" charset="0"/>
              </a:rPr>
              <a:t>develop into a military empire, so historians consider him to be the first Roman Emperor.  </a:t>
            </a:r>
            <a:r>
              <a:rPr lang="en-US" sz="3000" b="1" dirty="0" smtClean="0">
                <a:solidFill>
                  <a:schemeClr val="tx2">
                    <a:lumMod val="75000"/>
                  </a:schemeClr>
                </a:solidFill>
                <a:cs typeface="Arial" pitchFamily="34" charset="0"/>
              </a:rPr>
              <a:t>He restored peace and order to Rome after years of civil war, made sure the lands throughout the empire were well run and that taxes were fair.  </a:t>
            </a:r>
            <a:r>
              <a:rPr lang="en-US" sz="3000" b="1" dirty="0" smtClean="0">
                <a:solidFill>
                  <a:schemeClr val="tx2">
                    <a:lumMod val="60000"/>
                    <a:lumOff val="40000"/>
                  </a:schemeClr>
                </a:solidFill>
                <a:cs typeface="Arial" pitchFamily="34" charset="0"/>
              </a:rPr>
              <a:t>He built roads and bridges, government buildings and massive public baths.  “I left Rome a city of marble,” Caesar said, “though I found it a city of bricks.” </a:t>
            </a:r>
          </a:p>
        </p:txBody>
      </p:sp>
      <p:pic>
        <p:nvPicPr>
          <p:cNvPr id="6" name="Picture 5" descr="702augustus2.png"/>
          <p:cNvPicPr>
            <a:picLocks noChangeAspect="1"/>
          </p:cNvPicPr>
          <p:nvPr/>
        </p:nvPicPr>
        <p:blipFill>
          <a:blip r:embed="rId2" cstate="print"/>
          <a:stretch>
            <a:fillRect/>
          </a:stretch>
        </p:blipFill>
        <p:spPr>
          <a:xfrm>
            <a:off x="5715000" y="838200"/>
            <a:ext cx="3429000" cy="5886450"/>
          </a:xfrm>
          <a:prstGeom prst="rect">
            <a:avLst/>
          </a:prstGeom>
        </p:spPr>
      </p:pic>
    </p:spTree>
  </p:cSld>
  <p:clrMapOvr>
    <a:masterClrMapping/>
  </p:clrMapOvr>
  <p:transition advClick="0" advTm="9375">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152400" y="609600"/>
            <a:ext cx="6934200" cy="6093976"/>
          </a:xfrm>
          <a:prstGeom prst="rect">
            <a:avLst/>
          </a:prstGeom>
          <a:ln>
            <a:noFill/>
          </a:ln>
        </p:spPr>
        <p:txBody>
          <a:bodyPr wrap="square">
            <a:spAutoFit/>
          </a:bodyPr>
          <a:lstStyle/>
          <a:p>
            <a:r>
              <a:rPr lang="en-US" sz="3000" b="1" dirty="0" smtClean="0">
                <a:solidFill>
                  <a:schemeClr val="tx2">
                    <a:lumMod val="60000"/>
                    <a:lumOff val="40000"/>
                  </a:schemeClr>
                </a:solidFill>
                <a:cs typeface="Arial" pitchFamily="34" charset="0"/>
              </a:rPr>
              <a:t>Caesar Augustus ruled for 41 </a:t>
            </a:r>
            <a:br>
              <a:rPr lang="en-US" sz="3000" b="1" dirty="0" smtClean="0">
                <a:solidFill>
                  <a:schemeClr val="tx2">
                    <a:lumMod val="60000"/>
                    <a:lumOff val="40000"/>
                  </a:schemeClr>
                </a:solidFill>
                <a:cs typeface="Arial" pitchFamily="34" charset="0"/>
              </a:rPr>
            </a:br>
            <a:r>
              <a:rPr lang="en-US" sz="3000" b="1" dirty="0" smtClean="0">
                <a:solidFill>
                  <a:schemeClr val="tx2">
                    <a:lumMod val="60000"/>
                    <a:lumOff val="40000"/>
                  </a:schemeClr>
                </a:solidFill>
                <a:cs typeface="Arial" pitchFamily="34" charset="0"/>
              </a:rPr>
              <a:t>years, a period that saw Rome </a:t>
            </a:r>
            <a:br>
              <a:rPr lang="en-US" sz="3000" b="1" dirty="0" smtClean="0">
                <a:solidFill>
                  <a:schemeClr val="tx2">
                    <a:lumMod val="60000"/>
                    <a:lumOff val="40000"/>
                  </a:schemeClr>
                </a:solidFill>
                <a:cs typeface="Arial" pitchFamily="34" charset="0"/>
              </a:rPr>
            </a:br>
            <a:r>
              <a:rPr lang="en-US" sz="3000" b="1" dirty="0" smtClean="0">
                <a:solidFill>
                  <a:schemeClr val="tx2">
                    <a:lumMod val="60000"/>
                    <a:lumOff val="40000"/>
                  </a:schemeClr>
                </a:solidFill>
                <a:cs typeface="Arial" pitchFamily="34" charset="0"/>
              </a:rPr>
              <a:t>develop into a military empire, so historians consider him to be the first Roman Emperor.  He restored peace and order to Rome after years of civil war, made sure the lands throughout the empire were well run and that taxes were fair</a:t>
            </a:r>
            <a:r>
              <a:rPr lang="en-US" sz="3000" b="1" dirty="0" smtClean="0">
                <a:solidFill>
                  <a:schemeClr val="tx2">
                    <a:lumMod val="75000"/>
                  </a:schemeClr>
                </a:solidFill>
                <a:cs typeface="Arial" pitchFamily="34" charset="0"/>
              </a:rPr>
              <a:t>.  He built roads and bridges, government buildings and massive public baths.  </a:t>
            </a:r>
            <a:r>
              <a:rPr lang="en-US" sz="3000" b="1" dirty="0" smtClean="0">
                <a:solidFill>
                  <a:schemeClr val="tx2">
                    <a:lumMod val="60000"/>
                    <a:lumOff val="40000"/>
                  </a:schemeClr>
                </a:solidFill>
                <a:cs typeface="Arial" pitchFamily="34" charset="0"/>
              </a:rPr>
              <a:t>“I left Rome a city of marble,” Caesar said, “though I found it a city of bricks.” </a:t>
            </a:r>
          </a:p>
        </p:txBody>
      </p:sp>
      <p:pic>
        <p:nvPicPr>
          <p:cNvPr id="6" name="Picture 5" descr="702augustus2.png"/>
          <p:cNvPicPr>
            <a:picLocks noChangeAspect="1"/>
          </p:cNvPicPr>
          <p:nvPr/>
        </p:nvPicPr>
        <p:blipFill>
          <a:blip r:embed="rId2" cstate="print"/>
          <a:stretch>
            <a:fillRect/>
          </a:stretch>
        </p:blipFill>
        <p:spPr>
          <a:xfrm>
            <a:off x="5715000" y="838200"/>
            <a:ext cx="3429000" cy="5886450"/>
          </a:xfrm>
          <a:prstGeom prst="rect">
            <a:avLst/>
          </a:prstGeom>
        </p:spPr>
      </p:pic>
    </p:spTree>
  </p:cSld>
  <p:clrMapOvr>
    <a:masterClrMapping/>
  </p:clrMapOvr>
  <p:transition advClick="0" advTm="4657">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152400" y="609600"/>
            <a:ext cx="6934200" cy="6093976"/>
          </a:xfrm>
          <a:prstGeom prst="rect">
            <a:avLst/>
          </a:prstGeom>
          <a:ln>
            <a:noFill/>
          </a:ln>
        </p:spPr>
        <p:txBody>
          <a:bodyPr wrap="square">
            <a:spAutoFit/>
          </a:bodyPr>
          <a:lstStyle/>
          <a:p>
            <a:r>
              <a:rPr lang="en-US" sz="3000" b="1" dirty="0" smtClean="0">
                <a:solidFill>
                  <a:schemeClr val="tx2">
                    <a:lumMod val="60000"/>
                    <a:lumOff val="40000"/>
                  </a:schemeClr>
                </a:solidFill>
                <a:cs typeface="Arial" pitchFamily="34" charset="0"/>
              </a:rPr>
              <a:t>Caesar Augustus ruled for 41 </a:t>
            </a:r>
            <a:br>
              <a:rPr lang="en-US" sz="3000" b="1" dirty="0" smtClean="0">
                <a:solidFill>
                  <a:schemeClr val="tx2">
                    <a:lumMod val="60000"/>
                    <a:lumOff val="40000"/>
                  </a:schemeClr>
                </a:solidFill>
                <a:cs typeface="Arial" pitchFamily="34" charset="0"/>
              </a:rPr>
            </a:br>
            <a:r>
              <a:rPr lang="en-US" sz="3000" b="1" dirty="0" smtClean="0">
                <a:solidFill>
                  <a:schemeClr val="tx2">
                    <a:lumMod val="60000"/>
                    <a:lumOff val="40000"/>
                  </a:schemeClr>
                </a:solidFill>
                <a:cs typeface="Arial" pitchFamily="34" charset="0"/>
              </a:rPr>
              <a:t>years, a period that saw Rome </a:t>
            </a:r>
            <a:br>
              <a:rPr lang="en-US" sz="3000" b="1" dirty="0" smtClean="0">
                <a:solidFill>
                  <a:schemeClr val="tx2">
                    <a:lumMod val="60000"/>
                    <a:lumOff val="40000"/>
                  </a:schemeClr>
                </a:solidFill>
                <a:cs typeface="Arial" pitchFamily="34" charset="0"/>
              </a:rPr>
            </a:br>
            <a:r>
              <a:rPr lang="en-US" sz="3000" b="1" dirty="0" smtClean="0">
                <a:solidFill>
                  <a:schemeClr val="tx2">
                    <a:lumMod val="60000"/>
                    <a:lumOff val="40000"/>
                  </a:schemeClr>
                </a:solidFill>
                <a:cs typeface="Arial" pitchFamily="34" charset="0"/>
              </a:rPr>
              <a:t>develop into a military empire, so historians consider him to be the first Roman Emperor.  He restored peace and order to Rome after years of civil war, made sure the lands throughout the empire were well run and that taxes were fair.  He built roads and bridges, government buildings and massive public baths.  </a:t>
            </a:r>
            <a:r>
              <a:rPr lang="en-US" sz="3000" b="1" dirty="0" smtClean="0">
                <a:solidFill>
                  <a:schemeClr val="tx2">
                    <a:lumMod val="75000"/>
                  </a:schemeClr>
                </a:solidFill>
                <a:cs typeface="Arial" pitchFamily="34" charset="0"/>
              </a:rPr>
              <a:t>“I left Rome a city of marble,” Caesar said, “though I found it a city of bricks.” </a:t>
            </a:r>
          </a:p>
        </p:txBody>
      </p:sp>
      <p:pic>
        <p:nvPicPr>
          <p:cNvPr id="6" name="Picture 5" descr="702augustus2.png"/>
          <p:cNvPicPr>
            <a:picLocks noChangeAspect="1"/>
          </p:cNvPicPr>
          <p:nvPr/>
        </p:nvPicPr>
        <p:blipFill>
          <a:blip r:embed="rId2" cstate="print"/>
          <a:stretch>
            <a:fillRect/>
          </a:stretch>
        </p:blipFill>
        <p:spPr>
          <a:xfrm>
            <a:off x="5715000" y="838200"/>
            <a:ext cx="3429000" cy="5886450"/>
          </a:xfrm>
          <a:prstGeom prst="rect">
            <a:avLst/>
          </a:prstGeom>
        </p:spPr>
      </p:pic>
    </p:spTree>
  </p:cSld>
  <p:clrMapOvr>
    <a:masterClrMapping/>
  </p:clrMapOvr>
  <p:transition advClick="0" advTm="5891">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381000" y="685800"/>
            <a:ext cx="8305800" cy="2554545"/>
          </a:xfrm>
          <a:prstGeom prst="rect">
            <a:avLst/>
          </a:prstGeom>
          <a:ln>
            <a:noFill/>
          </a:ln>
        </p:spPr>
        <p:txBody>
          <a:bodyPr wrap="square">
            <a:spAutoFit/>
          </a:bodyPr>
          <a:lstStyle/>
          <a:p>
            <a:r>
              <a:rPr lang="en-US" sz="3200" b="1" dirty="0" smtClean="0">
                <a:solidFill>
                  <a:schemeClr val="tx2">
                    <a:lumMod val="75000"/>
                  </a:schemeClr>
                </a:solidFill>
                <a:cs typeface="Arial" pitchFamily="34" charset="0"/>
              </a:rPr>
              <a:t>The armies of Caesar Augustus conquered most of Western Europe, North Africa and the Middle East.  </a:t>
            </a:r>
            <a:r>
              <a:rPr lang="en-US" sz="3200" b="1" dirty="0" smtClean="0">
                <a:solidFill>
                  <a:schemeClr val="tx2">
                    <a:lumMod val="60000"/>
                    <a:lumOff val="40000"/>
                  </a:schemeClr>
                </a:solidFill>
                <a:cs typeface="Arial" pitchFamily="34" charset="0"/>
              </a:rPr>
              <a:t>The Romans claimed all of the land surrounding the enormous Mediterranean Sea, which they nicknamed “a Roman lake.” </a:t>
            </a:r>
          </a:p>
        </p:txBody>
      </p:sp>
      <p:pic>
        <p:nvPicPr>
          <p:cNvPr id="6" name="Picture 5" descr="702romanempire.png"/>
          <p:cNvPicPr>
            <a:picLocks noChangeAspect="1"/>
          </p:cNvPicPr>
          <p:nvPr/>
        </p:nvPicPr>
        <p:blipFill>
          <a:blip r:embed="rId2" cstate="print"/>
          <a:stretch>
            <a:fillRect/>
          </a:stretch>
        </p:blipFill>
        <p:spPr>
          <a:xfrm>
            <a:off x="1828800" y="3341370"/>
            <a:ext cx="5410200" cy="3516630"/>
          </a:xfrm>
          <a:prstGeom prst="rect">
            <a:avLst/>
          </a:prstGeom>
        </p:spPr>
      </p:pic>
    </p:spTree>
  </p:cSld>
  <p:clrMapOvr>
    <a:masterClrMapping/>
  </p:clrMapOvr>
  <p:transition advClick="0" advTm="609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381000" y="685800"/>
            <a:ext cx="8305800" cy="2554545"/>
          </a:xfrm>
          <a:prstGeom prst="rect">
            <a:avLst/>
          </a:prstGeom>
          <a:ln>
            <a:noFill/>
          </a:ln>
        </p:spPr>
        <p:txBody>
          <a:bodyPr wrap="square">
            <a:spAutoFit/>
          </a:bodyPr>
          <a:lstStyle/>
          <a:p>
            <a:r>
              <a:rPr lang="en-US" sz="3200" b="1" dirty="0" smtClean="0">
                <a:solidFill>
                  <a:schemeClr val="tx2">
                    <a:lumMod val="60000"/>
                    <a:lumOff val="40000"/>
                  </a:schemeClr>
                </a:solidFill>
                <a:cs typeface="Arial" pitchFamily="34" charset="0"/>
              </a:rPr>
              <a:t>The armies of Caesar Augustus conquered most of Western Europe, North Africa and the Middle East.  </a:t>
            </a:r>
            <a:r>
              <a:rPr lang="en-US" sz="3200" b="1" dirty="0" smtClean="0">
                <a:solidFill>
                  <a:schemeClr val="tx2">
                    <a:lumMod val="75000"/>
                  </a:schemeClr>
                </a:solidFill>
                <a:cs typeface="Arial" pitchFamily="34" charset="0"/>
              </a:rPr>
              <a:t>The Romans claimed all of the land surrounding the enormous Mediterranean Sea, which they nicknamed “a Roman lake.” </a:t>
            </a:r>
          </a:p>
        </p:txBody>
      </p:sp>
      <p:pic>
        <p:nvPicPr>
          <p:cNvPr id="6" name="Picture 5" descr="702romanempire.png"/>
          <p:cNvPicPr>
            <a:picLocks noChangeAspect="1"/>
          </p:cNvPicPr>
          <p:nvPr/>
        </p:nvPicPr>
        <p:blipFill>
          <a:blip r:embed="rId2" cstate="print"/>
          <a:stretch>
            <a:fillRect/>
          </a:stretch>
        </p:blipFill>
        <p:spPr>
          <a:xfrm>
            <a:off x="1828800" y="3341370"/>
            <a:ext cx="5410200" cy="3516630"/>
          </a:xfrm>
          <a:prstGeom prst="rect">
            <a:avLst/>
          </a:prstGeom>
        </p:spPr>
      </p:pic>
    </p:spTree>
  </p:cSld>
  <p:clrMapOvr>
    <a:masterClrMapping/>
  </p:clrMapOvr>
  <p:transition advClick="0" advTm="7437">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381000" y="685800"/>
            <a:ext cx="8305800" cy="4031873"/>
          </a:xfrm>
          <a:prstGeom prst="rect">
            <a:avLst/>
          </a:prstGeom>
          <a:ln>
            <a:noFill/>
          </a:ln>
        </p:spPr>
        <p:txBody>
          <a:bodyPr wrap="square">
            <a:spAutoFit/>
          </a:bodyPr>
          <a:lstStyle/>
          <a:p>
            <a:r>
              <a:rPr lang="en-US" sz="3200" b="1" dirty="0" smtClean="0">
                <a:solidFill>
                  <a:schemeClr val="tx2">
                    <a:lumMod val="75000"/>
                  </a:schemeClr>
                </a:solidFill>
                <a:cs typeface="Arial" pitchFamily="34" charset="0"/>
              </a:rPr>
              <a:t>Rome’s army was so powerful that it protected citizens from attack from the tribes who lived beyond the empire.  </a:t>
            </a:r>
            <a:r>
              <a:rPr lang="en-US" sz="3200" b="1" dirty="0" smtClean="0">
                <a:solidFill>
                  <a:schemeClr val="tx2">
                    <a:lumMod val="60000"/>
                    <a:lumOff val="40000"/>
                  </a:schemeClr>
                </a:solidFill>
                <a:cs typeface="Arial" pitchFamily="34" charset="0"/>
              </a:rPr>
              <a:t>Historian Edward Gibbon later described the two hundred-years of peace that began with the rule of Caesar Augustus as the </a:t>
            </a:r>
            <a:r>
              <a:rPr lang="en-US" sz="3200" b="1" dirty="0" err="1" smtClean="0">
                <a:solidFill>
                  <a:schemeClr val="tx2">
                    <a:lumMod val="60000"/>
                    <a:lumOff val="40000"/>
                  </a:schemeClr>
                </a:solidFill>
                <a:cs typeface="Arial" pitchFamily="34" charset="0"/>
              </a:rPr>
              <a:t>Pax</a:t>
            </a:r>
            <a:r>
              <a:rPr lang="en-US" sz="3200" b="1" dirty="0" smtClean="0">
                <a:solidFill>
                  <a:schemeClr val="tx2">
                    <a:lumMod val="60000"/>
                    <a:lumOff val="40000"/>
                  </a:schemeClr>
                </a:solidFill>
                <a:cs typeface="Arial" pitchFamily="34" charset="0"/>
              </a:rPr>
              <a:t> </a:t>
            </a:r>
            <a:r>
              <a:rPr lang="en-US" sz="3200" b="1" dirty="0" err="1" smtClean="0">
                <a:solidFill>
                  <a:schemeClr val="tx2">
                    <a:lumMod val="60000"/>
                    <a:lumOff val="40000"/>
                  </a:schemeClr>
                </a:solidFill>
                <a:cs typeface="Arial" pitchFamily="34" charset="0"/>
              </a:rPr>
              <a:t>Romana</a:t>
            </a:r>
            <a:r>
              <a:rPr lang="en-US" sz="3200" b="1" dirty="0" smtClean="0">
                <a:solidFill>
                  <a:schemeClr val="tx2">
                    <a:lumMod val="60000"/>
                    <a:lumOff val="40000"/>
                  </a:schemeClr>
                </a:solidFill>
                <a:cs typeface="Arial" pitchFamily="34" charset="0"/>
              </a:rPr>
              <a:t>,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or the “Peace of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Rome.” </a:t>
            </a:r>
          </a:p>
        </p:txBody>
      </p:sp>
      <p:pic>
        <p:nvPicPr>
          <p:cNvPr id="7" name="Picture 6" descr="!!.png"/>
          <p:cNvPicPr>
            <a:picLocks noChangeAspect="1"/>
          </p:cNvPicPr>
          <p:nvPr/>
        </p:nvPicPr>
        <p:blipFill>
          <a:blip r:embed="rId2" cstate="print"/>
          <a:stretch>
            <a:fillRect/>
          </a:stretch>
        </p:blipFill>
        <p:spPr>
          <a:xfrm>
            <a:off x="3657600" y="3291840"/>
            <a:ext cx="5486400" cy="3566160"/>
          </a:xfrm>
          <a:prstGeom prst="rect">
            <a:avLst/>
          </a:prstGeom>
        </p:spPr>
      </p:pic>
    </p:spTree>
  </p:cSld>
  <p:clrMapOvr>
    <a:masterClrMapping/>
  </p:clrMapOvr>
  <p:transition advClick="0" advTm="78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381000" y="685800"/>
            <a:ext cx="8305800" cy="4031873"/>
          </a:xfrm>
          <a:prstGeom prst="rect">
            <a:avLst/>
          </a:prstGeom>
          <a:ln>
            <a:noFill/>
          </a:ln>
        </p:spPr>
        <p:txBody>
          <a:bodyPr wrap="square">
            <a:spAutoFit/>
          </a:bodyPr>
          <a:lstStyle/>
          <a:p>
            <a:r>
              <a:rPr lang="en-US" sz="3200" b="1" dirty="0" smtClean="0">
                <a:solidFill>
                  <a:schemeClr val="tx2">
                    <a:lumMod val="60000"/>
                    <a:lumOff val="40000"/>
                  </a:schemeClr>
                </a:solidFill>
                <a:cs typeface="Arial" pitchFamily="34" charset="0"/>
              </a:rPr>
              <a:t>Rome’s army was so powerful that it protected citizens from attack from the tribes who lived beyond the empire.  </a:t>
            </a:r>
            <a:r>
              <a:rPr lang="en-US" sz="3200" b="1" dirty="0" smtClean="0">
                <a:solidFill>
                  <a:schemeClr val="tx2">
                    <a:lumMod val="75000"/>
                  </a:schemeClr>
                </a:solidFill>
                <a:cs typeface="Arial" pitchFamily="34" charset="0"/>
              </a:rPr>
              <a:t>Historian Edward Gibbon later described the two hundred-years of peace that began with the rule of Caesar Augustus as the </a:t>
            </a:r>
            <a:r>
              <a:rPr lang="en-US" sz="3200" b="1" dirty="0" err="1" smtClean="0">
                <a:solidFill>
                  <a:schemeClr val="tx2">
                    <a:lumMod val="75000"/>
                  </a:schemeClr>
                </a:solidFill>
                <a:cs typeface="Arial" pitchFamily="34" charset="0"/>
              </a:rPr>
              <a:t>Pax</a:t>
            </a:r>
            <a:r>
              <a:rPr lang="en-US" sz="3200" b="1" dirty="0" smtClean="0">
                <a:solidFill>
                  <a:schemeClr val="tx2">
                    <a:lumMod val="75000"/>
                  </a:schemeClr>
                </a:solidFill>
                <a:cs typeface="Arial" pitchFamily="34" charset="0"/>
              </a:rPr>
              <a:t> </a:t>
            </a:r>
            <a:r>
              <a:rPr lang="en-US" sz="3200" b="1" dirty="0" err="1" smtClean="0">
                <a:solidFill>
                  <a:schemeClr val="tx2">
                    <a:lumMod val="75000"/>
                  </a:schemeClr>
                </a:solidFill>
                <a:cs typeface="Arial" pitchFamily="34" charset="0"/>
              </a:rPr>
              <a:t>Romana</a:t>
            </a:r>
            <a:r>
              <a:rPr lang="en-US" sz="3200" b="1" dirty="0" smtClean="0">
                <a:solidFill>
                  <a:schemeClr val="tx2">
                    <a:lumMod val="75000"/>
                  </a:schemeClr>
                </a:solidFill>
                <a:cs typeface="Arial" pitchFamily="34" charset="0"/>
              </a:rPr>
              <a:t>, </a:t>
            </a:r>
            <a:br>
              <a:rPr lang="en-US" sz="3200" b="1" dirty="0" smtClean="0">
                <a:solidFill>
                  <a:schemeClr val="tx2">
                    <a:lumMod val="75000"/>
                  </a:schemeClr>
                </a:solidFill>
                <a:cs typeface="Arial" pitchFamily="34" charset="0"/>
              </a:rPr>
            </a:br>
            <a:r>
              <a:rPr lang="en-US" sz="3200" b="1" dirty="0" smtClean="0">
                <a:solidFill>
                  <a:schemeClr val="tx2">
                    <a:lumMod val="75000"/>
                  </a:schemeClr>
                </a:solidFill>
                <a:cs typeface="Arial" pitchFamily="34" charset="0"/>
              </a:rPr>
              <a:t>or the “Peace of </a:t>
            </a:r>
            <a:br>
              <a:rPr lang="en-US" sz="3200" b="1" dirty="0" smtClean="0">
                <a:solidFill>
                  <a:schemeClr val="tx2">
                    <a:lumMod val="75000"/>
                  </a:schemeClr>
                </a:solidFill>
                <a:cs typeface="Arial" pitchFamily="34" charset="0"/>
              </a:rPr>
            </a:br>
            <a:r>
              <a:rPr lang="en-US" sz="3200" b="1" dirty="0" smtClean="0">
                <a:solidFill>
                  <a:schemeClr val="tx2">
                    <a:lumMod val="75000"/>
                  </a:schemeClr>
                </a:solidFill>
                <a:cs typeface="Arial" pitchFamily="34" charset="0"/>
              </a:rPr>
              <a:t>Rome.” </a:t>
            </a:r>
          </a:p>
        </p:txBody>
      </p:sp>
      <p:pic>
        <p:nvPicPr>
          <p:cNvPr id="7" name="Picture 6" descr="!!.png"/>
          <p:cNvPicPr>
            <a:picLocks noChangeAspect="1"/>
          </p:cNvPicPr>
          <p:nvPr/>
        </p:nvPicPr>
        <p:blipFill>
          <a:blip r:embed="rId2" cstate="print"/>
          <a:stretch>
            <a:fillRect/>
          </a:stretch>
        </p:blipFill>
        <p:spPr>
          <a:xfrm>
            <a:off x="3657600" y="3291840"/>
            <a:ext cx="5486400" cy="3566160"/>
          </a:xfrm>
          <a:prstGeom prst="rect">
            <a:avLst/>
          </a:prstGeom>
        </p:spPr>
      </p:pic>
    </p:spTree>
  </p:cSld>
  <p:clrMapOvr>
    <a:masterClrMapping/>
  </p:clrMapOvr>
  <p:transition advClick="0" advTm="11735">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4495800"/>
            <a:ext cx="8458200" cy="1077218"/>
          </a:xfrm>
          <a:prstGeom prst="rect">
            <a:avLst/>
          </a:prstGeom>
          <a:ln>
            <a:noFill/>
          </a:ln>
        </p:spPr>
        <p:txBody>
          <a:bodyPr wrap="square">
            <a:spAutoFit/>
          </a:bodyPr>
          <a:lstStyle/>
          <a:p>
            <a:pPr algn="ctr"/>
            <a:r>
              <a:rPr lang="en-US" sz="3200" b="1" dirty="0" smtClean="0">
                <a:solidFill>
                  <a:schemeClr val="accent1">
                    <a:lumMod val="50000"/>
                  </a:schemeClr>
                </a:solidFill>
              </a:rPr>
              <a:t>Learn more about history at</a:t>
            </a:r>
          </a:p>
          <a:p>
            <a:pPr algn="ctr"/>
            <a:r>
              <a:rPr lang="en-US" sz="3200" b="1" dirty="0" smtClean="0">
                <a:solidFill>
                  <a:schemeClr val="accent1">
                    <a:lumMod val="50000"/>
                  </a:schemeClr>
                </a:solidFill>
              </a:rPr>
              <a:t>www.mrdowling.com</a:t>
            </a:r>
            <a:endParaRPr lang="en-US" sz="3200" dirty="0">
              <a:solidFill>
                <a:schemeClr val="accent1">
                  <a:lumMod val="50000"/>
                </a:schemeClr>
              </a:solidFill>
            </a:endParaRPr>
          </a:p>
        </p:txBody>
      </p:sp>
      <p:pic>
        <p:nvPicPr>
          <p:cNvPr id="7" name="Picture 6" descr="logotransparent.png"/>
          <p:cNvPicPr>
            <a:picLocks noChangeAspect="1"/>
          </p:cNvPicPr>
          <p:nvPr/>
        </p:nvPicPr>
        <p:blipFill>
          <a:blip r:embed="rId2" cstate="print"/>
          <a:stretch>
            <a:fillRect/>
          </a:stretch>
        </p:blipFill>
        <p:spPr>
          <a:xfrm>
            <a:off x="2590800" y="2590800"/>
            <a:ext cx="3898270" cy="1630526"/>
          </a:xfrm>
          <a:prstGeom prst="rect">
            <a:avLst/>
          </a:prstGeom>
        </p:spPr>
      </p:pic>
      <p:sp>
        <p:nvSpPr>
          <p:cNvPr id="9" name="Rectangle 8"/>
          <p:cNvSpPr/>
          <p:nvPr/>
        </p:nvSpPr>
        <p:spPr>
          <a:xfrm>
            <a:off x="152400" y="1219200"/>
            <a:ext cx="5943600" cy="830997"/>
          </a:xfrm>
          <a:prstGeom prst="rect">
            <a:avLst/>
          </a:prstGeom>
          <a:ln>
            <a:noFill/>
          </a:ln>
        </p:spPr>
        <p:txBody>
          <a:bodyPr wrap="square">
            <a:spAutoFit/>
          </a:bodyPr>
          <a:lstStyle/>
          <a:p>
            <a:pPr algn="ctr"/>
            <a:r>
              <a:rPr lang="en-US" sz="2000" b="1" dirty="0" smtClean="0">
                <a:solidFill>
                  <a:schemeClr val="accent1">
                    <a:lumMod val="50000"/>
                  </a:schemeClr>
                </a:solidFill>
              </a:rPr>
              <a:t> </a:t>
            </a:r>
            <a:r>
              <a:rPr lang="en-US" sz="1600" b="1" dirty="0" smtClean="0">
                <a:solidFill>
                  <a:schemeClr val="accent1">
                    <a:lumMod val="50000"/>
                  </a:schemeClr>
                </a:solidFill>
              </a:rPr>
              <a:t>Music credit:</a:t>
            </a:r>
          </a:p>
          <a:p>
            <a:pPr algn="ctr"/>
            <a:r>
              <a:rPr lang="en-US" sz="1600" b="1" dirty="0" smtClean="0">
                <a:solidFill>
                  <a:schemeClr val="accent1">
                    <a:lumMod val="50000"/>
                  </a:schemeClr>
                </a:solidFill>
              </a:rPr>
              <a:t>Climb to </a:t>
            </a:r>
            <a:r>
              <a:rPr lang="en-US" sz="1600" b="1" dirty="0" err="1" smtClean="0">
                <a:solidFill>
                  <a:schemeClr val="accent1">
                    <a:lumMod val="50000"/>
                  </a:schemeClr>
                </a:solidFill>
              </a:rPr>
              <a:t>Elara</a:t>
            </a:r>
            <a:r>
              <a:rPr lang="en-US" sz="1600" b="1" dirty="0" smtClean="0">
                <a:solidFill>
                  <a:schemeClr val="accent1">
                    <a:lumMod val="50000"/>
                  </a:schemeClr>
                </a:solidFill>
              </a:rPr>
              <a:t> by Dan O’Connor (DanoSongs.com</a:t>
            </a:r>
            <a:r>
              <a:rPr lang="en-US" sz="1600" b="1" dirty="0" smtClean="0">
                <a:solidFill>
                  <a:schemeClr val="accent1">
                    <a:lumMod val="50000"/>
                  </a:schemeClr>
                </a:solidFill>
              </a:rPr>
              <a:t>) </a:t>
            </a:r>
          </a:p>
          <a:p>
            <a:pPr algn="ctr"/>
            <a:r>
              <a:rPr lang="en-US" sz="1200" b="1" dirty="0" smtClean="0">
                <a:solidFill>
                  <a:schemeClr val="accent1">
                    <a:lumMod val="50000"/>
                  </a:schemeClr>
                </a:solidFill>
              </a:rPr>
              <a:t>Licensed under Creative Commons: by Attribution 3.0</a:t>
            </a:r>
          </a:p>
        </p:txBody>
      </p:sp>
      <p:sp>
        <p:nvSpPr>
          <p:cNvPr id="6" name="TextBox 5"/>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Tree>
  </p:cSld>
  <p:clrMapOvr>
    <a:masterClrMapping/>
  </p:clrMapOvr>
  <p:transition advTm="91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5562600" y="2369312"/>
            <a:ext cx="3581400" cy="4488688"/>
          </a:xfrm>
          <a:prstGeom prst="rect">
            <a:avLst/>
          </a:prstGeom>
          <a:noFill/>
          <a:ln w="9525">
            <a:noFill/>
            <a:miter lim="800000"/>
            <a:headEnd/>
            <a:tailEnd/>
          </a:ln>
          <a:effectLst/>
        </p:spPr>
      </p:pic>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381000" y="685800"/>
            <a:ext cx="8534400" cy="6001643"/>
          </a:xfrm>
          <a:prstGeom prst="rect">
            <a:avLst/>
          </a:prstGeom>
          <a:ln>
            <a:noFill/>
          </a:ln>
        </p:spPr>
        <p:txBody>
          <a:bodyPr wrap="square">
            <a:spAutoFit/>
          </a:bodyPr>
          <a:lstStyle/>
          <a:p>
            <a:r>
              <a:rPr lang="en-US" sz="3200" b="1" dirty="0" smtClean="0">
                <a:solidFill>
                  <a:schemeClr val="tx2">
                    <a:lumMod val="60000"/>
                    <a:lumOff val="40000"/>
                  </a:schemeClr>
                </a:solidFill>
                <a:cs typeface="Arial" pitchFamily="34" charset="0"/>
              </a:rPr>
              <a:t>Julius Caesar was so popular with the Roman people that the Senate named him dictator for life. </a:t>
            </a:r>
            <a:r>
              <a:rPr lang="en-US" sz="3200" b="1" dirty="0" smtClean="0">
                <a:solidFill>
                  <a:schemeClr val="tx2">
                    <a:lumMod val="75000"/>
                  </a:schemeClr>
                </a:solidFill>
                <a:cs typeface="Arial" pitchFamily="34" charset="0"/>
              </a:rPr>
              <a:t>For five hundred years, the Roman government relied on two consuls </a:t>
            </a:r>
            <a:br>
              <a:rPr lang="en-US" sz="3200" b="1" dirty="0" smtClean="0">
                <a:solidFill>
                  <a:schemeClr val="tx2">
                    <a:lumMod val="75000"/>
                  </a:schemeClr>
                </a:solidFill>
                <a:cs typeface="Arial" pitchFamily="34" charset="0"/>
              </a:rPr>
            </a:br>
            <a:r>
              <a:rPr lang="en-US" sz="3200" b="1" dirty="0" smtClean="0">
                <a:solidFill>
                  <a:schemeClr val="tx2">
                    <a:lumMod val="75000"/>
                  </a:schemeClr>
                </a:solidFill>
                <a:cs typeface="Arial" pitchFamily="34" charset="0"/>
              </a:rPr>
              <a:t>serving one-year terms and </a:t>
            </a:r>
            <a:br>
              <a:rPr lang="en-US" sz="3200" b="1" dirty="0" smtClean="0">
                <a:solidFill>
                  <a:schemeClr val="tx2">
                    <a:lumMod val="75000"/>
                  </a:schemeClr>
                </a:solidFill>
                <a:cs typeface="Arial" pitchFamily="34" charset="0"/>
              </a:rPr>
            </a:br>
            <a:r>
              <a:rPr lang="en-US" sz="3200" b="1" dirty="0" smtClean="0">
                <a:solidFill>
                  <a:schemeClr val="tx2">
                    <a:lumMod val="75000"/>
                  </a:schemeClr>
                </a:solidFill>
                <a:cs typeface="Arial" pitchFamily="34" charset="0"/>
              </a:rPr>
              <a:t>taking advice from the Senate.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But as dictator, Julius Caesar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ruled without considering Roman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tradition or having to consult the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Senate.  Finally, in 44</a:t>
            </a:r>
            <a:r>
              <a:rPr lang="en-US" sz="2600" b="1" dirty="0" smtClean="0">
                <a:solidFill>
                  <a:schemeClr val="tx2">
                    <a:lumMod val="60000"/>
                    <a:lumOff val="40000"/>
                  </a:schemeClr>
                </a:solidFill>
                <a:cs typeface="Arial" pitchFamily="34" charset="0"/>
              </a:rPr>
              <a:t>BCE</a:t>
            </a:r>
            <a:r>
              <a:rPr lang="en-US" sz="3200" b="1" dirty="0" smtClean="0">
                <a:solidFill>
                  <a:schemeClr val="tx2">
                    <a:lumMod val="60000"/>
                    <a:lumOff val="40000"/>
                  </a:schemeClr>
                </a:solidFill>
                <a:cs typeface="Arial" pitchFamily="34" charset="0"/>
              </a:rPr>
              <a:t>, a group of</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 enraged senators stabbed the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dictator to death. </a:t>
            </a:r>
          </a:p>
        </p:txBody>
      </p:sp>
    </p:spTree>
  </p:cSld>
  <p:clrMapOvr>
    <a:masterClrMapping/>
  </p:clrMapOvr>
  <p:transition advClick="0" advTm="7157">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5562600" y="2369312"/>
            <a:ext cx="3581400" cy="4488688"/>
          </a:xfrm>
          <a:prstGeom prst="rect">
            <a:avLst/>
          </a:prstGeom>
          <a:noFill/>
          <a:ln w="9525">
            <a:noFill/>
            <a:miter lim="800000"/>
            <a:headEnd/>
            <a:tailEnd/>
          </a:ln>
          <a:effectLst/>
        </p:spPr>
      </p:pic>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381000" y="685800"/>
            <a:ext cx="8534400" cy="6001643"/>
          </a:xfrm>
          <a:prstGeom prst="rect">
            <a:avLst/>
          </a:prstGeom>
          <a:ln>
            <a:noFill/>
          </a:ln>
        </p:spPr>
        <p:txBody>
          <a:bodyPr wrap="square">
            <a:spAutoFit/>
          </a:bodyPr>
          <a:lstStyle/>
          <a:p>
            <a:r>
              <a:rPr lang="en-US" sz="3200" b="1" dirty="0" smtClean="0">
                <a:solidFill>
                  <a:schemeClr val="tx2">
                    <a:lumMod val="60000"/>
                    <a:lumOff val="40000"/>
                  </a:schemeClr>
                </a:solidFill>
                <a:cs typeface="Arial" pitchFamily="34" charset="0"/>
              </a:rPr>
              <a:t>Julius Caesar was so popular with the Roman people that the Senate named him dictator for life. For five hundred years, the Roman government relied on two consuls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serving one-year terms and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taking advice from the Senate.   </a:t>
            </a:r>
            <a:br>
              <a:rPr lang="en-US" sz="3200" b="1" dirty="0" smtClean="0">
                <a:solidFill>
                  <a:schemeClr val="tx2">
                    <a:lumMod val="60000"/>
                    <a:lumOff val="40000"/>
                  </a:schemeClr>
                </a:solidFill>
                <a:cs typeface="Arial" pitchFamily="34" charset="0"/>
              </a:rPr>
            </a:br>
            <a:r>
              <a:rPr lang="en-US" sz="3200" b="1" dirty="0" smtClean="0">
                <a:solidFill>
                  <a:schemeClr val="tx2">
                    <a:lumMod val="75000"/>
                  </a:schemeClr>
                </a:solidFill>
                <a:cs typeface="Arial" pitchFamily="34" charset="0"/>
              </a:rPr>
              <a:t>But as dictator, Julius Caesar </a:t>
            </a:r>
            <a:br>
              <a:rPr lang="en-US" sz="3200" b="1" dirty="0" smtClean="0">
                <a:solidFill>
                  <a:schemeClr val="tx2">
                    <a:lumMod val="75000"/>
                  </a:schemeClr>
                </a:solidFill>
                <a:cs typeface="Arial" pitchFamily="34" charset="0"/>
              </a:rPr>
            </a:br>
            <a:r>
              <a:rPr lang="en-US" sz="3200" b="1" dirty="0" smtClean="0">
                <a:solidFill>
                  <a:schemeClr val="tx2">
                    <a:lumMod val="75000"/>
                  </a:schemeClr>
                </a:solidFill>
                <a:cs typeface="Arial" pitchFamily="34" charset="0"/>
              </a:rPr>
              <a:t>ruled without considering Roman </a:t>
            </a:r>
            <a:br>
              <a:rPr lang="en-US" sz="3200" b="1" dirty="0" smtClean="0">
                <a:solidFill>
                  <a:schemeClr val="tx2">
                    <a:lumMod val="75000"/>
                  </a:schemeClr>
                </a:solidFill>
                <a:cs typeface="Arial" pitchFamily="34" charset="0"/>
              </a:rPr>
            </a:br>
            <a:r>
              <a:rPr lang="en-US" sz="3200" b="1" dirty="0" smtClean="0">
                <a:solidFill>
                  <a:schemeClr val="tx2">
                    <a:lumMod val="75000"/>
                  </a:schemeClr>
                </a:solidFill>
                <a:cs typeface="Arial" pitchFamily="34" charset="0"/>
              </a:rPr>
              <a:t>tradition or having to consult the </a:t>
            </a:r>
            <a:br>
              <a:rPr lang="en-US" sz="3200" b="1" dirty="0" smtClean="0">
                <a:solidFill>
                  <a:schemeClr val="tx2">
                    <a:lumMod val="75000"/>
                  </a:schemeClr>
                </a:solidFill>
                <a:cs typeface="Arial" pitchFamily="34" charset="0"/>
              </a:rPr>
            </a:br>
            <a:r>
              <a:rPr lang="en-US" sz="3200" b="1" dirty="0" smtClean="0">
                <a:solidFill>
                  <a:schemeClr val="tx2">
                    <a:lumMod val="75000"/>
                  </a:schemeClr>
                </a:solidFill>
                <a:cs typeface="Arial" pitchFamily="34" charset="0"/>
              </a:rPr>
              <a:t>Senate.</a:t>
            </a:r>
            <a:r>
              <a:rPr lang="en-US" sz="3200" b="1" dirty="0" smtClean="0">
                <a:solidFill>
                  <a:schemeClr val="tx2">
                    <a:lumMod val="60000"/>
                    <a:lumOff val="40000"/>
                  </a:schemeClr>
                </a:solidFill>
                <a:cs typeface="Arial" pitchFamily="34" charset="0"/>
              </a:rPr>
              <a:t>  Finally, in 44</a:t>
            </a:r>
            <a:r>
              <a:rPr lang="en-US" sz="2600" b="1" dirty="0" smtClean="0">
                <a:solidFill>
                  <a:schemeClr val="tx2">
                    <a:lumMod val="60000"/>
                    <a:lumOff val="40000"/>
                  </a:schemeClr>
                </a:solidFill>
                <a:cs typeface="Arial" pitchFamily="34" charset="0"/>
              </a:rPr>
              <a:t>BCE</a:t>
            </a:r>
            <a:r>
              <a:rPr lang="en-US" sz="3200" b="1" dirty="0" smtClean="0">
                <a:solidFill>
                  <a:schemeClr val="tx2">
                    <a:lumMod val="60000"/>
                    <a:lumOff val="40000"/>
                  </a:schemeClr>
                </a:solidFill>
                <a:cs typeface="Arial" pitchFamily="34" charset="0"/>
              </a:rPr>
              <a:t>, a group of</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 enraged senators stabbed the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dictator to death. </a:t>
            </a:r>
          </a:p>
        </p:txBody>
      </p:sp>
    </p:spTree>
  </p:cSld>
  <p:clrMapOvr>
    <a:masterClrMapping/>
  </p:clrMapOvr>
  <p:transition advClick="0" advTm="614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5562600" y="2369312"/>
            <a:ext cx="3581400" cy="4488688"/>
          </a:xfrm>
          <a:prstGeom prst="rect">
            <a:avLst/>
          </a:prstGeom>
          <a:noFill/>
          <a:ln w="9525">
            <a:noFill/>
            <a:miter lim="800000"/>
            <a:headEnd/>
            <a:tailEnd/>
          </a:ln>
          <a:effectLst/>
        </p:spPr>
      </p:pic>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381000" y="685800"/>
            <a:ext cx="8534400" cy="6001643"/>
          </a:xfrm>
          <a:prstGeom prst="rect">
            <a:avLst/>
          </a:prstGeom>
          <a:ln>
            <a:noFill/>
          </a:ln>
        </p:spPr>
        <p:txBody>
          <a:bodyPr wrap="square">
            <a:spAutoFit/>
          </a:bodyPr>
          <a:lstStyle/>
          <a:p>
            <a:r>
              <a:rPr lang="en-US" sz="3200" b="1" dirty="0" smtClean="0">
                <a:solidFill>
                  <a:schemeClr val="tx2">
                    <a:lumMod val="60000"/>
                    <a:lumOff val="40000"/>
                  </a:schemeClr>
                </a:solidFill>
                <a:cs typeface="Arial" pitchFamily="34" charset="0"/>
              </a:rPr>
              <a:t>Julius Caesar was so popular with the Roman people that the Senate named him dictator for life. For five hundred years, the Roman government relied on two consuls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serving one-year terms and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taking advice from the Senate.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But as dictator, Julius Caesar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ruled without considering Roman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tradition or having to consult the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Senate.  </a:t>
            </a:r>
            <a:r>
              <a:rPr lang="en-US" sz="3200" b="1" dirty="0" smtClean="0">
                <a:solidFill>
                  <a:schemeClr val="tx2">
                    <a:lumMod val="75000"/>
                  </a:schemeClr>
                </a:solidFill>
                <a:cs typeface="Arial" pitchFamily="34" charset="0"/>
              </a:rPr>
              <a:t>Finally, in 44</a:t>
            </a:r>
            <a:r>
              <a:rPr lang="en-US" sz="2600" b="1" dirty="0" smtClean="0">
                <a:solidFill>
                  <a:schemeClr val="tx2">
                    <a:lumMod val="75000"/>
                  </a:schemeClr>
                </a:solidFill>
                <a:cs typeface="Arial" pitchFamily="34" charset="0"/>
              </a:rPr>
              <a:t>BCE</a:t>
            </a:r>
            <a:r>
              <a:rPr lang="en-US" sz="3200" b="1" dirty="0" smtClean="0">
                <a:solidFill>
                  <a:schemeClr val="tx2">
                    <a:lumMod val="75000"/>
                  </a:schemeClr>
                </a:solidFill>
                <a:cs typeface="Arial" pitchFamily="34" charset="0"/>
              </a:rPr>
              <a:t>, a group of</a:t>
            </a:r>
            <a:br>
              <a:rPr lang="en-US" sz="3200" b="1" dirty="0" smtClean="0">
                <a:solidFill>
                  <a:schemeClr val="tx2">
                    <a:lumMod val="75000"/>
                  </a:schemeClr>
                </a:solidFill>
                <a:cs typeface="Arial" pitchFamily="34" charset="0"/>
              </a:rPr>
            </a:br>
            <a:r>
              <a:rPr lang="en-US" sz="3200" b="1" dirty="0" smtClean="0">
                <a:solidFill>
                  <a:schemeClr val="tx2">
                    <a:lumMod val="75000"/>
                  </a:schemeClr>
                </a:solidFill>
                <a:cs typeface="Arial" pitchFamily="34" charset="0"/>
              </a:rPr>
              <a:t> enraged senators stabbed the </a:t>
            </a:r>
            <a:br>
              <a:rPr lang="en-US" sz="3200" b="1" dirty="0" smtClean="0">
                <a:solidFill>
                  <a:schemeClr val="tx2">
                    <a:lumMod val="75000"/>
                  </a:schemeClr>
                </a:solidFill>
                <a:cs typeface="Arial" pitchFamily="34" charset="0"/>
              </a:rPr>
            </a:br>
            <a:r>
              <a:rPr lang="en-US" sz="3200" b="1" dirty="0" smtClean="0">
                <a:solidFill>
                  <a:schemeClr val="tx2">
                    <a:lumMod val="75000"/>
                  </a:schemeClr>
                </a:solidFill>
                <a:cs typeface="Arial" pitchFamily="34" charset="0"/>
              </a:rPr>
              <a:t>dictator to death. </a:t>
            </a:r>
          </a:p>
        </p:txBody>
      </p:sp>
    </p:spTree>
  </p:cSld>
  <p:clrMapOvr>
    <a:masterClrMapping/>
  </p:clrMapOvr>
  <p:transition advClick="0" advTm="6766">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cstate="print"/>
          <a:srcRect/>
          <a:stretch>
            <a:fillRect/>
          </a:stretch>
        </p:blipFill>
        <p:spPr bwMode="auto">
          <a:xfrm>
            <a:off x="4191000" y="2667000"/>
            <a:ext cx="3343320" cy="4191000"/>
          </a:xfrm>
          <a:prstGeom prst="rect">
            <a:avLst/>
          </a:prstGeom>
          <a:noFill/>
          <a:ln w="9525">
            <a:noFill/>
            <a:miter lim="800000"/>
            <a:headEnd/>
            <a:tailEnd/>
          </a:ln>
          <a:effectLst/>
        </p:spPr>
      </p:pic>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381000" y="685800"/>
            <a:ext cx="7086600" cy="4524315"/>
          </a:xfrm>
          <a:prstGeom prst="rect">
            <a:avLst/>
          </a:prstGeom>
          <a:ln>
            <a:noFill/>
          </a:ln>
        </p:spPr>
        <p:txBody>
          <a:bodyPr wrap="square">
            <a:spAutoFit/>
          </a:bodyPr>
          <a:lstStyle/>
          <a:p>
            <a:r>
              <a:rPr lang="en-US" sz="3200" b="1" dirty="0" smtClean="0">
                <a:solidFill>
                  <a:schemeClr val="tx2">
                    <a:lumMod val="75000"/>
                  </a:schemeClr>
                </a:solidFill>
                <a:cs typeface="Arial" pitchFamily="34" charset="0"/>
              </a:rPr>
              <a:t>Caesar’s will decreed that Octavian would be his heir and was to be treated as his adopted son.  </a:t>
            </a:r>
            <a:r>
              <a:rPr lang="en-US" sz="3200" b="1" dirty="0" smtClean="0">
                <a:solidFill>
                  <a:schemeClr val="tx2">
                    <a:lumMod val="60000"/>
                    <a:lumOff val="40000"/>
                  </a:schemeClr>
                </a:solidFill>
                <a:cs typeface="Arial" pitchFamily="34" charset="0"/>
              </a:rPr>
              <a:t>Caesar’s decision made Octavian one of the </a:t>
            </a:r>
          </a:p>
          <a:p>
            <a:r>
              <a:rPr lang="en-US" sz="3200" b="1" dirty="0" smtClean="0">
                <a:solidFill>
                  <a:schemeClr val="tx2">
                    <a:lumMod val="60000"/>
                    <a:lumOff val="40000"/>
                  </a:schemeClr>
                </a:solidFill>
                <a:cs typeface="Arial" pitchFamily="34" charset="0"/>
              </a:rPr>
              <a:t>richest men in Rome.  It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also provided Octavian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with something even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more valuable: the right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to call himself Caesar. </a:t>
            </a:r>
          </a:p>
        </p:txBody>
      </p:sp>
      <p:pic>
        <p:nvPicPr>
          <p:cNvPr id="7" name="Picture 1"/>
          <p:cNvPicPr>
            <a:picLocks noChangeAspect="1" noChangeArrowheads="1"/>
          </p:cNvPicPr>
          <p:nvPr/>
        </p:nvPicPr>
        <p:blipFill>
          <a:blip r:embed="rId3" cstate="print"/>
          <a:srcRect/>
          <a:stretch>
            <a:fillRect/>
          </a:stretch>
        </p:blipFill>
        <p:spPr bwMode="auto">
          <a:xfrm>
            <a:off x="5943601" y="2633472"/>
            <a:ext cx="3200400" cy="4224528"/>
          </a:xfrm>
          <a:prstGeom prst="rect">
            <a:avLst/>
          </a:prstGeom>
          <a:noFill/>
          <a:ln w="9525">
            <a:noFill/>
            <a:miter lim="800000"/>
            <a:headEnd/>
            <a:tailEnd/>
          </a:ln>
          <a:effectLst/>
        </p:spPr>
      </p:pic>
    </p:spTree>
  </p:cSld>
  <p:clrMapOvr>
    <a:masterClrMapping/>
  </p:clrMapOvr>
  <p:transition advClick="0" advTm="571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41"/>
                                        </p:tgtEl>
                                        <p:attrNameLst>
                                          <p:attrName>style.visibility</p:attrName>
                                        </p:attrNameLst>
                                      </p:cBhvr>
                                      <p:to>
                                        <p:strVal val="visible"/>
                                      </p:to>
                                    </p:set>
                                    <p:animEffect transition="in" filter="fade">
                                      <p:cBhvr>
                                        <p:cTn id="7" dur="2000"/>
                                        <p:tgtEl>
                                          <p:spTgt spid="1024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cstate="print"/>
          <a:srcRect/>
          <a:stretch>
            <a:fillRect/>
          </a:stretch>
        </p:blipFill>
        <p:spPr bwMode="auto">
          <a:xfrm>
            <a:off x="4191000" y="2667000"/>
            <a:ext cx="3343320" cy="4191000"/>
          </a:xfrm>
          <a:prstGeom prst="rect">
            <a:avLst/>
          </a:prstGeom>
          <a:noFill/>
          <a:ln w="9525">
            <a:noFill/>
            <a:miter lim="800000"/>
            <a:headEnd/>
            <a:tailEnd/>
          </a:ln>
          <a:effectLst/>
        </p:spPr>
      </p:pic>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381000" y="685800"/>
            <a:ext cx="7086600" cy="4524315"/>
          </a:xfrm>
          <a:prstGeom prst="rect">
            <a:avLst/>
          </a:prstGeom>
          <a:ln>
            <a:noFill/>
          </a:ln>
        </p:spPr>
        <p:txBody>
          <a:bodyPr wrap="square">
            <a:spAutoFit/>
          </a:bodyPr>
          <a:lstStyle/>
          <a:p>
            <a:r>
              <a:rPr lang="en-US" sz="3200" b="1" dirty="0" smtClean="0">
                <a:solidFill>
                  <a:schemeClr val="tx2">
                    <a:lumMod val="60000"/>
                    <a:lumOff val="40000"/>
                  </a:schemeClr>
                </a:solidFill>
                <a:cs typeface="Arial" pitchFamily="34" charset="0"/>
              </a:rPr>
              <a:t>Caesar’s will decreed that Octavian would be his heir and was to be treated as his adopted son.  </a:t>
            </a:r>
            <a:r>
              <a:rPr lang="en-US" sz="3200" b="1" dirty="0" smtClean="0">
                <a:solidFill>
                  <a:schemeClr val="tx2">
                    <a:lumMod val="75000"/>
                  </a:schemeClr>
                </a:solidFill>
                <a:cs typeface="Arial" pitchFamily="34" charset="0"/>
              </a:rPr>
              <a:t>Caesar’s decision made Octavian one of the </a:t>
            </a:r>
          </a:p>
          <a:p>
            <a:r>
              <a:rPr lang="en-US" sz="3200" b="1" dirty="0" smtClean="0">
                <a:solidFill>
                  <a:schemeClr val="tx2">
                    <a:lumMod val="75000"/>
                  </a:schemeClr>
                </a:solidFill>
                <a:cs typeface="Arial" pitchFamily="34" charset="0"/>
              </a:rPr>
              <a:t>richest men in Rome.  </a:t>
            </a:r>
            <a:r>
              <a:rPr lang="en-US" sz="3200" b="1" dirty="0" smtClean="0">
                <a:solidFill>
                  <a:schemeClr val="tx2">
                    <a:lumMod val="60000"/>
                    <a:lumOff val="40000"/>
                  </a:schemeClr>
                </a:solidFill>
                <a:cs typeface="Arial" pitchFamily="34" charset="0"/>
              </a:rPr>
              <a:t>It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also provided Octavian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with something even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more valuable: the right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to call himself Caesar. </a:t>
            </a:r>
          </a:p>
        </p:txBody>
      </p:sp>
      <p:pic>
        <p:nvPicPr>
          <p:cNvPr id="7" name="Picture 1"/>
          <p:cNvPicPr>
            <a:picLocks noChangeAspect="1" noChangeArrowheads="1"/>
          </p:cNvPicPr>
          <p:nvPr/>
        </p:nvPicPr>
        <p:blipFill>
          <a:blip r:embed="rId3" cstate="print"/>
          <a:srcRect/>
          <a:stretch>
            <a:fillRect/>
          </a:stretch>
        </p:blipFill>
        <p:spPr bwMode="auto">
          <a:xfrm>
            <a:off x="5943601" y="2633472"/>
            <a:ext cx="3200400" cy="4224528"/>
          </a:xfrm>
          <a:prstGeom prst="rect">
            <a:avLst/>
          </a:prstGeom>
          <a:noFill/>
          <a:ln w="9525">
            <a:noFill/>
            <a:miter lim="800000"/>
            <a:headEnd/>
            <a:tailEnd/>
          </a:ln>
          <a:effectLst/>
        </p:spPr>
      </p:pic>
    </p:spTree>
  </p:cSld>
  <p:clrMapOvr>
    <a:masterClrMapping/>
  </p:clrMapOvr>
  <p:transition advClick="0" advTm="3531">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cstate="print"/>
          <a:srcRect/>
          <a:stretch>
            <a:fillRect/>
          </a:stretch>
        </p:blipFill>
        <p:spPr bwMode="auto">
          <a:xfrm>
            <a:off x="4191000" y="2667000"/>
            <a:ext cx="3343320" cy="4191000"/>
          </a:xfrm>
          <a:prstGeom prst="rect">
            <a:avLst/>
          </a:prstGeom>
          <a:noFill/>
          <a:ln w="9525">
            <a:noFill/>
            <a:miter lim="800000"/>
            <a:headEnd/>
            <a:tailEnd/>
          </a:ln>
          <a:effectLst/>
        </p:spPr>
      </p:pic>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Caesar Augustus                                    Ancient Rome</a:t>
            </a:r>
            <a:endParaRPr lang="en-US" sz="2400" dirty="0">
              <a:solidFill>
                <a:schemeClr val="accent1">
                  <a:lumMod val="50000"/>
                </a:schemeClr>
              </a:solidFill>
              <a:latin typeface="Arial Black" pitchFamily="34" charset="0"/>
            </a:endParaRPr>
          </a:p>
        </p:txBody>
      </p:sp>
      <p:sp>
        <p:nvSpPr>
          <p:cNvPr id="5" name="Rectangle 4"/>
          <p:cNvSpPr/>
          <p:nvPr/>
        </p:nvSpPr>
        <p:spPr>
          <a:xfrm>
            <a:off x="381000" y="685800"/>
            <a:ext cx="7086600" cy="4524315"/>
          </a:xfrm>
          <a:prstGeom prst="rect">
            <a:avLst/>
          </a:prstGeom>
          <a:ln>
            <a:noFill/>
          </a:ln>
        </p:spPr>
        <p:txBody>
          <a:bodyPr wrap="square">
            <a:spAutoFit/>
          </a:bodyPr>
          <a:lstStyle/>
          <a:p>
            <a:r>
              <a:rPr lang="en-US" sz="3200" b="1" dirty="0" smtClean="0">
                <a:solidFill>
                  <a:schemeClr val="tx2">
                    <a:lumMod val="60000"/>
                    <a:lumOff val="40000"/>
                  </a:schemeClr>
                </a:solidFill>
                <a:cs typeface="Arial" pitchFamily="34" charset="0"/>
              </a:rPr>
              <a:t>Caesar’s will decreed that Octavian would be his heir and was to be treated as his adopted son.  Caesar’s decision made Octavian one of the </a:t>
            </a:r>
          </a:p>
          <a:p>
            <a:r>
              <a:rPr lang="en-US" sz="3200" b="1" dirty="0" smtClean="0">
                <a:solidFill>
                  <a:schemeClr val="tx2">
                    <a:lumMod val="60000"/>
                    <a:lumOff val="40000"/>
                  </a:schemeClr>
                </a:solidFill>
                <a:cs typeface="Arial" pitchFamily="34" charset="0"/>
              </a:rPr>
              <a:t>richest men in Rome</a:t>
            </a:r>
            <a:r>
              <a:rPr lang="en-US" sz="3200" b="1" dirty="0" smtClean="0">
                <a:solidFill>
                  <a:schemeClr val="tx2">
                    <a:lumMod val="75000"/>
                  </a:schemeClr>
                </a:solidFill>
                <a:cs typeface="Arial" pitchFamily="34" charset="0"/>
              </a:rPr>
              <a:t>.  It </a:t>
            </a:r>
            <a:br>
              <a:rPr lang="en-US" sz="3200" b="1" dirty="0" smtClean="0">
                <a:solidFill>
                  <a:schemeClr val="tx2">
                    <a:lumMod val="75000"/>
                  </a:schemeClr>
                </a:solidFill>
                <a:cs typeface="Arial" pitchFamily="34" charset="0"/>
              </a:rPr>
            </a:br>
            <a:r>
              <a:rPr lang="en-US" sz="3200" b="1" dirty="0" smtClean="0">
                <a:solidFill>
                  <a:schemeClr val="tx2">
                    <a:lumMod val="75000"/>
                  </a:schemeClr>
                </a:solidFill>
                <a:cs typeface="Arial" pitchFamily="34" charset="0"/>
              </a:rPr>
              <a:t>also provided Octavian </a:t>
            </a:r>
            <a:br>
              <a:rPr lang="en-US" sz="3200" b="1" dirty="0" smtClean="0">
                <a:solidFill>
                  <a:schemeClr val="tx2">
                    <a:lumMod val="75000"/>
                  </a:schemeClr>
                </a:solidFill>
                <a:cs typeface="Arial" pitchFamily="34" charset="0"/>
              </a:rPr>
            </a:br>
            <a:r>
              <a:rPr lang="en-US" sz="3200" b="1" dirty="0" smtClean="0">
                <a:solidFill>
                  <a:schemeClr val="tx2">
                    <a:lumMod val="75000"/>
                  </a:schemeClr>
                </a:solidFill>
                <a:cs typeface="Arial" pitchFamily="34" charset="0"/>
              </a:rPr>
              <a:t>with something even </a:t>
            </a:r>
            <a:br>
              <a:rPr lang="en-US" sz="3200" b="1" dirty="0" smtClean="0">
                <a:solidFill>
                  <a:schemeClr val="tx2">
                    <a:lumMod val="75000"/>
                  </a:schemeClr>
                </a:solidFill>
                <a:cs typeface="Arial" pitchFamily="34" charset="0"/>
              </a:rPr>
            </a:br>
            <a:r>
              <a:rPr lang="en-US" sz="3200" b="1" dirty="0" smtClean="0">
                <a:solidFill>
                  <a:schemeClr val="tx2">
                    <a:lumMod val="75000"/>
                  </a:schemeClr>
                </a:solidFill>
                <a:cs typeface="Arial" pitchFamily="34" charset="0"/>
              </a:rPr>
              <a:t>more valuable: the right </a:t>
            </a:r>
            <a:br>
              <a:rPr lang="en-US" sz="3200" b="1" dirty="0" smtClean="0">
                <a:solidFill>
                  <a:schemeClr val="tx2">
                    <a:lumMod val="75000"/>
                  </a:schemeClr>
                </a:solidFill>
                <a:cs typeface="Arial" pitchFamily="34" charset="0"/>
              </a:rPr>
            </a:br>
            <a:r>
              <a:rPr lang="en-US" sz="3200" b="1" dirty="0" smtClean="0">
                <a:solidFill>
                  <a:schemeClr val="tx2">
                    <a:lumMod val="75000"/>
                  </a:schemeClr>
                </a:solidFill>
                <a:cs typeface="Arial" pitchFamily="34" charset="0"/>
              </a:rPr>
              <a:t>to call himself Caesar. </a:t>
            </a:r>
          </a:p>
        </p:txBody>
      </p:sp>
      <p:pic>
        <p:nvPicPr>
          <p:cNvPr id="7" name="Picture 1"/>
          <p:cNvPicPr>
            <a:picLocks noChangeAspect="1" noChangeArrowheads="1"/>
          </p:cNvPicPr>
          <p:nvPr/>
        </p:nvPicPr>
        <p:blipFill>
          <a:blip r:embed="rId3" cstate="print"/>
          <a:srcRect/>
          <a:stretch>
            <a:fillRect/>
          </a:stretch>
        </p:blipFill>
        <p:spPr bwMode="auto">
          <a:xfrm>
            <a:off x="5943601" y="2633472"/>
            <a:ext cx="3200400" cy="4224528"/>
          </a:xfrm>
          <a:prstGeom prst="rect">
            <a:avLst/>
          </a:prstGeom>
          <a:noFill/>
          <a:ln w="9525">
            <a:noFill/>
            <a:miter lim="800000"/>
            <a:headEnd/>
            <a:tailEnd/>
          </a:ln>
          <a:effectLst/>
        </p:spPr>
      </p:pic>
    </p:spTree>
  </p:cSld>
  <p:clrMapOvr>
    <a:masterClrMapping/>
  </p:clrMapOvr>
  <p:transition advClick="0" advTm="6625">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8346</TotalTime>
  <Words>1399</Words>
  <Application>Microsoft Office PowerPoint</Application>
  <PresentationFormat>On-screen Show (4:3)</PresentationFormat>
  <Paragraphs>81</Paragraphs>
  <Slides>37</Slides>
  <Notes>0</Notes>
  <HiddenSlides>0</HiddenSlides>
  <MMClips>1</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mikedow1@gmail.com</dc:creator>
  <cp:lastModifiedBy>mikedow1@gmail.com</cp:lastModifiedBy>
  <cp:revision>38</cp:revision>
  <dcterms:created xsi:type="dcterms:W3CDTF">2013-12-31T03:21:23Z</dcterms:created>
  <dcterms:modified xsi:type="dcterms:W3CDTF">2014-02-17T01:43:33Z</dcterms:modified>
</cp:coreProperties>
</file>