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 id="261" r:id="rId6"/>
    <p:sldId id="284" r:id="rId7"/>
    <p:sldId id="262" r:id="rId8"/>
    <p:sldId id="264" r:id="rId9"/>
    <p:sldId id="267" r:id="rId10"/>
    <p:sldId id="268" r:id="rId11"/>
    <p:sldId id="269" r:id="rId12"/>
    <p:sldId id="270" r:id="rId13"/>
    <p:sldId id="266" r:id="rId14"/>
    <p:sldId id="280" r:id="rId15"/>
    <p:sldId id="282" r:id="rId16"/>
    <p:sldId id="283" r:id="rId17"/>
    <p:sldId id="281" r:id="rId18"/>
    <p:sldId id="271" r:id="rId19"/>
    <p:sldId id="272" r:id="rId20"/>
    <p:sldId id="273" r:id="rId21"/>
    <p:sldId id="274" r:id="rId22"/>
    <p:sldId id="275" r:id="rId23"/>
    <p:sldId id="277" r:id="rId24"/>
    <p:sldId id="276"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D4650A"/>
    <a:srgbClr val="793905"/>
    <a:srgbClr val="F79747"/>
    <a:srgbClr val="F9AB6B"/>
    <a:srgbClr val="FBA305"/>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1" d="100"/>
          <a:sy n="121" d="100"/>
        </p:scale>
        <p:origin x="-173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BA305"/>
            </a:gs>
            <a:gs pos="36000">
              <a:srgbClr val="FFC000"/>
            </a:gs>
            <a:gs pos="79000">
              <a:srgbClr val="F7974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C154-2288-47DB-BEF8-42E6109FBACA}" type="datetimeFigureOut">
              <a:rPr lang="en-US" smtClean="0"/>
              <a:pPr/>
              <a:t>10/20/2013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6D19C-8EBE-4615-A28F-7D5D9E85F9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604-egypt.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5943600" cy="6096000"/>
          </a:xfrm>
        </p:spPr>
        <p:txBody>
          <a:bodyPr>
            <a:noAutofit/>
          </a:bodyPr>
          <a:lstStyle/>
          <a:p>
            <a:pPr algn="l"/>
            <a:r>
              <a:rPr lang="en-US" sz="3000" b="1" dirty="0">
                <a:solidFill>
                  <a:srgbClr val="793905"/>
                </a:solidFill>
              </a:rPr>
              <a:t>Like a giant snake, the Nile River slithers through some of the driest desert land on earth to create a narrow green valley. </a:t>
            </a:r>
            <a:r>
              <a:rPr lang="en-US" sz="3000" b="1" dirty="0">
                <a:solidFill>
                  <a:srgbClr val="D4650A"/>
                </a:solidFill>
              </a:rPr>
              <a:t>The ancient Greeks called this land Egypt. For more than five thousand years, famous and often mysterious civilizations thrived along the banks of the Nile. About </a:t>
            </a:r>
            <a:r>
              <a:rPr lang="en-US" sz="3000" b="1" dirty="0" smtClean="0">
                <a:solidFill>
                  <a:srgbClr val="D4650A"/>
                </a:solidFill>
              </a:rPr>
              <a:t>450BCE, </a:t>
            </a:r>
            <a:r>
              <a:rPr lang="en-US" sz="3000" b="1" dirty="0">
                <a:solidFill>
                  <a:srgbClr val="D4650A"/>
                </a:solidFill>
              </a:rPr>
              <a:t>a Greek historian named Herodotus called Egypt the “Gift of the Nile” because the Egyptian civilization depended on the resources of the great river.</a:t>
            </a:r>
          </a:p>
        </p:txBody>
      </p:sp>
      <p:pic>
        <p:nvPicPr>
          <p:cNvPr id="1026" name="Picture 2"/>
          <p:cNvPicPr>
            <a:picLocks noChangeAspect="1" noChangeArrowheads="1"/>
          </p:cNvPicPr>
          <p:nvPr/>
        </p:nvPicPr>
        <p:blipFill>
          <a:blip r:embed="rId3" cstate="print"/>
          <a:srcRect/>
          <a:stretch>
            <a:fillRect/>
          </a:stretch>
        </p:blipFill>
        <p:spPr bwMode="auto">
          <a:xfrm>
            <a:off x="6705601" y="689003"/>
            <a:ext cx="2438400" cy="6168998"/>
          </a:xfrm>
          <a:prstGeom prst="rect">
            <a:avLst/>
          </a:prstGeom>
          <a:noFill/>
          <a:ln w="9525">
            <a:noFill/>
            <a:miter lim="800000"/>
            <a:headEnd/>
            <a:tailEnd/>
          </a:ln>
          <a:effectLst/>
        </p:spPr>
      </p:pic>
      <p:pic>
        <p:nvPicPr>
          <p:cNvPr id="6" name="604-egypt.mp3">
            <a:hlinkClick r:id="" action="ppaction://media"/>
          </p:cNvPr>
          <p:cNvPicPr>
            <a:picLocks noRot="1" noChangeAspect="1"/>
          </p:cNvPicPr>
          <p:nvPr>
            <a:audioFile r:link="rId1"/>
          </p:nvPr>
        </p:nvPicPr>
        <p:blipFill>
          <a:blip r:embed="rId4" cstate="print"/>
          <a:stretch>
            <a:fillRect/>
          </a:stretch>
        </p:blipFill>
        <p:spPr>
          <a:xfrm>
            <a:off x="4449763" y="3306763"/>
            <a:ext cx="244475" cy="244475"/>
          </a:xfrm>
          <a:prstGeom prst="rect">
            <a:avLst/>
          </a:prstGeom>
        </p:spPr>
      </p:pic>
    </p:spTree>
  </p:cSld>
  <p:clrMapOvr>
    <a:masterClrMapping/>
  </p:clrMapOvr>
  <p:transition advTm="11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made it possible</a:t>
            </a:r>
            <a:br>
              <a:rPr lang="en-US" sz="3000" b="1" dirty="0" smtClean="0">
                <a:solidFill>
                  <a:srgbClr val="D4650A"/>
                </a:solidFill>
              </a:rPr>
            </a:br>
            <a:r>
              <a:rPr lang="en-US" sz="3000" b="1" dirty="0" smtClean="0">
                <a:solidFill>
                  <a:srgbClr val="D4650A"/>
                </a:solidFill>
              </a:rPr>
              <a:t>for the people of ancient</a:t>
            </a:r>
            <a:br>
              <a:rPr lang="en-US" sz="3000" b="1" dirty="0" smtClean="0">
                <a:solidFill>
                  <a:srgbClr val="D4650A"/>
                </a:solidFill>
              </a:rPr>
            </a:br>
            <a:r>
              <a:rPr lang="en-US" sz="3000" b="1" dirty="0" smtClean="0">
                <a:solidFill>
                  <a:srgbClr val="D4650A"/>
                </a:solidFill>
              </a:rPr>
              <a:t>Egypt to form the first </a:t>
            </a:r>
            <a:br>
              <a:rPr lang="en-US" sz="3000" b="1" dirty="0" smtClean="0">
                <a:solidFill>
                  <a:srgbClr val="D4650A"/>
                </a:solidFill>
              </a:rPr>
            </a:br>
            <a:r>
              <a:rPr lang="en-US" sz="3000" b="1" dirty="0" smtClean="0">
                <a:solidFill>
                  <a:srgbClr val="D4650A"/>
                </a:solidFill>
              </a:rPr>
              <a:t>nation in history. </a:t>
            </a:r>
            <a:r>
              <a:rPr lang="en-US" sz="3000" b="1" dirty="0" smtClean="0">
                <a:solidFill>
                  <a:srgbClr val="793905"/>
                </a:solidFill>
              </a:rPr>
              <a:t>A nation</a:t>
            </a:r>
            <a:br>
              <a:rPr lang="en-US" sz="3000" b="1" dirty="0" smtClean="0">
                <a:solidFill>
                  <a:srgbClr val="793905"/>
                </a:solidFill>
              </a:rPr>
            </a:br>
            <a:r>
              <a:rPr lang="en-US" sz="3000" b="1" dirty="0" smtClean="0">
                <a:solidFill>
                  <a:srgbClr val="793905"/>
                </a:solidFill>
              </a:rPr>
              <a:t>may refer to a community</a:t>
            </a:r>
            <a:br>
              <a:rPr lang="en-US" sz="3000" b="1" dirty="0" smtClean="0">
                <a:solidFill>
                  <a:srgbClr val="793905"/>
                </a:solidFill>
              </a:rPr>
            </a:br>
            <a:r>
              <a:rPr lang="en-US" sz="3000" b="1" dirty="0" smtClean="0">
                <a:solidFill>
                  <a:srgbClr val="793905"/>
                </a:solidFill>
              </a:rPr>
              <a:t>of people who share a </a:t>
            </a:r>
            <a:br>
              <a:rPr lang="en-US" sz="3000" b="1" dirty="0" smtClean="0">
                <a:solidFill>
                  <a:srgbClr val="793905"/>
                </a:solidFill>
              </a:rPr>
            </a:br>
            <a:r>
              <a:rPr lang="en-US" sz="3000" b="1" dirty="0" smtClean="0">
                <a:solidFill>
                  <a:srgbClr val="793905"/>
                </a:solidFill>
              </a:rPr>
              <a:t>common language, </a:t>
            </a:r>
            <a:br>
              <a:rPr lang="en-US" sz="3000" b="1" dirty="0" smtClean="0">
                <a:solidFill>
                  <a:srgbClr val="793905"/>
                </a:solidFill>
              </a:rPr>
            </a:br>
            <a:r>
              <a:rPr lang="en-US" sz="3000" b="1" dirty="0" smtClean="0">
                <a:solidFill>
                  <a:srgbClr val="793905"/>
                </a:solidFill>
              </a:rPr>
              <a:t>culture, ethnic background or history. </a:t>
            </a:r>
            <a:r>
              <a:rPr lang="en-US" sz="3000" b="1" dirty="0" smtClean="0">
                <a:solidFill>
                  <a:srgbClr val="D4650A"/>
                </a:solidFill>
              </a:rPr>
              <a:t>The land beyond the Nile River Valley is the Sahara Desert. A desert is land that receives less than ten inches of rain in a typical year. Since it is nearly impossible to grow much food in the desert, few people lived far from the banks of the Nile. </a:t>
            </a:r>
            <a:endParaRPr lang="en-US" sz="3000" b="1" dirty="0">
              <a:solidFill>
                <a:schemeClr val="accent2">
                  <a:lumMod val="75000"/>
                </a:schemeClr>
              </a:solidFill>
            </a:endParaRPr>
          </a:p>
        </p:txBody>
      </p:sp>
      <p:pic>
        <p:nvPicPr>
          <p:cNvPr id="22534" name="Picture 6" descr="http://bilingual-project-albujaira.wikispaces.com/file/view/800px-Maler_der_Grabkammer_des_Sennu.jpg/137773781/480x310/800px-Maler_der_Grabkammer_des_Sennu.jpg"/>
          <p:cNvPicPr>
            <a:picLocks noChangeAspect="1" noChangeArrowheads="1"/>
          </p:cNvPicPr>
          <p:nvPr/>
        </p:nvPicPr>
        <p:blipFill>
          <a:blip r:embed="rId2" cstate="print"/>
          <a:srcRect/>
          <a:stretch>
            <a:fillRect/>
          </a:stretch>
        </p:blipFill>
        <p:spPr bwMode="auto">
          <a:xfrm>
            <a:off x="4267200" y="838200"/>
            <a:ext cx="4572000" cy="2952751"/>
          </a:xfrm>
          <a:prstGeom prst="rect">
            <a:avLst/>
          </a:prstGeom>
          <a:noFill/>
        </p:spPr>
      </p:pic>
    </p:spTree>
  </p:cSld>
  <p:clrMapOvr>
    <a:masterClrMapping/>
  </p:clrMapOvr>
  <p:transition advTm="7203">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made it possible</a:t>
            </a:r>
            <a:br>
              <a:rPr lang="en-US" sz="3000" b="1" dirty="0" smtClean="0">
                <a:solidFill>
                  <a:srgbClr val="D4650A"/>
                </a:solidFill>
              </a:rPr>
            </a:br>
            <a:r>
              <a:rPr lang="en-US" sz="3000" b="1" dirty="0" smtClean="0">
                <a:solidFill>
                  <a:srgbClr val="D4650A"/>
                </a:solidFill>
              </a:rPr>
              <a:t>for the people of ancient</a:t>
            </a:r>
            <a:br>
              <a:rPr lang="en-US" sz="3000" b="1" dirty="0" smtClean="0">
                <a:solidFill>
                  <a:srgbClr val="D4650A"/>
                </a:solidFill>
              </a:rPr>
            </a:br>
            <a:r>
              <a:rPr lang="en-US" sz="3000" b="1" dirty="0" smtClean="0">
                <a:solidFill>
                  <a:srgbClr val="D4650A"/>
                </a:solidFill>
              </a:rPr>
              <a:t>Egypt to form the first </a:t>
            </a:r>
            <a:br>
              <a:rPr lang="en-US" sz="3000" b="1" dirty="0" smtClean="0">
                <a:solidFill>
                  <a:srgbClr val="D4650A"/>
                </a:solidFill>
              </a:rPr>
            </a:br>
            <a:r>
              <a:rPr lang="en-US" sz="3000" b="1" dirty="0" smtClean="0">
                <a:solidFill>
                  <a:srgbClr val="D4650A"/>
                </a:solidFill>
              </a:rPr>
              <a:t>nation in history. A nation</a:t>
            </a:r>
            <a:br>
              <a:rPr lang="en-US" sz="3000" b="1" dirty="0" smtClean="0">
                <a:solidFill>
                  <a:srgbClr val="D4650A"/>
                </a:solidFill>
              </a:rPr>
            </a:br>
            <a:r>
              <a:rPr lang="en-US" sz="3000" b="1" dirty="0" smtClean="0">
                <a:solidFill>
                  <a:srgbClr val="D4650A"/>
                </a:solidFill>
              </a:rPr>
              <a:t>may refer to a community</a:t>
            </a:r>
            <a:br>
              <a:rPr lang="en-US" sz="3000" b="1" dirty="0" smtClean="0">
                <a:solidFill>
                  <a:srgbClr val="D4650A"/>
                </a:solidFill>
              </a:rPr>
            </a:br>
            <a:r>
              <a:rPr lang="en-US" sz="3000" b="1" dirty="0" smtClean="0">
                <a:solidFill>
                  <a:srgbClr val="D4650A"/>
                </a:solidFill>
              </a:rPr>
              <a:t>of people who share a </a:t>
            </a:r>
            <a:br>
              <a:rPr lang="en-US" sz="3000" b="1" dirty="0" smtClean="0">
                <a:solidFill>
                  <a:srgbClr val="D4650A"/>
                </a:solidFill>
              </a:rPr>
            </a:br>
            <a:r>
              <a:rPr lang="en-US" sz="3000" b="1" dirty="0" smtClean="0">
                <a:solidFill>
                  <a:srgbClr val="D4650A"/>
                </a:solidFill>
              </a:rPr>
              <a:t>common language, </a:t>
            </a:r>
            <a:br>
              <a:rPr lang="en-US" sz="3000" b="1" dirty="0" smtClean="0">
                <a:solidFill>
                  <a:srgbClr val="D4650A"/>
                </a:solidFill>
              </a:rPr>
            </a:br>
            <a:r>
              <a:rPr lang="en-US" sz="3000" b="1" dirty="0" smtClean="0">
                <a:solidFill>
                  <a:srgbClr val="D4650A"/>
                </a:solidFill>
              </a:rPr>
              <a:t>culture, ethnic background or history. </a:t>
            </a:r>
            <a:r>
              <a:rPr lang="en-US" sz="3000" b="1" dirty="0" smtClean="0">
                <a:solidFill>
                  <a:srgbClr val="793905"/>
                </a:solidFill>
              </a:rPr>
              <a:t>The land beyond the Nile River Valley is the Sahara Desert. </a:t>
            </a:r>
            <a:r>
              <a:rPr lang="en-US" sz="3000" b="1" dirty="0" smtClean="0">
                <a:solidFill>
                  <a:srgbClr val="D4650A"/>
                </a:solidFill>
              </a:rPr>
              <a:t>A desert is land that receives less than ten inches of rain in a typical year. Since it is nearly impossible to grow much food in the desert, few people lived far from the banks of the Nile. </a:t>
            </a:r>
            <a:endParaRPr lang="en-US" sz="3000" b="1" dirty="0">
              <a:solidFill>
                <a:schemeClr val="accent2">
                  <a:lumMod val="75000"/>
                </a:schemeClr>
              </a:solidFill>
            </a:endParaRPr>
          </a:p>
        </p:txBody>
      </p:sp>
      <p:pic>
        <p:nvPicPr>
          <p:cNvPr id="22534" name="Picture 6" descr="http://bilingual-project-albujaira.wikispaces.com/file/view/800px-Maler_der_Grabkammer_des_Sennu.jpg/137773781/480x310/800px-Maler_der_Grabkammer_des_Sennu.jpg"/>
          <p:cNvPicPr>
            <a:picLocks noChangeAspect="1" noChangeArrowheads="1"/>
          </p:cNvPicPr>
          <p:nvPr/>
        </p:nvPicPr>
        <p:blipFill>
          <a:blip r:embed="rId2" cstate="print"/>
          <a:srcRect/>
          <a:stretch>
            <a:fillRect/>
          </a:stretch>
        </p:blipFill>
        <p:spPr bwMode="auto">
          <a:xfrm>
            <a:off x="4267200" y="838200"/>
            <a:ext cx="4572000" cy="2952751"/>
          </a:xfrm>
          <a:prstGeom prst="rect">
            <a:avLst/>
          </a:prstGeom>
          <a:noFill/>
        </p:spPr>
      </p:pic>
    </p:spTree>
  </p:cSld>
  <p:clrMapOvr>
    <a:masterClrMapping/>
  </p:clrMapOvr>
  <p:transition advTm="3641">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made it possible</a:t>
            </a:r>
            <a:br>
              <a:rPr lang="en-US" sz="3000" b="1" dirty="0" smtClean="0">
                <a:solidFill>
                  <a:srgbClr val="D4650A"/>
                </a:solidFill>
              </a:rPr>
            </a:br>
            <a:r>
              <a:rPr lang="en-US" sz="3000" b="1" dirty="0" smtClean="0">
                <a:solidFill>
                  <a:srgbClr val="D4650A"/>
                </a:solidFill>
              </a:rPr>
              <a:t>for the people of ancient</a:t>
            </a:r>
            <a:br>
              <a:rPr lang="en-US" sz="3000" b="1" dirty="0" smtClean="0">
                <a:solidFill>
                  <a:srgbClr val="D4650A"/>
                </a:solidFill>
              </a:rPr>
            </a:br>
            <a:r>
              <a:rPr lang="en-US" sz="3000" b="1" dirty="0" smtClean="0">
                <a:solidFill>
                  <a:srgbClr val="D4650A"/>
                </a:solidFill>
              </a:rPr>
              <a:t>Egypt to form the first </a:t>
            </a:r>
            <a:br>
              <a:rPr lang="en-US" sz="3000" b="1" dirty="0" smtClean="0">
                <a:solidFill>
                  <a:srgbClr val="D4650A"/>
                </a:solidFill>
              </a:rPr>
            </a:br>
            <a:r>
              <a:rPr lang="en-US" sz="3000" b="1" dirty="0" smtClean="0">
                <a:solidFill>
                  <a:srgbClr val="D4650A"/>
                </a:solidFill>
              </a:rPr>
              <a:t>nation in history. A nation</a:t>
            </a:r>
            <a:br>
              <a:rPr lang="en-US" sz="3000" b="1" dirty="0" smtClean="0">
                <a:solidFill>
                  <a:srgbClr val="D4650A"/>
                </a:solidFill>
              </a:rPr>
            </a:br>
            <a:r>
              <a:rPr lang="en-US" sz="3000" b="1" dirty="0" smtClean="0">
                <a:solidFill>
                  <a:srgbClr val="D4650A"/>
                </a:solidFill>
              </a:rPr>
              <a:t>may refer to a community</a:t>
            </a:r>
            <a:br>
              <a:rPr lang="en-US" sz="3000" b="1" dirty="0" smtClean="0">
                <a:solidFill>
                  <a:srgbClr val="D4650A"/>
                </a:solidFill>
              </a:rPr>
            </a:br>
            <a:r>
              <a:rPr lang="en-US" sz="3000" b="1" dirty="0" smtClean="0">
                <a:solidFill>
                  <a:srgbClr val="D4650A"/>
                </a:solidFill>
              </a:rPr>
              <a:t>of people who share a </a:t>
            </a:r>
            <a:br>
              <a:rPr lang="en-US" sz="3000" b="1" dirty="0" smtClean="0">
                <a:solidFill>
                  <a:srgbClr val="D4650A"/>
                </a:solidFill>
              </a:rPr>
            </a:br>
            <a:r>
              <a:rPr lang="en-US" sz="3000" b="1" dirty="0" smtClean="0">
                <a:solidFill>
                  <a:srgbClr val="D4650A"/>
                </a:solidFill>
              </a:rPr>
              <a:t>common language, </a:t>
            </a:r>
            <a:br>
              <a:rPr lang="en-US" sz="3000" b="1" dirty="0" smtClean="0">
                <a:solidFill>
                  <a:srgbClr val="D4650A"/>
                </a:solidFill>
              </a:rPr>
            </a:br>
            <a:r>
              <a:rPr lang="en-US" sz="3000" b="1" dirty="0" smtClean="0">
                <a:solidFill>
                  <a:srgbClr val="D4650A"/>
                </a:solidFill>
              </a:rPr>
              <a:t>culture, ethnic background or history. The land beyond the Nile River Valley is the Sahara Desert. </a:t>
            </a:r>
            <a:r>
              <a:rPr lang="en-US" sz="3000" b="1" dirty="0" smtClean="0">
                <a:solidFill>
                  <a:srgbClr val="793905"/>
                </a:solidFill>
              </a:rPr>
              <a:t>A desert is land that receives less than ten inches of rain in a typical year. </a:t>
            </a:r>
            <a:r>
              <a:rPr lang="en-US" sz="3000" b="1" dirty="0" smtClean="0">
                <a:solidFill>
                  <a:srgbClr val="D4650A"/>
                </a:solidFill>
              </a:rPr>
              <a:t>Since it is nearly impossible to grow much food in the desert, few people lived far from the banks of the Nile. </a:t>
            </a:r>
            <a:endParaRPr lang="en-US" sz="3000" b="1" dirty="0">
              <a:solidFill>
                <a:schemeClr val="accent2">
                  <a:lumMod val="75000"/>
                </a:schemeClr>
              </a:solidFill>
            </a:endParaRPr>
          </a:p>
        </p:txBody>
      </p:sp>
      <p:pic>
        <p:nvPicPr>
          <p:cNvPr id="22534" name="Picture 6" descr="http://bilingual-project-albujaira.wikispaces.com/file/view/800px-Maler_der_Grabkammer_des_Sennu.jpg/137773781/480x310/800px-Maler_der_Grabkammer_des_Sennu.jpg"/>
          <p:cNvPicPr>
            <a:picLocks noChangeAspect="1" noChangeArrowheads="1"/>
          </p:cNvPicPr>
          <p:nvPr/>
        </p:nvPicPr>
        <p:blipFill>
          <a:blip r:embed="rId2" cstate="print"/>
          <a:srcRect/>
          <a:stretch>
            <a:fillRect/>
          </a:stretch>
        </p:blipFill>
        <p:spPr bwMode="auto">
          <a:xfrm>
            <a:off x="4267200" y="838200"/>
            <a:ext cx="4572000" cy="2952751"/>
          </a:xfrm>
          <a:prstGeom prst="rect">
            <a:avLst/>
          </a:prstGeom>
          <a:noFill/>
        </p:spPr>
      </p:pic>
    </p:spTree>
  </p:cSld>
  <p:clrMapOvr>
    <a:masterClrMapping/>
  </p:clrMapOvr>
  <p:transition advTm="425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made it possible</a:t>
            </a:r>
            <a:br>
              <a:rPr lang="en-US" sz="3000" b="1" dirty="0" smtClean="0">
                <a:solidFill>
                  <a:srgbClr val="D4650A"/>
                </a:solidFill>
              </a:rPr>
            </a:br>
            <a:r>
              <a:rPr lang="en-US" sz="3000" b="1" dirty="0" smtClean="0">
                <a:solidFill>
                  <a:srgbClr val="D4650A"/>
                </a:solidFill>
              </a:rPr>
              <a:t>for the people of ancient</a:t>
            </a:r>
            <a:br>
              <a:rPr lang="en-US" sz="3000" b="1" dirty="0" smtClean="0">
                <a:solidFill>
                  <a:srgbClr val="D4650A"/>
                </a:solidFill>
              </a:rPr>
            </a:br>
            <a:r>
              <a:rPr lang="en-US" sz="3000" b="1" dirty="0" smtClean="0">
                <a:solidFill>
                  <a:srgbClr val="D4650A"/>
                </a:solidFill>
              </a:rPr>
              <a:t>Egypt to form the first </a:t>
            </a:r>
            <a:br>
              <a:rPr lang="en-US" sz="3000" b="1" dirty="0" smtClean="0">
                <a:solidFill>
                  <a:srgbClr val="D4650A"/>
                </a:solidFill>
              </a:rPr>
            </a:br>
            <a:r>
              <a:rPr lang="en-US" sz="3000" b="1" dirty="0" smtClean="0">
                <a:solidFill>
                  <a:srgbClr val="D4650A"/>
                </a:solidFill>
              </a:rPr>
              <a:t>nation in history. A nation</a:t>
            </a:r>
            <a:br>
              <a:rPr lang="en-US" sz="3000" b="1" dirty="0" smtClean="0">
                <a:solidFill>
                  <a:srgbClr val="D4650A"/>
                </a:solidFill>
              </a:rPr>
            </a:br>
            <a:r>
              <a:rPr lang="en-US" sz="3000" b="1" dirty="0" smtClean="0">
                <a:solidFill>
                  <a:srgbClr val="D4650A"/>
                </a:solidFill>
              </a:rPr>
              <a:t>may refer to a community</a:t>
            </a:r>
            <a:br>
              <a:rPr lang="en-US" sz="3000" b="1" dirty="0" smtClean="0">
                <a:solidFill>
                  <a:srgbClr val="D4650A"/>
                </a:solidFill>
              </a:rPr>
            </a:br>
            <a:r>
              <a:rPr lang="en-US" sz="3000" b="1" dirty="0" smtClean="0">
                <a:solidFill>
                  <a:srgbClr val="D4650A"/>
                </a:solidFill>
              </a:rPr>
              <a:t>of people who share a </a:t>
            </a:r>
            <a:br>
              <a:rPr lang="en-US" sz="3000" b="1" dirty="0" smtClean="0">
                <a:solidFill>
                  <a:srgbClr val="D4650A"/>
                </a:solidFill>
              </a:rPr>
            </a:br>
            <a:r>
              <a:rPr lang="en-US" sz="3000" b="1" dirty="0" smtClean="0">
                <a:solidFill>
                  <a:srgbClr val="D4650A"/>
                </a:solidFill>
              </a:rPr>
              <a:t>common language, </a:t>
            </a:r>
            <a:br>
              <a:rPr lang="en-US" sz="3000" b="1" dirty="0" smtClean="0">
                <a:solidFill>
                  <a:srgbClr val="D4650A"/>
                </a:solidFill>
              </a:rPr>
            </a:br>
            <a:r>
              <a:rPr lang="en-US" sz="3000" b="1" dirty="0" smtClean="0">
                <a:solidFill>
                  <a:srgbClr val="D4650A"/>
                </a:solidFill>
              </a:rPr>
              <a:t>culture, ethnic background or history. The land beyond the Nile River Valley is the Sahara Desert. A desert is land that receives less than ten inches of rain in a typical year. </a:t>
            </a:r>
            <a:r>
              <a:rPr lang="en-US" sz="3000" b="1" dirty="0" smtClean="0">
                <a:solidFill>
                  <a:srgbClr val="793905"/>
                </a:solidFill>
              </a:rPr>
              <a:t>Since it is nearly impossible to grow much food in the desert, few people lived far from the banks of the Nile. </a:t>
            </a:r>
            <a:endParaRPr lang="en-US" sz="3000" b="1" dirty="0">
              <a:solidFill>
                <a:srgbClr val="793905"/>
              </a:solidFill>
            </a:endParaRPr>
          </a:p>
        </p:txBody>
      </p:sp>
      <p:pic>
        <p:nvPicPr>
          <p:cNvPr id="22534" name="Picture 6" descr="http://bilingual-project-albujaira.wikispaces.com/file/view/800px-Maler_der_Grabkammer_des_Sennu.jpg/137773781/480x310/800px-Maler_der_Grabkammer_des_Sennu.jpg"/>
          <p:cNvPicPr>
            <a:picLocks noChangeAspect="1" noChangeArrowheads="1"/>
          </p:cNvPicPr>
          <p:nvPr/>
        </p:nvPicPr>
        <p:blipFill>
          <a:blip r:embed="rId2" cstate="print"/>
          <a:srcRect/>
          <a:stretch>
            <a:fillRect/>
          </a:stretch>
        </p:blipFill>
        <p:spPr bwMode="auto">
          <a:xfrm>
            <a:off x="4267200" y="838200"/>
            <a:ext cx="4572000" cy="2952751"/>
          </a:xfrm>
          <a:prstGeom prst="rect">
            <a:avLst/>
          </a:prstGeom>
          <a:noFill/>
        </p:spPr>
      </p:pic>
    </p:spTree>
  </p:cSld>
  <p:clrMapOvr>
    <a:masterClrMapping/>
  </p:clrMapOvr>
  <p:transition advTm="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cstate="print">
            <a:lum bright="10000"/>
          </a:blip>
          <a:stretch>
            <a:fillRect/>
          </a:stretch>
        </p:blipFill>
        <p:spPr bwMode="auto">
          <a:xfrm>
            <a:off x="0" y="0"/>
            <a:ext cx="9144000" cy="6858000"/>
          </a:xfrm>
          <a:prstGeom prst="rect">
            <a:avLst/>
          </a:prstGeom>
          <a:noFill/>
          <a:ln>
            <a:noFill/>
          </a:ln>
        </p:spPr>
      </p:pic>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839200" cy="6096000"/>
          </a:xfrm>
        </p:spPr>
        <p:txBody>
          <a:bodyPr>
            <a:noAutofit/>
          </a:bodyPr>
          <a:lstStyle/>
          <a:p>
            <a:pPr algn="l"/>
            <a:r>
              <a:rPr lang="en-US" sz="3000" b="1" dirty="0" smtClean="0">
                <a:solidFill>
                  <a:srgbClr val="793905"/>
                </a:solidFill>
              </a:rPr>
              <a:t>Giant boulders blocked the Nile and formed a natural border at the southern Egyptian city of Aswan. </a:t>
            </a:r>
            <a:r>
              <a:rPr lang="en-US" sz="3000" b="1" dirty="0" smtClean="0">
                <a:solidFill>
                  <a:srgbClr val="D4650A"/>
                </a:solidFill>
              </a:rPr>
              <a:t>The Nile flows into the vast Mediterranean Sea, which formed Egypt’s border to the north. Egypt’s isolation led to its unification. People living along the banks of the Nile River spoke the same language and worshipped many of the same gods more than five thousand years ago.</a:t>
            </a:r>
            <a:endParaRPr lang="en-US" sz="3000" b="1" dirty="0">
              <a:solidFill>
                <a:srgbClr val="793905"/>
              </a:solidFill>
            </a:endParaRPr>
          </a:p>
        </p:txBody>
      </p:sp>
    </p:spTree>
  </p:cSld>
  <p:clrMapOvr>
    <a:masterClrMapping/>
  </p:clrMapOvr>
  <p:transition advTm="7687">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cstate="print">
            <a:lum bright="10000"/>
          </a:blip>
          <a:stretch>
            <a:fillRect/>
          </a:stretch>
        </p:blipFill>
        <p:spPr bwMode="auto">
          <a:xfrm>
            <a:off x="0" y="0"/>
            <a:ext cx="9144000" cy="6858000"/>
          </a:xfrm>
          <a:prstGeom prst="rect">
            <a:avLst/>
          </a:prstGeom>
          <a:noFill/>
          <a:ln>
            <a:noFill/>
          </a:ln>
        </p:spPr>
      </p:pic>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839200" cy="6096000"/>
          </a:xfrm>
        </p:spPr>
        <p:txBody>
          <a:bodyPr>
            <a:noAutofit/>
          </a:bodyPr>
          <a:lstStyle/>
          <a:p>
            <a:pPr algn="l"/>
            <a:r>
              <a:rPr lang="en-US" sz="3000" b="1" dirty="0" smtClean="0">
                <a:solidFill>
                  <a:srgbClr val="D4650A"/>
                </a:solidFill>
              </a:rPr>
              <a:t>Giant boulders blocked the Nile and formed a natural border at the southern Egyptian city of Aswan. </a:t>
            </a:r>
            <a:r>
              <a:rPr lang="en-US" sz="3000" b="1" dirty="0" smtClean="0">
                <a:solidFill>
                  <a:srgbClr val="793905"/>
                </a:solidFill>
              </a:rPr>
              <a:t>The Nile flows into the vast Mediterranean Sea, which formed Egypt’s border to the north. </a:t>
            </a:r>
            <a:r>
              <a:rPr lang="en-US" sz="3000" b="1" dirty="0" smtClean="0">
                <a:solidFill>
                  <a:srgbClr val="D4650A"/>
                </a:solidFill>
              </a:rPr>
              <a:t>Egypt’s isolation led to its unification. People living along the banks of the Nile River spoke the same language and worshipped many of the same gods more than five thousand years ago.</a:t>
            </a:r>
            <a:endParaRPr lang="en-US" sz="3000" b="1" dirty="0">
              <a:solidFill>
                <a:srgbClr val="793905"/>
              </a:solidFill>
            </a:endParaRPr>
          </a:p>
        </p:txBody>
      </p:sp>
    </p:spTree>
  </p:cSld>
  <p:clrMapOvr>
    <a:masterClrMapping/>
  </p:clrMapOvr>
  <p:transition advTm="6328">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cstate="print">
            <a:lum bright="10000"/>
          </a:blip>
          <a:stretch>
            <a:fillRect/>
          </a:stretch>
        </p:blipFill>
        <p:spPr bwMode="auto">
          <a:xfrm>
            <a:off x="0" y="0"/>
            <a:ext cx="9144000" cy="6858000"/>
          </a:xfrm>
          <a:prstGeom prst="rect">
            <a:avLst/>
          </a:prstGeom>
          <a:noFill/>
          <a:ln>
            <a:noFill/>
          </a:ln>
        </p:spPr>
      </p:pic>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839200" cy="6096000"/>
          </a:xfrm>
        </p:spPr>
        <p:txBody>
          <a:bodyPr>
            <a:noAutofit/>
          </a:bodyPr>
          <a:lstStyle/>
          <a:p>
            <a:pPr algn="l"/>
            <a:r>
              <a:rPr lang="en-US" sz="3000" b="1" dirty="0" smtClean="0">
                <a:solidFill>
                  <a:srgbClr val="D4650A"/>
                </a:solidFill>
              </a:rPr>
              <a:t>Giant boulders blocked the Nile and formed a natural border at the southern Egyptian city of Aswan. The Nile flows into the vast Mediterranean Sea, which formed Egypt’s border to the north. </a:t>
            </a:r>
            <a:r>
              <a:rPr lang="en-US" sz="3000" b="1" dirty="0" smtClean="0">
                <a:solidFill>
                  <a:srgbClr val="793905"/>
                </a:solidFill>
              </a:rPr>
              <a:t>Egypt’s isolation led to its unification. </a:t>
            </a:r>
            <a:r>
              <a:rPr lang="en-US" sz="3000" b="1" dirty="0" smtClean="0">
                <a:solidFill>
                  <a:srgbClr val="D4650A"/>
                </a:solidFill>
              </a:rPr>
              <a:t>People living along the banks of the Nile River spoke the same language and worshipped many of the same gods more than five thousand years ago.</a:t>
            </a:r>
            <a:endParaRPr lang="en-US" sz="3000" b="1" dirty="0">
              <a:solidFill>
                <a:srgbClr val="793905"/>
              </a:solidFill>
            </a:endParaRPr>
          </a:p>
        </p:txBody>
      </p:sp>
    </p:spTree>
  </p:cSld>
  <p:clrMapOvr>
    <a:masterClrMapping/>
  </p:clrMapOvr>
  <p:transition advTm="3375">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cstate="print">
            <a:lum bright="10000"/>
          </a:blip>
          <a:stretch>
            <a:fillRect/>
          </a:stretch>
        </p:blipFill>
        <p:spPr bwMode="auto">
          <a:xfrm>
            <a:off x="0" y="0"/>
            <a:ext cx="9144000" cy="6858000"/>
          </a:xfrm>
          <a:prstGeom prst="rect">
            <a:avLst/>
          </a:prstGeom>
          <a:noFill/>
          <a:ln>
            <a:noFill/>
          </a:ln>
        </p:spPr>
      </p:pic>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839200" cy="6096000"/>
          </a:xfrm>
        </p:spPr>
        <p:txBody>
          <a:bodyPr>
            <a:noAutofit/>
          </a:bodyPr>
          <a:lstStyle/>
          <a:p>
            <a:pPr algn="l"/>
            <a:r>
              <a:rPr lang="en-US" sz="3000" b="1" dirty="0" smtClean="0">
                <a:solidFill>
                  <a:srgbClr val="D4650A"/>
                </a:solidFill>
              </a:rPr>
              <a:t>Giant boulders blocked the Nile and formed a natural border at the southern Egyptian city of Aswan. The Nile flows into the vast Mediterranean Sea, which formed Egypt’s border to the north. Egypt’s isolation led to its unification. </a:t>
            </a:r>
            <a:r>
              <a:rPr lang="en-US" sz="3000" b="1" dirty="0" smtClean="0">
                <a:solidFill>
                  <a:srgbClr val="793905"/>
                </a:solidFill>
              </a:rPr>
              <a:t>People living along the banks of the Nile River spoke the same language and worshipped many of the same gods more than five thousand years ago.</a:t>
            </a:r>
            <a:endParaRPr lang="en-US" sz="3000" b="1" dirty="0">
              <a:solidFill>
                <a:srgbClr val="793905"/>
              </a:solidFill>
            </a:endParaRPr>
          </a:p>
        </p:txBody>
      </p:sp>
    </p:spTree>
  </p:cSld>
  <p:clrMapOvr>
    <a:masterClrMapping/>
  </p:clrMapOvr>
  <p:transition advTm="8312">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793905"/>
                </a:solidFill>
              </a:rPr>
              <a:t>The Nile no longer overflows its banks because modern Egyptians built a huge dam in Aswan. </a:t>
            </a:r>
            <a:r>
              <a:rPr lang="en-US" sz="3000" b="1" dirty="0" smtClean="0">
                <a:solidFill>
                  <a:srgbClr val="D4650A"/>
                </a:solidFill>
              </a:rPr>
              <a:t>Since 1970, the Aswan High Dam has held back the water that annually flooded the banks of the Nile River. The dam also provides a reliable flow of water for Egyptian farmers in the dry season. The people of Egypt are now able to convert the predictable </a:t>
            </a:r>
            <a:br>
              <a:rPr lang="en-US" sz="3000" b="1" dirty="0" smtClean="0">
                <a:solidFill>
                  <a:srgbClr val="D4650A"/>
                </a:solidFill>
              </a:rPr>
            </a:br>
            <a:r>
              <a:rPr lang="en-US" sz="3000" b="1" dirty="0" smtClean="0">
                <a:solidFill>
                  <a:srgbClr val="D4650A"/>
                </a:solidFill>
              </a:rPr>
              <a:t>flow of the Nile into </a:t>
            </a:r>
            <a:br>
              <a:rPr lang="en-US" sz="3000" b="1" dirty="0" smtClean="0">
                <a:solidFill>
                  <a:srgbClr val="D4650A"/>
                </a:solidFill>
              </a:rPr>
            </a:br>
            <a:r>
              <a:rPr lang="en-US" sz="3000" b="1" dirty="0" smtClean="0">
                <a:solidFill>
                  <a:srgbClr val="D4650A"/>
                </a:solidFill>
              </a:rPr>
              <a:t>electricity. </a:t>
            </a:r>
            <a:endParaRPr lang="en-US" sz="3000" b="1" dirty="0">
              <a:solidFill>
                <a:srgbClr val="793905"/>
              </a:solidFill>
            </a:endParaRPr>
          </a:p>
        </p:txBody>
      </p:sp>
      <p:pic>
        <p:nvPicPr>
          <p:cNvPr id="25602" name="Picture 2" descr="http://sitemaker.umich.edu/sec004_gp5/files/highaswan.jpg"/>
          <p:cNvPicPr>
            <a:picLocks noChangeAspect="1" noChangeArrowheads="1"/>
          </p:cNvPicPr>
          <p:nvPr/>
        </p:nvPicPr>
        <p:blipFill>
          <a:blip r:embed="rId2" cstate="print"/>
          <a:srcRect/>
          <a:stretch>
            <a:fillRect/>
          </a:stretch>
        </p:blipFill>
        <p:spPr bwMode="auto">
          <a:xfrm>
            <a:off x="3962400" y="3962399"/>
            <a:ext cx="4752975" cy="2724151"/>
          </a:xfrm>
          <a:prstGeom prst="rect">
            <a:avLst/>
          </a:prstGeom>
          <a:noFill/>
        </p:spPr>
      </p:pic>
    </p:spTree>
  </p:cSld>
  <p:clrMapOvr>
    <a:masterClrMapping/>
  </p:clrMapOvr>
  <p:transition advTm="6859">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no longer overflows its banks because modern Egyptians built a huge dam in Aswan. </a:t>
            </a:r>
            <a:r>
              <a:rPr lang="en-US" sz="3000" b="1" dirty="0" smtClean="0">
                <a:solidFill>
                  <a:srgbClr val="793905"/>
                </a:solidFill>
              </a:rPr>
              <a:t>Since 1970, the Aswan High Dam has held back the water that annually flooded the banks of the Nile River. </a:t>
            </a:r>
            <a:r>
              <a:rPr lang="en-US" sz="3000" b="1" dirty="0" smtClean="0">
                <a:solidFill>
                  <a:srgbClr val="D4650A"/>
                </a:solidFill>
              </a:rPr>
              <a:t>The dam also provides a reliable flow of water for Egyptian farmers in the dry season. The people of Egypt are now able to convert the predictable </a:t>
            </a:r>
            <a:br>
              <a:rPr lang="en-US" sz="3000" b="1" dirty="0" smtClean="0">
                <a:solidFill>
                  <a:srgbClr val="D4650A"/>
                </a:solidFill>
              </a:rPr>
            </a:br>
            <a:r>
              <a:rPr lang="en-US" sz="3000" b="1" dirty="0" smtClean="0">
                <a:solidFill>
                  <a:srgbClr val="D4650A"/>
                </a:solidFill>
              </a:rPr>
              <a:t>flow of the Nile into </a:t>
            </a:r>
            <a:br>
              <a:rPr lang="en-US" sz="3000" b="1" dirty="0" smtClean="0">
                <a:solidFill>
                  <a:srgbClr val="D4650A"/>
                </a:solidFill>
              </a:rPr>
            </a:br>
            <a:r>
              <a:rPr lang="en-US" sz="3000" b="1" dirty="0" smtClean="0">
                <a:solidFill>
                  <a:srgbClr val="D4650A"/>
                </a:solidFill>
              </a:rPr>
              <a:t>electricity. </a:t>
            </a:r>
            <a:endParaRPr lang="en-US" sz="3000" b="1" dirty="0">
              <a:solidFill>
                <a:srgbClr val="793905"/>
              </a:solidFill>
            </a:endParaRPr>
          </a:p>
        </p:txBody>
      </p:sp>
      <p:pic>
        <p:nvPicPr>
          <p:cNvPr id="25602" name="Picture 2" descr="http://sitemaker.umich.edu/sec004_gp5/files/highaswan.jpg"/>
          <p:cNvPicPr>
            <a:picLocks noChangeAspect="1" noChangeArrowheads="1"/>
          </p:cNvPicPr>
          <p:nvPr/>
        </p:nvPicPr>
        <p:blipFill>
          <a:blip r:embed="rId2" cstate="print"/>
          <a:srcRect/>
          <a:stretch>
            <a:fillRect/>
          </a:stretch>
        </p:blipFill>
        <p:spPr bwMode="auto">
          <a:xfrm>
            <a:off x="3962400" y="3962399"/>
            <a:ext cx="4752975" cy="2724151"/>
          </a:xfrm>
          <a:prstGeom prst="rect">
            <a:avLst/>
          </a:prstGeom>
          <a:noFill/>
        </p:spPr>
      </p:pic>
    </p:spTree>
  </p:cSld>
  <p:clrMapOvr>
    <a:masterClrMapping/>
  </p:clrMapOvr>
  <p:transition advTm="7516">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5943600" cy="6096000"/>
          </a:xfrm>
        </p:spPr>
        <p:txBody>
          <a:bodyPr>
            <a:noAutofit/>
          </a:bodyPr>
          <a:lstStyle/>
          <a:p>
            <a:pPr algn="l"/>
            <a:r>
              <a:rPr lang="en-US" sz="3000" b="1" dirty="0">
                <a:solidFill>
                  <a:srgbClr val="D4650A"/>
                </a:solidFill>
              </a:rPr>
              <a:t>Like a giant snake, the Nile River slithers through some of the driest desert land on earth to create a narrow green valley. </a:t>
            </a:r>
            <a:r>
              <a:rPr lang="en-US" sz="3000" b="1" dirty="0">
                <a:solidFill>
                  <a:schemeClr val="accent2">
                    <a:lumMod val="75000"/>
                  </a:schemeClr>
                </a:solidFill>
              </a:rPr>
              <a:t>The ancient Greeks called this land Egypt. </a:t>
            </a:r>
            <a:r>
              <a:rPr lang="en-US" sz="3000" b="1" dirty="0" smtClean="0">
                <a:solidFill>
                  <a:srgbClr val="D4650A"/>
                </a:solidFill>
              </a:rPr>
              <a:t>For more than five thousand years, famous and often mysterious civilizations thrived along the banks of the Nile. About 450BCE, a Greek historian named Herodotus called Egypt the “Gift of the Nile” because the Egyptian civilization depended on the resources of the great river.</a:t>
            </a:r>
            <a:endParaRPr lang="en-US" sz="3000" b="1" dirty="0">
              <a:solidFill>
                <a:srgbClr val="D4650A"/>
              </a:solidFill>
            </a:endParaRPr>
          </a:p>
        </p:txBody>
      </p:sp>
      <p:pic>
        <p:nvPicPr>
          <p:cNvPr id="1026" name="Picture 2"/>
          <p:cNvPicPr>
            <a:picLocks noChangeAspect="1" noChangeArrowheads="1"/>
          </p:cNvPicPr>
          <p:nvPr/>
        </p:nvPicPr>
        <p:blipFill>
          <a:blip r:embed="rId2" cstate="print"/>
          <a:srcRect/>
          <a:stretch>
            <a:fillRect/>
          </a:stretch>
        </p:blipFill>
        <p:spPr bwMode="auto">
          <a:xfrm>
            <a:off x="6705601" y="689003"/>
            <a:ext cx="2438400" cy="6168998"/>
          </a:xfrm>
          <a:prstGeom prst="rect">
            <a:avLst/>
          </a:prstGeom>
          <a:noFill/>
          <a:ln w="9525">
            <a:noFill/>
            <a:miter lim="800000"/>
            <a:headEnd/>
            <a:tailEnd/>
          </a:ln>
          <a:effectLst/>
        </p:spPr>
      </p:pic>
    </p:spTree>
  </p:cSld>
  <p:clrMapOvr>
    <a:masterClrMapping/>
  </p:clrMapOvr>
  <p:transition advTm="2828">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no longer overflows its banks because modern Egyptians built a huge dam in Aswan. Since 1970, the Aswan High Dam has held back the water that annually flooded the banks of the Nile River. </a:t>
            </a:r>
            <a:r>
              <a:rPr lang="en-US" sz="3000" b="1" dirty="0" smtClean="0">
                <a:solidFill>
                  <a:srgbClr val="793905"/>
                </a:solidFill>
              </a:rPr>
              <a:t>The dam also provides a reliable flow of water for Egyptian farmers in the dry season.</a:t>
            </a:r>
            <a:r>
              <a:rPr lang="en-US" sz="3000" b="1" dirty="0" smtClean="0">
                <a:solidFill>
                  <a:srgbClr val="D4650A"/>
                </a:solidFill>
              </a:rPr>
              <a:t> The people of Egypt are now able to convert the predictable </a:t>
            </a:r>
            <a:br>
              <a:rPr lang="en-US" sz="3000" b="1" dirty="0" smtClean="0">
                <a:solidFill>
                  <a:srgbClr val="D4650A"/>
                </a:solidFill>
              </a:rPr>
            </a:br>
            <a:r>
              <a:rPr lang="en-US" sz="3000" b="1" dirty="0" smtClean="0">
                <a:solidFill>
                  <a:srgbClr val="D4650A"/>
                </a:solidFill>
              </a:rPr>
              <a:t>flow of the Nile into </a:t>
            </a:r>
            <a:br>
              <a:rPr lang="en-US" sz="3000" b="1" dirty="0" smtClean="0">
                <a:solidFill>
                  <a:srgbClr val="D4650A"/>
                </a:solidFill>
              </a:rPr>
            </a:br>
            <a:r>
              <a:rPr lang="en-US" sz="3000" b="1" dirty="0" smtClean="0">
                <a:solidFill>
                  <a:srgbClr val="D4650A"/>
                </a:solidFill>
              </a:rPr>
              <a:t>electricity. </a:t>
            </a:r>
            <a:endParaRPr lang="en-US" sz="3000" b="1" dirty="0">
              <a:solidFill>
                <a:srgbClr val="793905"/>
              </a:solidFill>
            </a:endParaRPr>
          </a:p>
        </p:txBody>
      </p:sp>
      <p:pic>
        <p:nvPicPr>
          <p:cNvPr id="25602" name="Picture 2" descr="http://sitemaker.umich.edu/sec004_gp5/files/highaswan.jpg"/>
          <p:cNvPicPr>
            <a:picLocks noChangeAspect="1" noChangeArrowheads="1"/>
          </p:cNvPicPr>
          <p:nvPr/>
        </p:nvPicPr>
        <p:blipFill>
          <a:blip r:embed="rId2" cstate="print"/>
          <a:srcRect/>
          <a:stretch>
            <a:fillRect/>
          </a:stretch>
        </p:blipFill>
        <p:spPr bwMode="auto">
          <a:xfrm>
            <a:off x="3962400" y="3962399"/>
            <a:ext cx="4752975" cy="2724151"/>
          </a:xfrm>
          <a:prstGeom prst="rect">
            <a:avLst/>
          </a:prstGeom>
          <a:noFill/>
        </p:spPr>
      </p:pic>
    </p:spTree>
  </p:cSld>
  <p:clrMapOvr>
    <a:masterClrMapping/>
  </p:clrMapOvr>
  <p:transition advTm="6422">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The Nile no longer overflows its banks because modern Egyptians built a huge dam in Aswan. Since 1970, the Aswan High Dam has held back the water that annually flooded the banks of the Nile River. The dam also provides a reliable flow of water for Egyptian farmers in the dry season. </a:t>
            </a:r>
            <a:r>
              <a:rPr lang="en-US" sz="3000" b="1" dirty="0" smtClean="0">
                <a:solidFill>
                  <a:srgbClr val="793905"/>
                </a:solidFill>
              </a:rPr>
              <a:t>The people of Egypt are now able to convert the predictable </a:t>
            </a:r>
            <a:br>
              <a:rPr lang="en-US" sz="3000" b="1" dirty="0" smtClean="0">
                <a:solidFill>
                  <a:srgbClr val="793905"/>
                </a:solidFill>
              </a:rPr>
            </a:br>
            <a:r>
              <a:rPr lang="en-US" sz="3000" b="1" dirty="0" smtClean="0">
                <a:solidFill>
                  <a:srgbClr val="793905"/>
                </a:solidFill>
              </a:rPr>
              <a:t>flow of the Nile into </a:t>
            </a:r>
            <a:br>
              <a:rPr lang="en-US" sz="3000" b="1" dirty="0" smtClean="0">
                <a:solidFill>
                  <a:srgbClr val="793905"/>
                </a:solidFill>
              </a:rPr>
            </a:br>
            <a:r>
              <a:rPr lang="en-US" sz="3000" b="1" dirty="0" smtClean="0">
                <a:solidFill>
                  <a:srgbClr val="793905"/>
                </a:solidFill>
              </a:rPr>
              <a:t>electricity. </a:t>
            </a:r>
            <a:endParaRPr lang="en-US" sz="3000" b="1" dirty="0">
              <a:solidFill>
                <a:srgbClr val="793905"/>
              </a:solidFill>
            </a:endParaRPr>
          </a:p>
        </p:txBody>
      </p:sp>
      <p:pic>
        <p:nvPicPr>
          <p:cNvPr id="25602" name="Picture 2" descr="http://sitemaker.umich.edu/sec004_gp5/files/highaswan.jpg"/>
          <p:cNvPicPr>
            <a:picLocks noChangeAspect="1" noChangeArrowheads="1"/>
          </p:cNvPicPr>
          <p:nvPr/>
        </p:nvPicPr>
        <p:blipFill>
          <a:blip r:embed="rId2" cstate="print"/>
          <a:srcRect/>
          <a:stretch>
            <a:fillRect/>
          </a:stretch>
        </p:blipFill>
        <p:spPr bwMode="auto">
          <a:xfrm>
            <a:off x="3962400" y="3962399"/>
            <a:ext cx="4752975" cy="2724151"/>
          </a:xfrm>
          <a:prstGeom prst="rect">
            <a:avLst/>
          </a:prstGeom>
          <a:noFill/>
        </p:spPr>
      </p:pic>
    </p:spTree>
  </p:cSld>
  <p:clrMapOvr>
    <a:masterClrMapping/>
  </p:clrMapOvr>
  <p:transition advTm="6109">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914400"/>
            <a:ext cx="9144000" cy="5638800"/>
          </a:xfrm>
        </p:spPr>
        <p:txBody>
          <a:bodyPr>
            <a:noAutofit/>
          </a:bodyPr>
          <a:lstStyle/>
          <a:p>
            <a:pPr algn="l"/>
            <a:r>
              <a:rPr lang="en-US" sz="3000" b="1" dirty="0" smtClean="0">
                <a:solidFill>
                  <a:srgbClr val="793905"/>
                </a:solidFill>
              </a:rPr>
              <a:t>The Aswan High Dam initially provided electricity to more than half of the villages along the Nile. </a:t>
            </a:r>
            <a:r>
              <a:rPr lang="en-US" sz="3000" b="1" dirty="0" smtClean="0">
                <a:solidFill>
                  <a:srgbClr val="D4650A"/>
                </a:solidFill>
              </a:rPr>
              <a:t>The population of Egypt has grown since then, but the Aswan High Dam </a:t>
            </a:r>
            <a:br>
              <a:rPr lang="en-US" sz="3000" b="1" dirty="0" smtClean="0">
                <a:solidFill>
                  <a:srgbClr val="D4650A"/>
                </a:solidFill>
              </a:rPr>
            </a:br>
            <a:r>
              <a:rPr lang="en-US" sz="3000" b="1" dirty="0" smtClean="0">
                <a:solidFill>
                  <a:srgbClr val="D4650A"/>
                </a:solidFill>
              </a:rPr>
              <a:t>still contributes </a:t>
            </a:r>
            <a:br>
              <a:rPr lang="en-US" sz="3000" b="1" dirty="0" smtClean="0">
                <a:solidFill>
                  <a:srgbClr val="D4650A"/>
                </a:solidFill>
              </a:rPr>
            </a:br>
            <a:r>
              <a:rPr lang="en-US" sz="3000" b="1" dirty="0" smtClean="0">
                <a:solidFill>
                  <a:srgbClr val="D4650A"/>
                </a:solidFill>
              </a:rPr>
              <a:t>about fifteen </a:t>
            </a:r>
            <a:br>
              <a:rPr lang="en-US" sz="3000" b="1" dirty="0" smtClean="0">
                <a:solidFill>
                  <a:srgbClr val="D4650A"/>
                </a:solidFill>
              </a:rPr>
            </a:br>
            <a:r>
              <a:rPr lang="en-US" sz="3000" b="1" dirty="0" smtClean="0">
                <a:solidFill>
                  <a:srgbClr val="D4650A"/>
                </a:solidFill>
              </a:rPr>
              <a:t>percent of Egypt’s </a:t>
            </a:r>
            <a:br>
              <a:rPr lang="en-US" sz="3000" b="1" dirty="0" smtClean="0">
                <a:solidFill>
                  <a:srgbClr val="D4650A"/>
                </a:solidFill>
              </a:rPr>
            </a:br>
            <a:r>
              <a:rPr lang="en-US" sz="3000" b="1" dirty="0" smtClean="0">
                <a:solidFill>
                  <a:srgbClr val="D4650A"/>
                </a:solidFill>
              </a:rPr>
              <a:t>electricity. Unlike </a:t>
            </a:r>
            <a:br>
              <a:rPr lang="en-US" sz="3000" b="1" dirty="0" smtClean="0">
                <a:solidFill>
                  <a:srgbClr val="D4650A"/>
                </a:solidFill>
              </a:rPr>
            </a:br>
            <a:r>
              <a:rPr lang="en-US" sz="3000" b="1" dirty="0" smtClean="0">
                <a:solidFill>
                  <a:srgbClr val="D4650A"/>
                </a:solidFill>
              </a:rPr>
              <a:t>oil, the flowing water is renewable, which means that the river will not run out. Ancient and modern civilizations have relied on the mighty river, proving that Egypt truly is the “Gift of the Nile.”</a:t>
            </a:r>
            <a:endParaRPr lang="en-US" sz="3000" b="1" dirty="0">
              <a:solidFill>
                <a:srgbClr val="793905"/>
              </a:solidFill>
            </a:endParaRPr>
          </a:p>
        </p:txBody>
      </p:sp>
      <p:pic>
        <p:nvPicPr>
          <p:cNvPr id="30722" name="Picture 2"/>
          <p:cNvPicPr>
            <a:picLocks noChangeAspect="1" noChangeArrowheads="1"/>
          </p:cNvPicPr>
          <p:nvPr/>
        </p:nvPicPr>
        <p:blipFill>
          <a:blip r:embed="rId2" cstate="print"/>
          <a:srcRect/>
          <a:stretch>
            <a:fillRect/>
          </a:stretch>
        </p:blipFill>
        <p:spPr bwMode="auto">
          <a:xfrm>
            <a:off x="3200400" y="2362200"/>
            <a:ext cx="5943600" cy="2020403"/>
          </a:xfrm>
          <a:prstGeom prst="rect">
            <a:avLst/>
          </a:prstGeom>
          <a:noFill/>
          <a:ln w="9525">
            <a:noFill/>
            <a:miter lim="800000"/>
            <a:headEnd/>
            <a:tailEnd/>
          </a:ln>
          <a:effectLst/>
        </p:spPr>
      </p:pic>
    </p:spTree>
  </p:cSld>
  <p:clrMapOvr>
    <a:masterClrMapping/>
  </p:clrMapOvr>
  <p:transition advTm="65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914400"/>
            <a:ext cx="9144000" cy="5638800"/>
          </a:xfrm>
        </p:spPr>
        <p:txBody>
          <a:bodyPr>
            <a:noAutofit/>
          </a:bodyPr>
          <a:lstStyle/>
          <a:p>
            <a:pPr algn="l"/>
            <a:r>
              <a:rPr lang="en-US" sz="3000" b="1" dirty="0" smtClean="0">
                <a:solidFill>
                  <a:srgbClr val="D4650A"/>
                </a:solidFill>
              </a:rPr>
              <a:t>The Aswan High Dam initially provided electricity to more than half of the villages along the Nile. </a:t>
            </a:r>
            <a:r>
              <a:rPr lang="en-US" sz="3000" b="1" dirty="0" smtClean="0">
                <a:solidFill>
                  <a:srgbClr val="793905"/>
                </a:solidFill>
              </a:rPr>
              <a:t>The population of Egypt has grown since then, but the Aswan High Dam </a:t>
            </a:r>
            <a:br>
              <a:rPr lang="en-US" sz="3000" b="1" dirty="0" smtClean="0">
                <a:solidFill>
                  <a:srgbClr val="793905"/>
                </a:solidFill>
              </a:rPr>
            </a:br>
            <a:r>
              <a:rPr lang="en-US" sz="3000" b="1" dirty="0" smtClean="0">
                <a:solidFill>
                  <a:srgbClr val="793905"/>
                </a:solidFill>
              </a:rPr>
              <a:t>still contributes </a:t>
            </a:r>
            <a:br>
              <a:rPr lang="en-US" sz="3000" b="1" dirty="0" smtClean="0">
                <a:solidFill>
                  <a:srgbClr val="793905"/>
                </a:solidFill>
              </a:rPr>
            </a:br>
            <a:r>
              <a:rPr lang="en-US" sz="3000" b="1" dirty="0" smtClean="0">
                <a:solidFill>
                  <a:srgbClr val="793905"/>
                </a:solidFill>
              </a:rPr>
              <a:t>about fifteen </a:t>
            </a:r>
            <a:br>
              <a:rPr lang="en-US" sz="3000" b="1" dirty="0" smtClean="0">
                <a:solidFill>
                  <a:srgbClr val="793905"/>
                </a:solidFill>
              </a:rPr>
            </a:br>
            <a:r>
              <a:rPr lang="en-US" sz="3000" b="1" dirty="0" smtClean="0">
                <a:solidFill>
                  <a:srgbClr val="793905"/>
                </a:solidFill>
              </a:rPr>
              <a:t>percent of Egypt’s </a:t>
            </a:r>
            <a:br>
              <a:rPr lang="en-US" sz="3000" b="1" dirty="0" smtClean="0">
                <a:solidFill>
                  <a:srgbClr val="793905"/>
                </a:solidFill>
              </a:rPr>
            </a:br>
            <a:r>
              <a:rPr lang="en-US" sz="3000" b="1" dirty="0" smtClean="0">
                <a:solidFill>
                  <a:srgbClr val="793905"/>
                </a:solidFill>
              </a:rPr>
              <a:t>electricity.</a:t>
            </a:r>
            <a:r>
              <a:rPr lang="en-US" sz="3000" b="1" dirty="0" smtClean="0">
                <a:solidFill>
                  <a:srgbClr val="D4650A"/>
                </a:solidFill>
              </a:rPr>
              <a:t> Unlike </a:t>
            </a:r>
            <a:br>
              <a:rPr lang="en-US" sz="3000" b="1" dirty="0" smtClean="0">
                <a:solidFill>
                  <a:srgbClr val="D4650A"/>
                </a:solidFill>
              </a:rPr>
            </a:br>
            <a:r>
              <a:rPr lang="en-US" sz="3000" b="1" dirty="0" smtClean="0">
                <a:solidFill>
                  <a:srgbClr val="D4650A"/>
                </a:solidFill>
              </a:rPr>
              <a:t>oil, the flowing water is renewable, which means that the river will not run out. Ancient and modern civilizations have relied on the mighty river, proving that Egypt truly is the “Gift of the Nile.”</a:t>
            </a:r>
            <a:endParaRPr lang="en-US" sz="3000" b="1" dirty="0">
              <a:solidFill>
                <a:srgbClr val="793905"/>
              </a:solidFill>
            </a:endParaRPr>
          </a:p>
        </p:txBody>
      </p:sp>
      <p:pic>
        <p:nvPicPr>
          <p:cNvPr id="30722" name="Picture 2"/>
          <p:cNvPicPr>
            <a:picLocks noChangeAspect="1" noChangeArrowheads="1"/>
          </p:cNvPicPr>
          <p:nvPr/>
        </p:nvPicPr>
        <p:blipFill>
          <a:blip r:embed="rId2" cstate="print"/>
          <a:srcRect/>
          <a:stretch>
            <a:fillRect/>
          </a:stretch>
        </p:blipFill>
        <p:spPr bwMode="auto">
          <a:xfrm>
            <a:off x="3200400" y="2362200"/>
            <a:ext cx="5943600" cy="2020403"/>
          </a:xfrm>
          <a:prstGeom prst="rect">
            <a:avLst/>
          </a:prstGeom>
          <a:noFill/>
          <a:ln w="9525">
            <a:noFill/>
            <a:miter lim="800000"/>
            <a:headEnd/>
            <a:tailEnd/>
          </a:ln>
          <a:effectLst/>
        </p:spPr>
      </p:pic>
    </p:spTree>
  </p:cSld>
  <p:clrMapOvr>
    <a:masterClrMapping/>
  </p:clrMapOvr>
  <p:transition advTm="860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914400"/>
            <a:ext cx="9144000" cy="5638800"/>
          </a:xfrm>
        </p:spPr>
        <p:txBody>
          <a:bodyPr>
            <a:noAutofit/>
          </a:bodyPr>
          <a:lstStyle/>
          <a:p>
            <a:pPr algn="l"/>
            <a:r>
              <a:rPr lang="en-US" sz="3000" b="1" dirty="0" smtClean="0">
                <a:solidFill>
                  <a:srgbClr val="D4650A"/>
                </a:solidFill>
              </a:rPr>
              <a:t>The Aswan High Dam initially provided electricity to more than half of the villages along the Nile. The population of Egypt has grown since then, but the Aswan High Dam </a:t>
            </a:r>
            <a:br>
              <a:rPr lang="en-US" sz="3000" b="1" dirty="0" smtClean="0">
                <a:solidFill>
                  <a:srgbClr val="D4650A"/>
                </a:solidFill>
              </a:rPr>
            </a:br>
            <a:r>
              <a:rPr lang="en-US" sz="3000" b="1" dirty="0" smtClean="0">
                <a:solidFill>
                  <a:srgbClr val="D4650A"/>
                </a:solidFill>
              </a:rPr>
              <a:t>still contributes </a:t>
            </a:r>
            <a:br>
              <a:rPr lang="en-US" sz="3000" b="1" dirty="0" smtClean="0">
                <a:solidFill>
                  <a:srgbClr val="D4650A"/>
                </a:solidFill>
              </a:rPr>
            </a:br>
            <a:r>
              <a:rPr lang="en-US" sz="3000" b="1" dirty="0" smtClean="0">
                <a:solidFill>
                  <a:srgbClr val="D4650A"/>
                </a:solidFill>
              </a:rPr>
              <a:t>about fifteen </a:t>
            </a:r>
            <a:br>
              <a:rPr lang="en-US" sz="3000" b="1" dirty="0" smtClean="0">
                <a:solidFill>
                  <a:srgbClr val="D4650A"/>
                </a:solidFill>
              </a:rPr>
            </a:br>
            <a:r>
              <a:rPr lang="en-US" sz="3000" b="1" dirty="0" smtClean="0">
                <a:solidFill>
                  <a:srgbClr val="D4650A"/>
                </a:solidFill>
              </a:rPr>
              <a:t>percent of Egypt’s </a:t>
            </a:r>
            <a:br>
              <a:rPr lang="en-US" sz="3000" b="1" dirty="0" smtClean="0">
                <a:solidFill>
                  <a:srgbClr val="D4650A"/>
                </a:solidFill>
              </a:rPr>
            </a:br>
            <a:r>
              <a:rPr lang="en-US" sz="3000" b="1" dirty="0" smtClean="0">
                <a:solidFill>
                  <a:srgbClr val="D4650A"/>
                </a:solidFill>
              </a:rPr>
              <a:t>electricity. </a:t>
            </a:r>
            <a:r>
              <a:rPr lang="en-US" sz="3000" b="1" dirty="0" smtClean="0">
                <a:solidFill>
                  <a:srgbClr val="793905"/>
                </a:solidFill>
              </a:rPr>
              <a:t>Unlike </a:t>
            </a:r>
            <a:br>
              <a:rPr lang="en-US" sz="3000" b="1" dirty="0" smtClean="0">
                <a:solidFill>
                  <a:srgbClr val="793905"/>
                </a:solidFill>
              </a:rPr>
            </a:br>
            <a:r>
              <a:rPr lang="en-US" sz="3000" b="1" dirty="0" smtClean="0">
                <a:solidFill>
                  <a:srgbClr val="793905"/>
                </a:solidFill>
              </a:rPr>
              <a:t>oil, the flowing water is renewable, which means that the river will not run out. </a:t>
            </a:r>
            <a:r>
              <a:rPr lang="en-US" sz="3000" b="1" dirty="0" smtClean="0">
                <a:solidFill>
                  <a:srgbClr val="D4650A"/>
                </a:solidFill>
              </a:rPr>
              <a:t>Ancient and modern civilizations have relied on the mighty river, proving that Egypt truly is the “Gift of the Nile.”</a:t>
            </a:r>
            <a:endParaRPr lang="en-US" sz="3000" b="1" dirty="0">
              <a:solidFill>
                <a:srgbClr val="793905"/>
              </a:solidFill>
            </a:endParaRPr>
          </a:p>
        </p:txBody>
      </p:sp>
      <p:pic>
        <p:nvPicPr>
          <p:cNvPr id="30722" name="Picture 2"/>
          <p:cNvPicPr>
            <a:picLocks noChangeAspect="1" noChangeArrowheads="1"/>
          </p:cNvPicPr>
          <p:nvPr/>
        </p:nvPicPr>
        <p:blipFill>
          <a:blip r:embed="rId2" cstate="print"/>
          <a:srcRect/>
          <a:stretch>
            <a:fillRect/>
          </a:stretch>
        </p:blipFill>
        <p:spPr bwMode="auto">
          <a:xfrm>
            <a:off x="3200400" y="2362200"/>
            <a:ext cx="5943600" cy="2020403"/>
          </a:xfrm>
          <a:prstGeom prst="rect">
            <a:avLst/>
          </a:prstGeom>
          <a:noFill/>
          <a:ln w="9525">
            <a:noFill/>
            <a:miter lim="800000"/>
            <a:headEnd/>
            <a:tailEnd/>
          </a:ln>
          <a:effectLst/>
        </p:spPr>
      </p:pic>
    </p:spTree>
  </p:cSld>
  <p:clrMapOvr>
    <a:masterClrMapping/>
  </p:clrMapOvr>
  <p:transition advTm="6828">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914400"/>
            <a:ext cx="9144000" cy="5638800"/>
          </a:xfrm>
        </p:spPr>
        <p:txBody>
          <a:bodyPr>
            <a:noAutofit/>
          </a:bodyPr>
          <a:lstStyle/>
          <a:p>
            <a:pPr algn="l"/>
            <a:r>
              <a:rPr lang="en-US" sz="3000" b="1" dirty="0" smtClean="0">
                <a:solidFill>
                  <a:srgbClr val="D4650A"/>
                </a:solidFill>
              </a:rPr>
              <a:t>The Aswan High Dam initially provided electricity to more than half of the villages along the Nile. The population of Egypt has grown since then, but the Aswan High Dam </a:t>
            </a:r>
            <a:br>
              <a:rPr lang="en-US" sz="3000" b="1" dirty="0" smtClean="0">
                <a:solidFill>
                  <a:srgbClr val="D4650A"/>
                </a:solidFill>
              </a:rPr>
            </a:br>
            <a:r>
              <a:rPr lang="en-US" sz="3000" b="1" dirty="0" smtClean="0">
                <a:solidFill>
                  <a:srgbClr val="D4650A"/>
                </a:solidFill>
              </a:rPr>
              <a:t>still contributes </a:t>
            </a:r>
            <a:br>
              <a:rPr lang="en-US" sz="3000" b="1" dirty="0" smtClean="0">
                <a:solidFill>
                  <a:srgbClr val="D4650A"/>
                </a:solidFill>
              </a:rPr>
            </a:br>
            <a:r>
              <a:rPr lang="en-US" sz="3000" b="1" dirty="0" smtClean="0">
                <a:solidFill>
                  <a:srgbClr val="D4650A"/>
                </a:solidFill>
              </a:rPr>
              <a:t>about fifteen </a:t>
            </a:r>
            <a:br>
              <a:rPr lang="en-US" sz="3000" b="1" dirty="0" smtClean="0">
                <a:solidFill>
                  <a:srgbClr val="D4650A"/>
                </a:solidFill>
              </a:rPr>
            </a:br>
            <a:r>
              <a:rPr lang="en-US" sz="3000" b="1" dirty="0" smtClean="0">
                <a:solidFill>
                  <a:srgbClr val="D4650A"/>
                </a:solidFill>
              </a:rPr>
              <a:t>percent of Egypt’s </a:t>
            </a:r>
            <a:br>
              <a:rPr lang="en-US" sz="3000" b="1" dirty="0" smtClean="0">
                <a:solidFill>
                  <a:srgbClr val="D4650A"/>
                </a:solidFill>
              </a:rPr>
            </a:br>
            <a:r>
              <a:rPr lang="en-US" sz="3000" b="1" dirty="0" smtClean="0">
                <a:solidFill>
                  <a:srgbClr val="D4650A"/>
                </a:solidFill>
              </a:rPr>
              <a:t>electricity. Unlike </a:t>
            </a:r>
            <a:br>
              <a:rPr lang="en-US" sz="3000" b="1" dirty="0" smtClean="0">
                <a:solidFill>
                  <a:srgbClr val="D4650A"/>
                </a:solidFill>
              </a:rPr>
            </a:br>
            <a:r>
              <a:rPr lang="en-US" sz="3000" b="1" dirty="0" smtClean="0">
                <a:solidFill>
                  <a:srgbClr val="D4650A"/>
                </a:solidFill>
              </a:rPr>
              <a:t>oil, the flowing water is renewable, which means that the river will not run out. </a:t>
            </a:r>
            <a:r>
              <a:rPr lang="en-US" sz="3000" b="1" dirty="0" smtClean="0">
                <a:solidFill>
                  <a:srgbClr val="793905"/>
                </a:solidFill>
              </a:rPr>
              <a:t>Ancient and modern civilizations have relied on the mighty river, proving that Egypt truly is the “Gift of the Nile.”</a:t>
            </a:r>
            <a:endParaRPr lang="en-US" sz="3000" b="1" dirty="0">
              <a:solidFill>
                <a:srgbClr val="793905"/>
              </a:solidFill>
            </a:endParaRPr>
          </a:p>
        </p:txBody>
      </p:sp>
      <p:pic>
        <p:nvPicPr>
          <p:cNvPr id="30722" name="Picture 2"/>
          <p:cNvPicPr>
            <a:picLocks noChangeAspect="1" noChangeArrowheads="1"/>
          </p:cNvPicPr>
          <p:nvPr/>
        </p:nvPicPr>
        <p:blipFill>
          <a:blip r:embed="rId2" cstate="print"/>
          <a:srcRect/>
          <a:stretch>
            <a:fillRect/>
          </a:stretch>
        </p:blipFill>
        <p:spPr bwMode="auto">
          <a:xfrm>
            <a:off x="3200400" y="2362200"/>
            <a:ext cx="5943600" cy="2020403"/>
          </a:xfrm>
          <a:prstGeom prst="rect">
            <a:avLst/>
          </a:prstGeom>
          <a:noFill/>
          <a:ln w="9525">
            <a:noFill/>
            <a:miter lim="800000"/>
            <a:headEnd/>
            <a:tailEnd/>
          </a:ln>
          <a:effectLst/>
        </p:spPr>
      </p:pic>
    </p:spTree>
  </p:cSld>
  <p:clrMapOvr>
    <a:masterClrMapping/>
  </p:clrMapOvr>
  <p:transition advTm="9891">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793905"/>
                </a:solidFill>
              </a:rPr>
              <a:t>Learn more about history at</a:t>
            </a:r>
          </a:p>
          <a:p>
            <a:pPr algn="ctr"/>
            <a:r>
              <a:rPr lang="en-US" sz="3200" b="1" dirty="0" smtClean="0">
                <a:solidFill>
                  <a:srgbClr val="793905"/>
                </a:solidFill>
              </a:rPr>
              <a:t>www.mrdowling.com</a:t>
            </a:r>
            <a:endParaRPr lang="en-US" sz="3200" dirty="0">
              <a:solidFill>
                <a:srgbClr val="793905"/>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8" name="TextBox 7"/>
          <p:cNvSpPr txBox="1"/>
          <p:nvPr/>
        </p:nvSpPr>
        <p:spPr>
          <a:xfrm>
            <a:off x="533400" y="838200"/>
            <a:ext cx="3466270" cy="523220"/>
          </a:xfrm>
          <a:prstGeom prst="rect">
            <a:avLst/>
          </a:prstGeom>
          <a:noFill/>
        </p:spPr>
        <p:txBody>
          <a:bodyPr wrap="none" rtlCol="0">
            <a:spAutoFit/>
          </a:bodyPr>
          <a:lstStyle/>
          <a:p>
            <a:r>
              <a:rPr lang="en-US" sz="1400" dirty="0" smtClean="0">
                <a:solidFill>
                  <a:srgbClr val="793905"/>
                </a:solidFill>
              </a:rPr>
              <a:t>Music courtesy of Kevin MacLeod</a:t>
            </a:r>
          </a:p>
          <a:p>
            <a:r>
              <a:rPr lang="en-US" sz="1400" dirty="0" smtClean="0">
                <a:solidFill>
                  <a:srgbClr val="793905"/>
                </a:solidFill>
              </a:rPr>
              <a:t>http://incompetech.com/music/royalty-free/</a:t>
            </a:r>
            <a:endParaRPr lang="en-US" sz="1400" dirty="0">
              <a:solidFill>
                <a:srgbClr val="793905"/>
              </a:solidFill>
            </a:endParaRPr>
          </a:p>
        </p:txBody>
      </p:sp>
    </p:spTree>
  </p:cSld>
  <p:clrMapOvr>
    <a:masterClrMapping/>
  </p:clrMapOvr>
  <p:transition advTm="7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5943600" cy="6096000"/>
          </a:xfrm>
        </p:spPr>
        <p:txBody>
          <a:bodyPr>
            <a:noAutofit/>
          </a:bodyPr>
          <a:lstStyle/>
          <a:p>
            <a:pPr algn="l"/>
            <a:r>
              <a:rPr lang="en-US" sz="3000" b="1" dirty="0">
                <a:solidFill>
                  <a:srgbClr val="D4650A"/>
                </a:solidFill>
              </a:rPr>
              <a:t>Like a giant snake, the Nile River slithers through some of the driest desert land on earth to create a narrow green valley. The ancient Greeks called this land Egypt. </a:t>
            </a:r>
            <a:r>
              <a:rPr lang="en-US" sz="3000" b="1" dirty="0">
                <a:solidFill>
                  <a:srgbClr val="793905"/>
                </a:solidFill>
              </a:rPr>
              <a:t>For more than five thousand years, famous and often mysterious civilizations thrived along the banks of the Nile. </a:t>
            </a:r>
            <a:r>
              <a:rPr lang="en-US" sz="3000" b="1" dirty="0">
                <a:solidFill>
                  <a:srgbClr val="D4650A"/>
                </a:solidFill>
              </a:rPr>
              <a:t>About </a:t>
            </a:r>
            <a:r>
              <a:rPr lang="en-US" sz="3000" b="1" dirty="0" smtClean="0">
                <a:solidFill>
                  <a:srgbClr val="D4650A"/>
                </a:solidFill>
              </a:rPr>
              <a:t>450BCE, </a:t>
            </a:r>
            <a:r>
              <a:rPr lang="en-US" sz="3000" b="1" dirty="0">
                <a:solidFill>
                  <a:srgbClr val="D4650A"/>
                </a:solidFill>
              </a:rPr>
              <a:t>a Greek historian named Herodotus called Egypt the “Gift of the Nile” because the Egyptian civilization depended on the resources of the great river.</a:t>
            </a:r>
          </a:p>
        </p:txBody>
      </p:sp>
      <p:pic>
        <p:nvPicPr>
          <p:cNvPr id="1026" name="Picture 2"/>
          <p:cNvPicPr>
            <a:picLocks noChangeAspect="1" noChangeArrowheads="1"/>
          </p:cNvPicPr>
          <p:nvPr/>
        </p:nvPicPr>
        <p:blipFill>
          <a:blip r:embed="rId2" cstate="print"/>
          <a:srcRect/>
          <a:stretch>
            <a:fillRect/>
          </a:stretch>
        </p:blipFill>
        <p:spPr bwMode="auto">
          <a:xfrm>
            <a:off x="6705601" y="689003"/>
            <a:ext cx="2438400" cy="6168998"/>
          </a:xfrm>
          <a:prstGeom prst="rect">
            <a:avLst/>
          </a:prstGeom>
          <a:noFill/>
          <a:ln w="9525">
            <a:noFill/>
            <a:miter lim="800000"/>
            <a:headEnd/>
            <a:tailEnd/>
          </a:ln>
          <a:effectLst/>
        </p:spPr>
      </p:pic>
    </p:spTree>
  </p:cSld>
  <p:clrMapOvr>
    <a:masterClrMapping/>
  </p:clrMapOvr>
  <p:transition advTm="6985">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5943600" cy="6096000"/>
          </a:xfrm>
        </p:spPr>
        <p:txBody>
          <a:bodyPr>
            <a:noAutofit/>
          </a:bodyPr>
          <a:lstStyle/>
          <a:p>
            <a:pPr algn="l"/>
            <a:r>
              <a:rPr lang="en-US" sz="3000" b="1" dirty="0">
                <a:solidFill>
                  <a:srgbClr val="D4650A"/>
                </a:solidFill>
              </a:rPr>
              <a:t>Like a giant snake, the Nile River slithers through some of the driest desert land on earth to create a narrow green valley. The ancient Greeks called this land Egypt. For more than five thousand years, famous and often mysterious civilizations thrived along the banks of the Nile. </a:t>
            </a:r>
            <a:r>
              <a:rPr lang="en-US" sz="3000" b="1" dirty="0">
                <a:solidFill>
                  <a:schemeClr val="accent2">
                    <a:lumMod val="75000"/>
                  </a:schemeClr>
                </a:solidFill>
              </a:rPr>
              <a:t>About </a:t>
            </a:r>
            <a:r>
              <a:rPr lang="en-US" sz="3000" b="1" dirty="0" smtClean="0">
                <a:solidFill>
                  <a:schemeClr val="accent2">
                    <a:lumMod val="75000"/>
                  </a:schemeClr>
                </a:solidFill>
              </a:rPr>
              <a:t>450BCE, </a:t>
            </a:r>
            <a:r>
              <a:rPr lang="en-US" sz="3000" b="1" dirty="0">
                <a:solidFill>
                  <a:schemeClr val="accent2">
                    <a:lumMod val="75000"/>
                  </a:schemeClr>
                </a:solidFill>
              </a:rPr>
              <a:t>a Greek historian named Herodotus called Egypt the “Gift of the Nile” because the Egyptian civilization depended on the resources of the great river.</a:t>
            </a:r>
          </a:p>
        </p:txBody>
      </p:sp>
      <p:pic>
        <p:nvPicPr>
          <p:cNvPr id="1027" name="Picture 3"/>
          <p:cNvPicPr>
            <a:picLocks noChangeAspect="1" noChangeArrowheads="1"/>
          </p:cNvPicPr>
          <p:nvPr/>
        </p:nvPicPr>
        <p:blipFill>
          <a:blip r:embed="rId2" cstate="print"/>
          <a:srcRect/>
          <a:stretch>
            <a:fillRect/>
          </a:stretch>
        </p:blipFill>
        <p:spPr bwMode="auto">
          <a:xfrm>
            <a:off x="6686301" y="685800"/>
            <a:ext cx="2457699" cy="4648200"/>
          </a:xfrm>
          <a:prstGeom prst="rect">
            <a:avLst/>
          </a:prstGeom>
          <a:noFill/>
          <a:ln w="9525">
            <a:noFill/>
            <a:miter lim="800000"/>
            <a:headEnd/>
            <a:tailEnd/>
          </a:ln>
          <a:effectLst/>
        </p:spPr>
      </p:pic>
    </p:spTree>
  </p:cSld>
  <p:clrMapOvr>
    <a:masterClrMapping/>
  </p:clrMapOvr>
  <p:transition advTm="11938">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9144000" cy="6096000"/>
          </a:xfrm>
        </p:spPr>
        <p:txBody>
          <a:bodyPr>
            <a:noAutofit/>
          </a:bodyPr>
          <a:lstStyle/>
          <a:p>
            <a:pPr algn="l"/>
            <a:r>
              <a:rPr lang="en-US" sz="3000" b="1" dirty="0" smtClean="0">
                <a:solidFill>
                  <a:srgbClr val="793905"/>
                </a:solidFill>
              </a:rPr>
              <a:t>Every spring, the snow on the mountains of East Africa melted, sending a torrent of water that overflowed the banks of the Nile and flooded the river valley. </a:t>
            </a:r>
            <a:r>
              <a:rPr lang="en-US" sz="3000" b="1" dirty="0" smtClean="0">
                <a:solidFill>
                  <a:srgbClr val="D4650A"/>
                </a:solidFill>
              </a:rPr>
              <a:t>The rushing river picked up bits of soil and plant life called silt. </a:t>
            </a:r>
            <a:endParaRPr lang="en-US" sz="3000" b="1" dirty="0">
              <a:solidFill>
                <a:srgbClr val="D4650A"/>
              </a:solidFill>
            </a:endParaRPr>
          </a:p>
        </p:txBody>
      </p:sp>
    </p:spTree>
  </p:cSld>
  <p:clrMapOvr>
    <a:masterClrMapping/>
  </p:clrMapOvr>
  <p:transition advTm="973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9144000" cy="6096000"/>
          </a:xfrm>
        </p:spPr>
        <p:txBody>
          <a:bodyPr>
            <a:noAutofit/>
          </a:bodyPr>
          <a:lstStyle/>
          <a:p>
            <a:pPr algn="l"/>
            <a:r>
              <a:rPr lang="en-US" sz="3000" b="1" dirty="0" smtClean="0">
                <a:solidFill>
                  <a:srgbClr val="D4650A"/>
                </a:solidFill>
              </a:rPr>
              <a:t>Every spring, the snow on the mountains of East Africa melted, sending a torrent of water that overflowed the banks of the Nile and flooded the river valley. </a:t>
            </a:r>
            <a:r>
              <a:rPr lang="en-US" sz="3000" b="1" dirty="0" smtClean="0">
                <a:solidFill>
                  <a:srgbClr val="793905"/>
                </a:solidFill>
              </a:rPr>
              <a:t>The rushing river picked up bits of soil and plant life called silt. </a:t>
            </a:r>
            <a:endParaRPr lang="en-US" sz="3000" b="1" dirty="0">
              <a:solidFill>
                <a:srgbClr val="793905"/>
              </a:solidFill>
            </a:endParaRPr>
          </a:p>
        </p:txBody>
      </p:sp>
    </p:spTree>
  </p:cSld>
  <p:clrMapOvr>
    <a:masterClrMapping/>
  </p:clrMapOvr>
  <p:transition advTm="482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793905"/>
                </a:solidFill>
              </a:rPr>
              <a:t>As the annual flood receded, a strip of black soil emerged every year along the banks of the Nile. </a:t>
            </a:r>
            <a:r>
              <a:rPr lang="en-US" sz="3000" b="1" dirty="0" smtClean="0">
                <a:solidFill>
                  <a:srgbClr val="D4650A"/>
                </a:solidFill>
              </a:rPr>
              <a:t>The silt was rich in nutrients, and it provided the people of Egypt with two or three crops every year.	</a:t>
            </a:r>
            <a:endParaRPr lang="en-US" sz="3000" b="1" dirty="0">
              <a:solidFill>
                <a:schemeClr val="accent2">
                  <a:lumMod val="75000"/>
                </a:schemeClr>
              </a:solidFill>
            </a:endParaRPr>
          </a:p>
        </p:txBody>
      </p:sp>
      <p:pic>
        <p:nvPicPr>
          <p:cNvPr id="5124" name="Picture 4"/>
          <p:cNvPicPr>
            <a:picLocks noChangeAspect="1" noChangeArrowheads="1"/>
          </p:cNvPicPr>
          <p:nvPr/>
        </p:nvPicPr>
        <p:blipFill>
          <a:blip r:embed="rId2" cstate="print"/>
          <a:srcRect/>
          <a:stretch>
            <a:fillRect/>
          </a:stretch>
        </p:blipFill>
        <p:spPr bwMode="auto">
          <a:xfrm>
            <a:off x="0" y="2669617"/>
            <a:ext cx="9144000" cy="4188383"/>
          </a:xfrm>
          <a:prstGeom prst="rect">
            <a:avLst/>
          </a:prstGeom>
          <a:noFill/>
          <a:ln w="9525">
            <a:noFill/>
            <a:miter lim="800000"/>
            <a:headEnd/>
            <a:tailEnd/>
          </a:ln>
          <a:effectLst/>
        </p:spPr>
      </p:pic>
    </p:spTree>
  </p:cSld>
  <p:clrMapOvr>
    <a:masterClrMapping/>
  </p:clrMapOvr>
  <p:transition advTm="662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D4650A"/>
                </a:solidFill>
              </a:rPr>
              <a:t>As the annual flood receded, a strip of black soil emerged every year along the banks of the Nile. </a:t>
            </a:r>
            <a:r>
              <a:rPr lang="en-US" sz="3000" b="1" dirty="0" smtClean="0">
                <a:solidFill>
                  <a:srgbClr val="793905"/>
                </a:solidFill>
              </a:rPr>
              <a:t>The silt was rich in nutrients, and it provided the people of Egypt with two or three crops every year.</a:t>
            </a:r>
            <a:r>
              <a:rPr lang="en-US" sz="3000" b="1" dirty="0" smtClean="0">
                <a:solidFill>
                  <a:srgbClr val="D4650A"/>
                </a:solidFill>
              </a:rPr>
              <a:t>	</a:t>
            </a:r>
            <a:endParaRPr lang="en-US" sz="3000" b="1" dirty="0">
              <a:solidFill>
                <a:schemeClr val="accent2">
                  <a:lumMod val="75000"/>
                </a:schemeClr>
              </a:solidFill>
            </a:endParaRPr>
          </a:p>
        </p:txBody>
      </p:sp>
      <p:pic>
        <p:nvPicPr>
          <p:cNvPr id="5124" name="Picture 4"/>
          <p:cNvPicPr>
            <a:picLocks noChangeAspect="1" noChangeArrowheads="1"/>
          </p:cNvPicPr>
          <p:nvPr/>
        </p:nvPicPr>
        <p:blipFill>
          <a:blip r:embed="rId2" cstate="print"/>
          <a:srcRect/>
          <a:stretch>
            <a:fillRect/>
          </a:stretch>
        </p:blipFill>
        <p:spPr bwMode="auto">
          <a:xfrm>
            <a:off x="0" y="2669617"/>
            <a:ext cx="9144000" cy="4188383"/>
          </a:xfrm>
          <a:prstGeom prst="rect">
            <a:avLst/>
          </a:prstGeom>
          <a:noFill/>
          <a:ln w="9525">
            <a:noFill/>
            <a:miter lim="800000"/>
            <a:headEnd/>
            <a:tailEnd/>
          </a:ln>
          <a:effectLst/>
        </p:spPr>
      </p:pic>
    </p:spTree>
  </p:cSld>
  <p:clrMapOvr>
    <a:masterClrMapping/>
  </p:clrMapOvr>
  <p:transition advTm="590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Gift of the Nile                       Ancient 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0" y="685800"/>
            <a:ext cx="8915400" cy="6096000"/>
          </a:xfrm>
        </p:spPr>
        <p:txBody>
          <a:bodyPr>
            <a:noAutofit/>
          </a:bodyPr>
          <a:lstStyle/>
          <a:p>
            <a:pPr algn="l"/>
            <a:r>
              <a:rPr lang="en-US" sz="3000" b="1" dirty="0" smtClean="0">
                <a:solidFill>
                  <a:srgbClr val="793905"/>
                </a:solidFill>
              </a:rPr>
              <a:t>The Nile made it possible</a:t>
            </a:r>
            <a:br>
              <a:rPr lang="en-US" sz="3000" b="1" dirty="0" smtClean="0">
                <a:solidFill>
                  <a:srgbClr val="793905"/>
                </a:solidFill>
              </a:rPr>
            </a:br>
            <a:r>
              <a:rPr lang="en-US" sz="3000" b="1" dirty="0" smtClean="0">
                <a:solidFill>
                  <a:srgbClr val="793905"/>
                </a:solidFill>
              </a:rPr>
              <a:t>for the people of ancient</a:t>
            </a:r>
            <a:br>
              <a:rPr lang="en-US" sz="3000" b="1" dirty="0" smtClean="0">
                <a:solidFill>
                  <a:srgbClr val="793905"/>
                </a:solidFill>
              </a:rPr>
            </a:br>
            <a:r>
              <a:rPr lang="en-US" sz="3000" b="1" dirty="0" smtClean="0">
                <a:solidFill>
                  <a:srgbClr val="793905"/>
                </a:solidFill>
              </a:rPr>
              <a:t>Egypt to form the first </a:t>
            </a:r>
            <a:br>
              <a:rPr lang="en-US" sz="3000" b="1" dirty="0" smtClean="0">
                <a:solidFill>
                  <a:srgbClr val="793905"/>
                </a:solidFill>
              </a:rPr>
            </a:br>
            <a:r>
              <a:rPr lang="en-US" sz="3000" b="1" dirty="0" smtClean="0">
                <a:solidFill>
                  <a:srgbClr val="793905"/>
                </a:solidFill>
              </a:rPr>
              <a:t>nation in history. </a:t>
            </a:r>
            <a:r>
              <a:rPr lang="en-US" sz="3000" b="1" dirty="0" smtClean="0">
                <a:solidFill>
                  <a:srgbClr val="D4650A"/>
                </a:solidFill>
              </a:rPr>
              <a:t>A nation</a:t>
            </a:r>
            <a:br>
              <a:rPr lang="en-US" sz="3000" b="1" dirty="0" smtClean="0">
                <a:solidFill>
                  <a:srgbClr val="D4650A"/>
                </a:solidFill>
              </a:rPr>
            </a:br>
            <a:r>
              <a:rPr lang="en-US" sz="3000" b="1" dirty="0" smtClean="0">
                <a:solidFill>
                  <a:srgbClr val="D4650A"/>
                </a:solidFill>
              </a:rPr>
              <a:t>may refer to a community</a:t>
            </a:r>
            <a:br>
              <a:rPr lang="en-US" sz="3000" b="1" dirty="0" smtClean="0">
                <a:solidFill>
                  <a:srgbClr val="D4650A"/>
                </a:solidFill>
              </a:rPr>
            </a:br>
            <a:r>
              <a:rPr lang="en-US" sz="3000" b="1" dirty="0" smtClean="0">
                <a:solidFill>
                  <a:srgbClr val="D4650A"/>
                </a:solidFill>
              </a:rPr>
              <a:t>of people who share a </a:t>
            </a:r>
            <a:br>
              <a:rPr lang="en-US" sz="3000" b="1" dirty="0" smtClean="0">
                <a:solidFill>
                  <a:srgbClr val="D4650A"/>
                </a:solidFill>
              </a:rPr>
            </a:br>
            <a:r>
              <a:rPr lang="en-US" sz="3000" b="1" dirty="0" smtClean="0">
                <a:solidFill>
                  <a:srgbClr val="D4650A"/>
                </a:solidFill>
              </a:rPr>
              <a:t>common language, </a:t>
            </a:r>
            <a:br>
              <a:rPr lang="en-US" sz="3000" b="1" dirty="0" smtClean="0">
                <a:solidFill>
                  <a:srgbClr val="D4650A"/>
                </a:solidFill>
              </a:rPr>
            </a:br>
            <a:r>
              <a:rPr lang="en-US" sz="3000" b="1" dirty="0" smtClean="0">
                <a:solidFill>
                  <a:srgbClr val="D4650A"/>
                </a:solidFill>
              </a:rPr>
              <a:t>culture, ethnic background or history. The land beyond the Nile River Valley is the Sahara Desert. A desert is land that receives less than ten inches of rain in a typical year. Since it is nearly impossible to grow much food in the desert, few people lived far from the banks of the Nile. </a:t>
            </a:r>
            <a:endParaRPr lang="en-US" sz="3000" b="1" dirty="0">
              <a:solidFill>
                <a:schemeClr val="accent2">
                  <a:lumMod val="75000"/>
                </a:schemeClr>
              </a:solidFill>
            </a:endParaRPr>
          </a:p>
        </p:txBody>
      </p:sp>
      <p:pic>
        <p:nvPicPr>
          <p:cNvPr id="22534" name="Picture 6" descr="http://bilingual-project-albujaira.wikispaces.com/file/view/800px-Maler_der_Grabkammer_des_Sennu.jpg/137773781/480x310/800px-Maler_der_Grabkammer_des_Sennu.jpg"/>
          <p:cNvPicPr>
            <a:picLocks noChangeAspect="1" noChangeArrowheads="1"/>
          </p:cNvPicPr>
          <p:nvPr/>
        </p:nvPicPr>
        <p:blipFill>
          <a:blip r:embed="rId2" cstate="print"/>
          <a:srcRect/>
          <a:stretch>
            <a:fillRect/>
          </a:stretch>
        </p:blipFill>
        <p:spPr bwMode="auto">
          <a:xfrm>
            <a:off x="4267200" y="838200"/>
            <a:ext cx="4572000" cy="2952751"/>
          </a:xfrm>
          <a:prstGeom prst="rect">
            <a:avLst/>
          </a:prstGeom>
          <a:noFill/>
        </p:spPr>
      </p:pic>
    </p:spTree>
  </p:cSld>
  <p:clrMapOvr>
    <a:masterClrMapping/>
  </p:clrMapOvr>
  <p:transition advTm="5703">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1402</Words>
  <Application>Microsoft Office PowerPoint</Application>
  <PresentationFormat>On-screen Show (4:3)</PresentationFormat>
  <Paragraphs>55</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lpstr>The Gift of the Nile                       Ancient Egypt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the Nile                       Ancient Egypt</dc:title>
  <dc:creator>mikedow1@gmail.com</dc:creator>
  <cp:lastModifiedBy>mikedow1@gmail.com</cp:lastModifiedBy>
  <cp:revision>6</cp:revision>
  <dcterms:created xsi:type="dcterms:W3CDTF">2013-10-20T20:51:24Z</dcterms:created>
  <dcterms:modified xsi:type="dcterms:W3CDTF">2013-10-20T23:21:41Z</dcterms:modified>
</cp:coreProperties>
</file>